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9"/>
  </p:notesMasterIdLst>
  <p:sldIdLst>
    <p:sldId id="256" r:id="rId3"/>
    <p:sldId id="279" r:id="rId4"/>
    <p:sldId id="262" r:id="rId5"/>
    <p:sldId id="264" r:id="rId6"/>
    <p:sldId id="265" r:id="rId7"/>
    <p:sldId id="282" r:id="rId8"/>
    <p:sldId id="283" r:id="rId9"/>
    <p:sldId id="284" r:id="rId10"/>
    <p:sldId id="266" r:id="rId11"/>
    <p:sldId id="267" r:id="rId12"/>
    <p:sldId id="285" r:id="rId13"/>
    <p:sldId id="286" r:id="rId14"/>
    <p:sldId id="287" r:id="rId15"/>
    <p:sldId id="268" r:id="rId16"/>
    <p:sldId id="288" r:id="rId17"/>
    <p:sldId id="289" r:id="rId18"/>
    <p:sldId id="290" r:id="rId19"/>
    <p:sldId id="291" r:id="rId20"/>
    <p:sldId id="280" r:id="rId21"/>
    <p:sldId id="292" r:id="rId22"/>
    <p:sldId id="293" r:id="rId23"/>
    <p:sldId id="294" r:id="rId24"/>
    <p:sldId id="269" r:id="rId25"/>
    <p:sldId id="270" r:id="rId26"/>
    <p:sldId id="295" r:id="rId27"/>
    <p:sldId id="271" r:id="rId28"/>
    <p:sldId id="296" r:id="rId29"/>
    <p:sldId id="297" r:id="rId30"/>
    <p:sldId id="272" r:id="rId31"/>
    <p:sldId id="298" r:id="rId32"/>
    <p:sldId id="299" r:id="rId33"/>
    <p:sldId id="300" r:id="rId34"/>
    <p:sldId id="273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274" r:id="rId44"/>
    <p:sldId id="275" r:id="rId45"/>
    <p:sldId id="314" r:id="rId46"/>
    <p:sldId id="276" r:id="rId47"/>
    <p:sldId id="315" r:id="rId48"/>
    <p:sldId id="316" r:id="rId49"/>
    <p:sldId id="277" r:id="rId50"/>
    <p:sldId id="317" r:id="rId51"/>
    <p:sldId id="318" r:id="rId52"/>
    <p:sldId id="319" r:id="rId53"/>
    <p:sldId id="278" r:id="rId54"/>
    <p:sldId id="320" r:id="rId55"/>
    <p:sldId id="321" r:id="rId56"/>
    <p:sldId id="322" r:id="rId57"/>
    <p:sldId id="323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D4D4D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CD8D6-8134-444D-AEDC-18809E0E2DA4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08AF5-DDF2-4F9A-BA95-A185885D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DDD5-C18A-4811-B216-AFDA34D23818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168B-6A92-43D1-A514-8523D2585BCC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15DE-B3E7-4B2E-81B9-ACBA5F54E6E6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870555F-F5B9-49AF-A1D7-5B84BEC6C984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CD11-1B42-413D-B295-D67A0D01B061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0BF99C1-8F27-41EA-8140-06A9C72A01F5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D70A-320E-4111-B477-8BD54EE7EC2C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7966-5470-4F98-AB8D-BB435FBB7519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94E1-21BF-4B92-A788-ADE110F83743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582E-26F7-4EF9-B22F-B32503D0EB04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E9E-14F4-4F35-94D0-FB206855012E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4A2C-F2F5-441D-85BE-80DDAE1909ED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EED4-76C6-4515-8AAE-DB9EB5F59E21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D250-F696-4BA4-950C-B2F6AE0E12B6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C1AC-0056-42C4-90C2-857E273A2001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819A-EC8F-46F4-BC4A-6D325CA3C27A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30B8-043A-40BF-8534-13486881535D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A387-036A-4E68-B610-AC40FE9528A9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E93E-C2A3-4A88-9A33-E3315199A1D3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8A3-85E0-4A96-9EBE-894666172223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AF8C-5DE0-4808-A978-BA79E8FC8704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35C9-555E-44FA-B1F5-07DBB3AC625E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3818-31EC-46C3-A26E-7E5E4EFD53BF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A5B025-3605-4CF1-88F3-C1F0D01B3F19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тест "Четырехугольники"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18CA49-5641-4299-A0A3-FF15F8097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0" y="0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Комитет образования администрация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Заводоуковского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«Заводоуковская средняя общеобразовательная школа № 1»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(МАОУ «СОШ № 1»)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10199"/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ctrTitle"/>
          </p:nvPr>
        </p:nvSpPr>
        <p:spPr bwMode="auto">
          <a:xfrm>
            <a:off x="755576" y="170080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Courier New" pitchFamily="49" charset="0"/>
                <a:cs typeface="Courier New" pitchFamily="49" charset="0"/>
              </a:rPr>
              <a:t>Тест по теме: 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ЧЕТЫРЕХУГОЛЬНИКИ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7128792" cy="129614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Автор: учитель математики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Мария Александровна Поляк 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051720" y="6381328"/>
            <a:ext cx="547260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г. Заводоуковск - 2014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5013176"/>
            <a:ext cx="7128792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Геометрия – 8 класс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847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7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49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В квадрате АВСД диагонали пересекаются в точке О. АО = 7см. Чему равна диагональ ВД?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847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7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49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В квадрате АВСД диагонали пересекаются в точке О. АО = 7см. Чему равна диагональ ВД?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847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7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49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В квадрате АВСД диагонали пересекаются в точке О. АО = 7см. Чему равна диагональ ВД?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847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7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49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В квадрате АВСД диагонали пересекаются в точке О. АО = 7см. Чему равна диагональ ВД?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40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80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Найти периметр ромба АВСД,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В равен  60°,  АС = 20 см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40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80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Найти периметр ромба АВСД,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В равен  60°,  АС = 20 см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40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80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Найти периметр ромба АВСД,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В равен  60°,  АС = 20 см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40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80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Найти периметр ромба АВСД,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В равен  60°,  АС = 20 см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40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80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Найти периметр ромба АВСД,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В равен  60°,  АС = 20 см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4176464" cy="1143000"/>
          </a:xfrm>
        </p:spPr>
        <p:txBody>
          <a:bodyPr>
            <a:noAutofit/>
          </a:bodyPr>
          <a:lstStyle/>
          <a:p>
            <a:pPr algn="l"/>
            <a:r>
              <a:rPr lang="ru-RU" sz="8800" dirty="0" smtClean="0">
                <a:latin typeface="Comic Sans MS" pitchFamily="66" charset="0"/>
              </a:rPr>
              <a:t>Оценка</a:t>
            </a:r>
            <a:endParaRPr lang="ru-RU" sz="8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220072" y="1916832"/>
            <a:ext cx="33123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«2»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332656"/>
            <a:ext cx="24259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72816"/>
            <a:ext cx="5789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четырехугольники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Багетная рамка 5">
            <a:hlinkClick r:id="rId2" action="ppaction://hlinksldjump"/>
          </p:cNvPr>
          <p:cNvSpPr/>
          <p:nvPr/>
        </p:nvSpPr>
        <p:spPr>
          <a:xfrm>
            <a:off x="2339752" y="3789040"/>
            <a:ext cx="4248472" cy="792088"/>
          </a:xfrm>
          <a:prstGeom prst="bevel">
            <a:avLst>
              <a:gd name="adj" fmla="val 267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Выбери вариант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Оценка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76056" y="2276872"/>
            <a:ext cx="3333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«3»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4536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Оценка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76056" y="2276872"/>
            <a:ext cx="3045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«4»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Оценка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0072" y="2276872"/>
            <a:ext cx="2987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«5»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70°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2838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110°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35°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1. АВСД – параллелограмм.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В равен 70°. Чему равен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Д?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16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24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834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8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2. В квадрате АВСД диагональ АС равна 16 см. Найти длину ВД.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36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16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24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834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8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2. В квадрате АВСД диагональ АС равна 16 см. Найти длину ВД.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252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45°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Величина одного из углов прямоугольной трапеции равна 120°. Найдите острый угол этой трапеции.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252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45°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Величина одного из углов прямоугольной трапеции равна 120°. Найдите острый угол этой трапеции.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252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45°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60°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Величина одного из углов прямоугольной трапеции равна 120°. Найдите острый угол этой трапеции.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6309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36° , 144° , </a:t>
            </a:r>
            <a:r>
              <a:rPr lang="ru-RU" sz="4800" dirty="0" err="1" smtClean="0">
                <a:latin typeface="Century" pitchFamily="18" charset="0"/>
              </a:rPr>
              <a:t>144°</a:t>
            </a:r>
            <a:r>
              <a:rPr lang="ru-RU" sz="4800" dirty="0" smtClean="0">
                <a:latin typeface="Century" pitchFamily="18" charset="0"/>
              </a:rPr>
              <a:t>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6110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36° , </a:t>
            </a:r>
            <a:r>
              <a:rPr lang="ru-RU" sz="4800" dirty="0" err="1" smtClean="0">
                <a:latin typeface="Century" pitchFamily="18" charset="0"/>
              </a:rPr>
              <a:t>36°</a:t>
            </a:r>
            <a:r>
              <a:rPr lang="ru-RU" sz="4800" dirty="0" smtClean="0">
                <a:latin typeface="Century" pitchFamily="18" charset="0"/>
              </a:rPr>
              <a:t> , 144°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</a:t>
            </a:r>
            <a:r>
              <a:rPr lang="ru-RU" sz="4800" dirty="0" smtClean="0"/>
              <a:t> </a:t>
            </a:r>
            <a:r>
              <a:rPr lang="ru-RU" sz="4800" dirty="0" smtClean="0">
                <a:latin typeface="Century" pitchFamily="18" charset="0"/>
              </a:rPr>
              <a:t>36° , 72°, 144°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2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Один из углов параллелограмма равен 36° . Найдите остальные его углы.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899592" y="1556792"/>
            <a:ext cx="3406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899592" y="2780928"/>
            <a:ext cx="3406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971600" y="3933056"/>
            <a:ext cx="3406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sz="4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6309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36° , 144° , </a:t>
            </a:r>
            <a:r>
              <a:rPr lang="ru-RU" sz="4800" dirty="0" err="1" smtClean="0">
                <a:latin typeface="Century" pitchFamily="18" charset="0"/>
              </a:rPr>
              <a:t>144°</a:t>
            </a:r>
            <a:r>
              <a:rPr lang="ru-RU" sz="4800" dirty="0" smtClean="0">
                <a:latin typeface="Century" pitchFamily="18" charset="0"/>
              </a:rPr>
              <a:t>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6110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36° , </a:t>
            </a:r>
            <a:r>
              <a:rPr lang="ru-RU" sz="4800" dirty="0" err="1" smtClean="0">
                <a:latin typeface="Century" pitchFamily="18" charset="0"/>
              </a:rPr>
              <a:t>36°</a:t>
            </a:r>
            <a:r>
              <a:rPr lang="ru-RU" sz="4800" dirty="0" smtClean="0">
                <a:latin typeface="Century" pitchFamily="18" charset="0"/>
              </a:rPr>
              <a:t> , 144°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</a:t>
            </a:r>
            <a:r>
              <a:rPr lang="ru-RU" sz="4800" dirty="0" smtClean="0"/>
              <a:t> </a:t>
            </a:r>
            <a:r>
              <a:rPr lang="ru-RU" sz="4800" dirty="0" smtClean="0">
                <a:latin typeface="Century" pitchFamily="18" charset="0"/>
              </a:rPr>
              <a:t>36° , 72°, 144°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2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Один из углов параллелограмма равен 36° . Найдите остальные его углы.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6309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36° , 144° , </a:t>
            </a:r>
            <a:r>
              <a:rPr lang="ru-RU" sz="4800" dirty="0" err="1" smtClean="0">
                <a:latin typeface="Century" pitchFamily="18" charset="0"/>
              </a:rPr>
              <a:t>144°</a:t>
            </a:r>
            <a:r>
              <a:rPr lang="ru-RU" sz="4800" dirty="0" smtClean="0">
                <a:latin typeface="Century" pitchFamily="18" charset="0"/>
              </a:rPr>
              <a:t>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6110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36° , </a:t>
            </a:r>
            <a:r>
              <a:rPr lang="ru-RU" sz="4800" dirty="0" err="1" smtClean="0">
                <a:latin typeface="Century" pitchFamily="18" charset="0"/>
              </a:rPr>
              <a:t>36°</a:t>
            </a:r>
            <a:r>
              <a:rPr lang="ru-RU" sz="4800" dirty="0" smtClean="0">
                <a:latin typeface="Century" pitchFamily="18" charset="0"/>
              </a:rPr>
              <a:t> , 144°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</a:t>
            </a:r>
            <a:r>
              <a:rPr lang="ru-RU" sz="4800" dirty="0" smtClean="0"/>
              <a:t> </a:t>
            </a:r>
            <a:r>
              <a:rPr lang="ru-RU" sz="4800" dirty="0" smtClean="0">
                <a:latin typeface="Century" pitchFamily="18" charset="0"/>
              </a:rPr>
              <a:t>36° , 72°, 144°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2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Один из углов параллелограмма равен 36° . Найдите остальные его углы.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6309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36° , 144° , </a:t>
            </a:r>
            <a:r>
              <a:rPr lang="ru-RU" sz="4800" dirty="0" err="1" smtClean="0">
                <a:latin typeface="Century" pitchFamily="18" charset="0"/>
              </a:rPr>
              <a:t>144°</a:t>
            </a:r>
            <a:r>
              <a:rPr lang="ru-RU" sz="4800" dirty="0" smtClean="0">
                <a:latin typeface="Century" pitchFamily="18" charset="0"/>
              </a:rPr>
              <a:t>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6110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36° , </a:t>
            </a:r>
            <a:r>
              <a:rPr lang="ru-RU" sz="4800" dirty="0" err="1" smtClean="0">
                <a:latin typeface="Century" pitchFamily="18" charset="0"/>
              </a:rPr>
              <a:t>36°</a:t>
            </a:r>
            <a:r>
              <a:rPr lang="ru-RU" sz="4800" dirty="0" smtClean="0">
                <a:latin typeface="Century" pitchFamily="18" charset="0"/>
              </a:rPr>
              <a:t> , 144°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557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</a:t>
            </a:r>
            <a:r>
              <a:rPr lang="ru-RU" sz="4800" dirty="0" smtClean="0"/>
              <a:t> </a:t>
            </a:r>
            <a:r>
              <a:rPr lang="ru-RU" sz="4800" dirty="0" smtClean="0">
                <a:latin typeface="Century" pitchFamily="18" charset="0"/>
              </a:rPr>
              <a:t>36° , 72°, 144°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2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Один из углов параллелограмма равен 36° . Найдите остальные его углы.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180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27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54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 Если одна сторона параллелограмма 15 см, а другая 12 см, то его периметр равен: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180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27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54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 Если одна сторона параллелограмма 15 см, а другая 12 см, то его периметр равен: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180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27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54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 Если одна сторона параллелограмма 15 см, а другая 12 см, то его периметр равен: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180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27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54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 Если одна сторона параллелограмма 15 см, а другая 12 см, то его периметр равен: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180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3163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27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54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 Если одна сторона параллелограмма 15 см, а другая 12 см, то его периметр равен: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4176464" cy="1143000"/>
          </a:xfrm>
        </p:spPr>
        <p:txBody>
          <a:bodyPr>
            <a:noAutofit/>
          </a:bodyPr>
          <a:lstStyle/>
          <a:p>
            <a:pPr algn="l"/>
            <a:r>
              <a:rPr lang="ru-RU" sz="8800" dirty="0" smtClean="0">
                <a:latin typeface="Comic Sans MS" pitchFamily="66" charset="0"/>
              </a:rPr>
              <a:t>Оценка</a:t>
            </a:r>
            <a:endParaRPr lang="ru-RU" sz="8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220072" y="1916832"/>
            <a:ext cx="33123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«2»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Оценка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76056" y="2276872"/>
            <a:ext cx="3333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«3»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1398548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АВСД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 параллелограмм, </a:t>
            </a: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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А +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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С = 160°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 Чему равен  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С.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4221088"/>
            <a:ext cx="2872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100°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90°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4536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Оценка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76056" y="2276872"/>
            <a:ext cx="3045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«4»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4248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Оценка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0072" y="2276872"/>
            <a:ext cx="2987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«5»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754384" cy="682376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7013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противоположные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4184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соседние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3541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любые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1. Если сумма двух углов параллелограмма равна 80°, то какие это углы?</a:t>
            </a: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704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16,4 см</a:t>
            </a:r>
          </a:p>
          <a:p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334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4,1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348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8,2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2. Периметр квадрата 16,4 см. Найдите его сторону.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704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16,4 см</a:t>
            </a:r>
          </a:p>
          <a:p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3334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4,1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3348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8,2 см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2. Периметр квадрата 16,4 см. Найдите его сторону.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3284984"/>
            <a:ext cx="6649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параллелограмм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509120"/>
            <a:ext cx="4400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трапеция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589240"/>
            <a:ext cx="6191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прямоугольник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 четырехугольнике АВСД 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С равен 90°,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СВД = 30°,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АВД = 60°,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ВДА = 30°. Определите вид этого четырехугольника.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3284984"/>
            <a:ext cx="6649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параллелограмм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509120"/>
            <a:ext cx="4400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трапеция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589240"/>
            <a:ext cx="6191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прямоугольник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 четырехугольнике АВСД 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С равен 90°,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СВД = 30°,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АВД = 60°,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ВДА = 30°. Определите вид этого четырехугольника.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3284984"/>
            <a:ext cx="6649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параллелограмм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509120"/>
            <a:ext cx="4400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трапеция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589240"/>
            <a:ext cx="6191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прямоугольник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 четырехугольнике АВСД 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С равен 90°,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СВД = 30°,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АВД = 60°,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ВДА = 30°. Определите вид этого четырехугольника.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3356992"/>
            <a:ext cx="4413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 см; 6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581128"/>
            <a:ext cx="5929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8,5 см; 10,5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661248"/>
            <a:ext cx="5258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12 см; 15 см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 Периметр параллелограмма равен 48 см. Найдите стороны параллелограмма если одна сторона на 3 см больше другой.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 Периметр параллелограмма равен 48 см. Найдите стороны параллелограмма если одна сторона на 3 см больше другой.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1259632" y="3356992"/>
            <a:ext cx="4413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 см; 6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1259632" y="4581128"/>
            <a:ext cx="5929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8,5 см; 10,5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1259632" y="5661248"/>
            <a:ext cx="5258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12 см; 15 см 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52" y="1398549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2.  Периметр квадрата равен 16 см. Найдите его сторону?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018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2820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9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887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4 см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 Периметр параллелограмма равен 48 см. Найдите стороны параллелограмма если одна сторона на 3 см больше другой.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1259632" y="3356992"/>
            <a:ext cx="4413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 см; 6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1259632" y="4581128"/>
            <a:ext cx="5929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8,5 см; 10,5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1259632" y="5661248"/>
            <a:ext cx="5258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12 см; 15 см 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844552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4.  Периметр параллелограмма равен 48 см. Найдите стороны параллелограмма если одна сторона на 3 см больше другой.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1259632" y="3356992"/>
            <a:ext cx="4413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 см; 6 см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1259632" y="4581128"/>
            <a:ext cx="5929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8,5 см; 10,5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1259632" y="5661248"/>
            <a:ext cx="5258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12 см; 15 см 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4251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</a:t>
            </a:r>
            <a:r>
              <a:rPr lang="en-US" sz="4800" dirty="0" smtClean="0">
                <a:latin typeface="Century" pitchFamily="18" charset="0"/>
              </a:rPr>
              <a:t>154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68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</a:t>
            </a:r>
            <a:r>
              <a:rPr lang="en-US" sz="4800" dirty="0" smtClean="0">
                <a:latin typeface="Century" pitchFamily="18" charset="0"/>
              </a:rPr>
              <a:t> 144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63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4264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</a:t>
            </a:r>
            <a:r>
              <a:rPr lang="ru-RU" sz="4800" dirty="0" smtClean="0"/>
              <a:t> </a:t>
            </a:r>
            <a:r>
              <a:rPr lang="en-US" sz="4800" dirty="0" smtClean="0">
                <a:latin typeface="Century" pitchFamily="18" charset="0"/>
              </a:rPr>
              <a:t>164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53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Найдите углы B и </a:t>
            </a:r>
            <a:r>
              <a:rPr lang="en-US" sz="3600" dirty="0" smtClean="0">
                <a:latin typeface="Century" pitchFamily="18" charset="0"/>
              </a:rPr>
              <a:t>D</a:t>
            </a:r>
            <a:r>
              <a:rPr lang="ru-RU" sz="3600" dirty="0" smtClean="0">
                <a:latin typeface="Century" pitchFamily="18" charset="0"/>
              </a:rPr>
              <a:t> трапеции </a:t>
            </a:r>
            <a:r>
              <a:rPr lang="en-US" sz="3600" dirty="0" smtClean="0">
                <a:latin typeface="Century" pitchFamily="18" charset="0"/>
              </a:rPr>
              <a:t>ABCD</a:t>
            </a:r>
            <a:r>
              <a:rPr lang="ru-RU" sz="3600" dirty="0" smtClean="0">
                <a:latin typeface="Century" pitchFamily="18" charset="0"/>
              </a:rPr>
              <a:t> с основаниями </a:t>
            </a:r>
            <a:r>
              <a:rPr lang="en-US" sz="3600" dirty="0" smtClean="0">
                <a:latin typeface="Century" pitchFamily="18" charset="0"/>
              </a:rPr>
              <a:t>AD</a:t>
            </a:r>
            <a:r>
              <a:rPr lang="ru-RU" sz="3600" dirty="0" smtClean="0">
                <a:latin typeface="Century" pitchFamily="18" charset="0"/>
              </a:rPr>
              <a:t> и </a:t>
            </a:r>
            <a:r>
              <a:rPr lang="en-US" sz="3600" dirty="0" smtClean="0">
                <a:latin typeface="Century" pitchFamily="18" charset="0"/>
              </a:rPr>
              <a:t>BC</a:t>
            </a:r>
            <a:r>
              <a:rPr lang="ru-RU" sz="3600" dirty="0" smtClean="0">
                <a:latin typeface="Century" pitchFamily="18" charset="0"/>
              </a:rPr>
              <a:t>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 = 36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en-US" sz="3600" dirty="0" smtClean="0">
                <a:latin typeface="Century" pitchFamily="18" charset="0"/>
              </a:rPr>
              <a:t>C</a:t>
            </a:r>
            <a:r>
              <a:rPr lang="ru-RU" sz="3600" dirty="0" smtClean="0">
                <a:latin typeface="Century" pitchFamily="18" charset="0"/>
              </a:rPr>
              <a:t> = 117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4251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</a:t>
            </a:r>
            <a:r>
              <a:rPr lang="en-US" sz="4800" dirty="0" smtClean="0">
                <a:latin typeface="Century" pitchFamily="18" charset="0"/>
              </a:rPr>
              <a:t>154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68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</a:t>
            </a:r>
            <a:r>
              <a:rPr lang="en-US" sz="4800" dirty="0" smtClean="0">
                <a:latin typeface="Century" pitchFamily="18" charset="0"/>
              </a:rPr>
              <a:t> 144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63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4264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</a:t>
            </a:r>
            <a:r>
              <a:rPr lang="ru-RU" sz="4800" dirty="0" smtClean="0"/>
              <a:t> </a:t>
            </a:r>
            <a:r>
              <a:rPr lang="en-US" sz="4800" dirty="0" smtClean="0">
                <a:latin typeface="Century" pitchFamily="18" charset="0"/>
              </a:rPr>
              <a:t>164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53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Найдите углы B и </a:t>
            </a:r>
            <a:r>
              <a:rPr lang="en-US" sz="3600" dirty="0" smtClean="0">
                <a:latin typeface="Century" pitchFamily="18" charset="0"/>
              </a:rPr>
              <a:t>D</a:t>
            </a:r>
            <a:r>
              <a:rPr lang="ru-RU" sz="3600" dirty="0" smtClean="0">
                <a:latin typeface="Century" pitchFamily="18" charset="0"/>
              </a:rPr>
              <a:t> трапеции </a:t>
            </a:r>
            <a:r>
              <a:rPr lang="en-US" sz="3600" dirty="0" smtClean="0">
                <a:latin typeface="Century" pitchFamily="18" charset="0"/>
              </a:rPr>
              <a:t>ABCD</a:t>
            </a:r>
            <a:r>
              <a:rPr lang="ru-RU" sz="3600" dirty="0" smtClean="0">
                <a:latin typeface="Century" pitchFamily="18" charset="0"/>
              </a:rPr>
              <a:t> с основаниями </a:t>
            </a:r>
            <a:r>
              <a:rPr lang="en-US" sz="3600" dirty="0" smtClean="0">
                <a:latin typeface="Century" pitchFamily="18" charset="0"/>
              </a:rPr>
              <a:t>AD</a:t>
            </a:r>
            <a:r>
              <a:rPr lang="ru-RU" sz="3600" dirty="0" smtClean="0">
                <a:latin typeface="Century" pitchFamily="18" charset="0"/>
              </a:rPr>
              <a:t> и </a:t>
            </a:r>
            <a:r>
              <a:rPr lang="en-US" sz="3600" dirty="0" smtClean="0">
                <a:latin typeface="Century" pitchFamily="18" charset="0"/>
              </a:rPr>
              <a:t>BC</a:t>
            </a:r>
            <a:r>
              <a:rPr lang="ru-RU" sz="3600" dirty="0" smtClean="0">
                <a:latin typeface="Century" pitchFamily="18" charset="0"/>
              </a:rPr>
              <a:t>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 = 36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en-US" sz="3600" dirty="0" smtClean="0">
                <a:latin typeface="Century" pitchFamily="18" charset="0"/>
              </a:rPr>
              <a:t>C</a:t>
            </a:r>
            <a:r>
              <a:rPr lang="ru-RU" sz="3600" dirty="0" smtClean="0">
                <a:latin typeface="Century" pitchFamily="18" charset="0"/>
              </a:rPr>
              <a:t> = 117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4251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</a:t>
            </a:r>
            <a:r>
              <a:rPr lang="en-US" sz="4800" dirty="0" smtClean="0">
                <a:latin typeface="Century" pitchFamily="18" charset="0"/>
              </a:rPr>
              <a:t>154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68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</a:t>
            </a:r>
            <a:r>
              <a:rPr lang="en-US" sz="4800" dirty="0" smtClean="0">
                <a:latin typeface="Century" pitchFamily="18" charset="0"/>
              </a:rPr>
              <a:t> 144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63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4264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</a:t>
            </a:r>
            <a:r>
              <a:rPr lang="ru-RU" sz="4800" dirty="0" smtClean="0"/>
              <a:t> </a:t>
            </a:r>
            <a:r>
              <a:rPr lang="en-US" sz="4800" dirty="0" smtClean="0">
                <a:latin typeface="Century" pitchFamily="18" charset="0"/>
              </a:rPr>
              <a:t>164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53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Найдите углы B и </a:t>
            </a:r>
            <a:r>
              <a:rPr lang="en-US" sz="3600" dirty="0" smtClean="0">
                <a:latin typeface="Century" pitchFamily="18" charset="0"/>
              </a:rPr>
              <a:t>D</a:t>
            </a:r>
            <a:r>
              <a:rPr lang="ru-RU" sz="3600" dirty="0" smtClean="0">
                <a:latin typeface="Century" pitchFamily="18" charset="0"/>
              </a:rPr>
              <a:t> трапеции </a:t>
            </a:r>
            <a:r>
              <a:rPr lang="en-US" sz="3600" dirty="0" smtClean="0">
                <a:latin typeface="Century" pitchFamily="18" charset="0"/>
              </a:rPr>
              <a:t>ABCD</a:t>
            </a:r>
            <a:r>
              <a:rPr lang="ru-RU" sz="3600" dirty="0" smtClean="0">
                <a:latin typeface="Century" pitchFamily="18" charset="0"/>
              </a:rPr>
              <a:t> с основаниями </a:t>
            </a:r>
            <a:r>
              <a:rPr lang="en-US" sz="3600" dirty="0" smtClean="0">
                <a:latin typeface="Century" pitchFamily="18" charset="0"/>
              </a:rPr>
              <a:t>AD</a:t>
            </a:r>
            <a:r>
              <a:rPr lang="ru-RU" sz="3600" dirty="0" smtClean="0">
                <a:latin typeface="Century" pitchFamily="18" charset="0"/>
              </a:rPr>
              <a:t> и </a:t>
            </a:r>
            <a:r>
              <a:rPr lang="en-US" sz="3600" dirty="0" smtClean="0">
                <a:latin typeface="Century" pitchFamily="18" charset="0"/>
              </a:rPr>
              <a:t>BC</a:t>
            </a:r>
            <a:r>
              <a:rPr lang="ru-RU" sz="3600" dirty="0" smtClean="0">
                <a:latin typeface="Century" pitchFamily="18" charset="0"/>
              </a:rPr>
              <a:t>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 = 36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en-US" sz="3600" dirty="0" smtClean="0">
                <a:latin typeface="Century" pitchFamily="18" charset="0"/>
              </a:rPr>
              <a:t>C</a:t>
            </a:r>
            <a:r>
              <a:rPr lang="ru-RU" sz="3600" dirty="0" smtClean="0">
                <a:latin typeface="Century" pitchFamily="18" charset="0"/>
              </a:rPr>
              <a:t> = 117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4251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</a:t>
            </a:r>
            <a:r>
              <a:rPr lang="en-US" sz="4800" dirty="0" smtClean="0">
                <a:latin typeface="Century" pitchFamily="18" charset="0"/>
              </a:rPr>
              <a:t>154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68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</a:t>
            </a:r>
            <a:r>
              <a:rPr lang="en-US" sz="4800" dirty="0" smtClean="0">
                <a:latin typeface="Century" pitchFamily="18" charset="0"/>
              </a:rPr>
              <a:t> 144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63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4264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</a:t>
            </a:r>
            <a:r>
              <a:rPr lang="ru-RU" sz="4800" dirty="0" smtClean="0"/>
              <a:t> </a:t>
            </a:r>
            <a:r>
              <a:rPr lang="en-US" sz="4800" dirty="0" smtClean="0">
                <a:latin typeface="Century" pitchFamily="18" charset="0"/>
              </a:rPr>
              <a:t>164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53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Найдите углы B и </a:t>
            </a:r>
            <a:r>
              <a:rPr lang="en-US" sz="3600" dirty="0" smtClean="0">
                <a:latin typeface="Century" pitchFamily="18" charset="0"/>
              </a:rPr>
              <a:t>D</a:t>
            </a:r>
            <a:r>
              <a:rPr lang="ru-RU" sz="3600" dirty="0" smtClean="0">
                <a:latin typeface="Century" pitchFamily="18" charset="0"/>
              </a:rPr>
              <a:t> трапеции </a:t>
            </a:r>
            <a:r>
              <a:rPr lang="en-US" sz="3600" dirty="0" smtClean="0">
                <a:latin typeface="Century" pitchFamily="18" charset="0"/>
              </a:rPr>
              <a:t>ABCD</a:t>
            </a:r>
            <a:r>
              <a:rPr lang="ru-RU" sz="3600" dirty="0" smtClean="0">
                <a:latin typeface="Century" pitchFamily="18" charset="0"/>
              </a:rPr>
              <a:t> с основаниями </a:t>
            </a:r>
            <a:r>
              <a:rPr lang="en-US" sz="3600" dirty="0" smtClean="0">
                <a:latin typeface="Century" pitchFamily="18" charset="0"/>
              </a:rPr>
              <a:t>AD</a:t>
            </a:r>
            <a:r>
              <a:rPr lang="ru-RU" sz="3600" dirty="0" smtClean="0">
                <a:latin typeface="Century" pitchFamily="18" charset="0"/>
              </a:rPr>
              <a:t> и </a:t>
            </a:r>
            <a:r>
              <a:rPr lang="en-US" sz="3600" dirty="0" smtClean="0">
                <a:latin typeface="Century" pitchFamily="18" charset="0"/>
              </a:rPr>
              <a:t>BC</a:t>
            </a:r>
            <a:r>
              <a:rPr lang="ru-RU" sz="3600" dirty="0" smtClean="0">
                <a:latin typeface="Century" pitchFamily="18" charset="0"/>
              </a:rPr>
              <a:t>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 = 36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en-US" sz="3600" dirty="0" smtClean="0">
                <a:latin typeface="Century" pitchFamily="18" charset="0"/>
              </a:rPr>
              <a:t>C</a:t>
            </a:r>
            <a:r>
              <a:rPr lang="ru-RU" sz="3600" dirty="0" smtClean="0">
                <a:latin typeface="Century" pitchFamily="18" charset="0"/>
              </a:rPr>
              <a:t> = 117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404664"/>
            <a:ext cx="1872208" cy="4883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4251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</a:t>
            </a:r>
            <a:r>
              <a:rPr lang="en-US" sz="4800" dirty="0" smtClean="0">
                <a:latin typeface="Century" pitchFamily="18" charset="0"/>
              </a:rPr>
              <a:t>154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68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</a:t>
            </a:r>
            <a:r>
              <a:rPr lang="en-US" sz="4800" dirty="0" smtClean="0">
                <a:latin typeface="Century" pitchFamily="18" charset="0"/>
              </a:rPr>
              <a:t> 144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63</a:t>
            </a:r>
            <a:r>
              <a:rPr lang="en-US" sz="4800" baseline="30000" dirty="0" smtClean="0">
                <a:latin typeface="Century" pitchFamily="18" charset="0"/>
              </a:rPr>
              <a:t>0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59632" y="5301208"/>
            <a:ext cx="4264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</a:t>
            </a:r>
            <a:r>
              <a:rPr lang="ru-RU" sz="4800" dirty="0" smtClean="0"/>
              <a:t> </a:t>
            </a:r>
            <a:r>
              <a:rPr lang="en-US" sz="4800" dirty="0" smtClean="0">
                <a:latin typeface="Century" pitchFamily="18" charset="0"/>
              </a:rPr>
              <a:t>164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r>
              <a:rPr lang="en-US" sz="4800" dirty="0" smtClean="0">
                <a:latin typeface="Century" pitchFamily="18" charset="0"/>
              </a:rPr>
              <a:t>, 53</a:t>
            </a:r>
            <a:r>
              <a:rPr lang="en-US" sz="4800" baseline="30000" dirty="0" smtClean="0">
                <a:latin typeface="Century" pitchFamily="18" charset="0"/>
              </a:rPr>
              <a:t>0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121551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5. Найдите углы B и </a:t>
            </a:r>
            <a:r>
              <a:rPr lang="en-US" sz="3600" dirty="0" smtClean="0">
                <a:latin typeface="Century" pitchFamily="18" charset="0"/>
              </a:rPr>
              <a:t>D</a:t>
            </a:r>
            <a:r>
              <a:rPr lang="ru-RU" sz="3600" dirty="0" smtClean="0">
                <a:latin typeface="Century" pitchFamily="18" charset="0"/>
              </a:rPr>
              <a:t> трапеции </a:t>
            </a:r>
            <a:r>
              <a:rPr lang="en-US" sz="3600" dirty="0" smtClean="0">
                <a:latin typeface="Century" pitchFamily="18" charset="0"/>
              </a:rPr>
              <a:t>ABCD</a:t>
            </a:r>
            <a:r>
              <a:rPr lang="ru-RU" sz="3600" dirty="0" smtClean="0">
                <a:latin typeface="Century" pitchFamily="18" charset="0"/>
              </a:rPr>
              <a:t> с основаниями </a:t>
            </a:r>
            <a:r>
              <a:rPr lang="en-US" sz="3600" dirty="0" smtClean="0">
                <a:latin typeface="Century" pitchFamily="18" charset="0"/>
              </a:rPr>
              <a:t>AD</a:t>
            </a:r>
            <a:r>
              <a:rPr lang="ru-RU" sz="3600" dirty="0" smtClean="0">
                <a:latin typeface="Century" pitchFamily="18" charset="0"/>
              </a:rPr>
              <a:t> и </a:t>
            </a:r>
            <a:r>
              <a:rPr lang="en-US" sz="3600" dirty="0" smtClean="0">
                <a:latin typeface="Century" pitchFamily="18" charset="0"/>
              </a:rPr>
              <a:t>BC</a:t>
            </a:r>
            <a:r>
              <a:rPr lang="ru-RU" sz="3600" dirty="0" smtClean="0">
                <a:latin typeface="Century" pitchFamily="18" charset="0"/>
              </a:rPr>
              <a:t>, если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 = 36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en-US" sz="3600" dirty="0" smtClean="0">
                <a:latin typeface="Century" pitchFamily="18" charset="0"/>
              </a:rPr>
              <a:t>C</a:t>
            </a:r>
            <a:r>
              <a:rPr lang="ru-RU" sz="3600" dirty="0" smtClean="0">
                <a:latin typeface="Century" pitchFamily="18" charset="0"/>
              </a:rPr>
              <a:t> = 117</a:t>
            </a:r>
            <a:r>
              <a:rPr lang="ru-RU" sz="3600" baseline="30000" dirty="0" smtClean="0">
                <a:latin typeface="Century" pitchFamily="18" charset="0"/>
              </a:rPr>
              <a:t>0</a:t>
            </a:r>
            <a:r>
              <a:rPr lang="ru-RU" sz="3600" dirty="0" smtClean="0">
                <a:latin typeface="Century" pitchFamily="18" charset="0"/>
              </a:rPr>
              <a:t>.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52" y="1398549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2.  Периметр квадрата равен 16 см. Найдите его сторону?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3018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8 см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259632" y="4221088"/>
            <a:ext cx="2820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9 см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887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4 см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2872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150°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90°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 ромбе АВСД,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 В равен  150°. Чему равен 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2872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150°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90°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 ромбе АВСД,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 В равен  150°. Чему равен 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>
              <a:latin typeface="Arial Black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34" y="888662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26404" y="188640"/>
            <a:ext cx="1872208" cy="704344"/>
          </a:xfrm>
          <a:prstGeom prst="round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0960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2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88928"/>
            <a:ext cx="187220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Вариант 3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259632" y="2996952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а) 30° </a:t>
            </a:r>
            <a:endParaRPr lang="ru-RU" sz="4800" dirty="0">
              <a:latin typeface="Century" pitchFamily="18" charset="0"/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259632" y="4221088"/>
            <a:ext cx="2872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б) 150°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1259632" y="530120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dirty="0" smtClean="0">
                <a:latin typeface="Century" pitchFamily="18" charset="0"/>
              </a:rPr>
              <a:t> в) 90°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39552" y="1398550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 smtClean="0">
                <a:latin typeface="Century" pitchFamily="18" charset="0"/>
              </a:rPr>
              <a:t>3. В ромбе АВСД,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 В равен  150°. Чему равен  </a:t>
            </a:r>
            <a:r>
              <a:rPr lang="ru-RU" sz="3600" dirty="0" smtClean="0">
                <a:latin typeface="Century" pitchFamily="18" charset="0"/>
                <a:sym typeface="Symbol"/>
              </a:rPr>
              <a:t></a:t>
            </a:r>
            <a:r>
              <a:rPr lang="ru-RU" sz="3600" dirty="0" smtClean="0">
                <a:latin typeface="Century" pitchFamily="18" charset="0"/>
              </a:rPr>
              <a:t> А?</a:t>
            </a:r>
            <a:endParaRPr lang="ru-RU" sz="3600" dirty="0">
              <a:latin typeface="Century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"Четырехугольники"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2256</Words>
  <Application>Microsoft Office PowerPoint</Application>
  <PresentationFormat>Экран (4:3)</PresentationFormat>
  <Paragraphs>450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Тема Office</vt:lpstr>
      <vt:lpstr>Начальная</vt:lpstr>
      <vt:lpstr>Тест по теме:  ЧЕТЫРЕХУГОЛЬНИКИ</vt:lpstr>
      <vt:lpstr>Слайд 2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Оценка</vt:lpstr>
      <vt:lpstr>Слайд 20</vt:lpstr>
      <vt:lpstr>Слайд 21</vt:lpstr>
      <vt:lpstr>Слайд 22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Оценка</vt:lpstr>
      <vt:lpstr>Слайд 39</vt:lpstr>
      <vt:lpstr>Слайд 40</vt:lpstr>
      <vt:lpstr>Слайд 41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Швейн Мария</cp:lastModifiedBy>
  <cp:revision>57</cp:revision>
  <dcterms:created xsi:type="dcterms:W3CDTF">2014-11-23T08:13:54Z</dcterms:created>
  <dcterms:modified xsi:type="dcterms:W3CDTF">2014-12-18T04:38:25Z</dcterms:modified>
</cp:coreProperties>
</file>