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4" r:id="rId17"/>
    <p:sldId id="275" r:id="rId18"/>
    <p:sldId id="276" r:id="rId19"/>
  </p:sldIdLst>
  <p:sldSz cx="9144000" cy="6858000" type="screen4x3"/>
  <p:notesSz cx="6858000" cy="9144000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D51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14" autoAdjust="0"/>
    <p:restoredTop sz="94600"/>
  </p:normalViewPr>
  <p:slideViewPr>
    <p:cSldViewPr>
      <p:cViewPr varScale="1">
        <p:scale>
          <a:sx n="38" d="100"/>
          <a:sy n="38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35CB1708-6C7F-452B-99A1-FFC769E3460C}" type="datetimeFigureOut">
              <a:rPr lang="ru-RU"/>
              <a:pPr>
                <a:defRPr/>
              </a:pPr>
              <a:t>07.12.2014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329851E1-8B0A-4DBA-9A70-8826A6EEF7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458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A829C56-BF16-4AF1-A001-CD1A13B3A01E}" type="slidenum">
              <a:rPr lang="ru-RU" smtClean="0"/>
              <a:pPr/>
              <a:t>1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w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259013"/>
            <a:ext cx="9142413" cy="4597400"/>
            <a:chOff x="0" y="1423"/>
            <a:chExt cx="5759" cy="2896"/>
          </a:xfrm>
        </p:grpSpPr>
        <p:pic>
          <p:nvPicPr>
            <p:cNvPr id="5" name="Picture 3"/>
            <p:cNvPicPr>
              <a:picLocks noChangeArrowheads="1"/>
            </p:cNvPicPr>
            <p:nvPr/>
          </p:nvPicPr>
          <p:blipFill>
            <a:blip r:embed="rId3" cstate="print"/>
            <a:srcRect r="27339" b="11440"/>
            <a:stretch>
              <a:fillRect/>
            </a:stretch>
          </p:blipFill>
          <p:spPr bwMode="auto">
            <a:xfrm>
              <a:off x="3976" y="1423"/>
              <a:ext cx="1783" cy="28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" name="Freeform 4"/>
            <p:cNvSpPr>
              <a:spLocks/>
            </p:cNvSpPr>
            <p:nvPr/>
          </p:nvSpPr>
          <p:spPr bwMode="auto">
            <a:xfrm>
              <a:off x="0" y="3378"/>
              <a:ext cx="2509" cy="196"/>
            </a:xfrm>
            <a:custGeom>
              <a:avLst/>
              <a:gdLst/>
              <a:ahLst/>
              <a:cxnLst>
                <a:cxn ang="0">
                  <a:pos x="39" y="61"/>
                </a:cxn>
                <a:cxn ang="0">
                  <a:pos x="104" y="28"/>
                </a:cxn>
                <a:cxn ang="0">
                  <a:pos x="182" y="13"/>
                </a:cxn>
                <a:cxn ang="0">
                  <a:pos x="281" y="13"/>
                </a:cxn>
                <a:cxn ang="0">
                  <a:pos x="357" y="34"/>
                </a:cxn>
                <a:cxn ang="0">
                  <a:pos x="440" y="85"/>
                </a:cxn>
                <a:cxn ang="0">
                  <a:pos x="509" y="129"/>
                </a:cxn>
                <a:cxn ang="0">
                  <a:pos x="626" y="148"/>
                </a:cxn>
                <a:cxn ang="0">
                  <a:pos x="728" y="135"/>
                </a:cxn>
                <a:cxn ang="0">
                  <a:pos x="806" y="93"/>
                </a:cxn>
                <a:cxn ang="0">
                  <a:pos x="899" y="36"/>
                </a:cxn>
                <a:cxn ang="0">
                  <a:pos x="998" y="4"/>
                </a:cxn>
                <a:cxn ang="0">
                  <a:pos x="1119" y="6"/>
                </a:cxn>
                <a:cxn ang="0">
                  <a:pos x="1214" y="39"/>
                </a:cxn>
                <a:cxn ang="0">
                  <a:pos x="1308" y="102"/>
                </a:cxn>
                <a:cxn ang="0">
                  <a:pos x="1403" y="133"/>
                </a:cxn>
                <a:cxn ang="0">
                  <a:pos x="1514" y="133"/>
                </a:cxn>
                <a:cxn ang="0">
                  <a:pos x="1593" y="111"/>
                </a:cxn>
                <a:cxn ang="0">
                  <a:pos x="1668" y="61"/>
                </a:cxn>
                <a:cxn ang="0">
                  <a:pos x="1754" y="18"/>
                </a:cxn>
                <a:cxn ang="0">
                  <a:pos x="1844" y="1"/>
                </a:cxn>
                <a:cxn ang="0">
                  <a:pos x="1958" y="4"/>
                </a:cxn>
                <a:cxn ang="0">
                  <a:pos x="2039" y="33"/>
                </a:cxn>
                <a:cxn ang="0">
                  <a:pos x="2118" y="88"/>
                </a:cxn>
                <a:cxn ang="0">
                  <a:pos x="2192" y="124"/>
                </a:cxn>
                <a:cxn ang="0">
                  <a:pos x="2303" y="138"/>
                </a:cxn>
                <a:cxn ang="0">
                  <a:pos x="2412" y="106"/>
                </a:cxn>
                <a:cxn ang="0">
                  <a:pos x="2463" y="66"/>
                </a:cxn>
                <a:cxn ang="0">
                  <a:pos x="2489" y="61"/>
                </a:cxn>
                <a:cxn ang="0">
                  <a:pos x="2507" y="76"/>
                </a:cxn>
                <a:cxn ang="0">
                  <a:pos x="2508" y="96"/>
                </a:cxn>
                <a:cxn ang="0">
                  <a:pos x="2490" y="118"/>
                </a:cxn>
                <a:cxn ang="0">
                  <a:pos x="2429" y="160"/>
                </a:cxn>
                <a:cxn ang="0">
                  <a:pos x="2352" y="183"/>
                </a:cxn>
                <a:cxn ang="0">
                  <a:pos x="2238" y="184"/>
                </a:cxn>
                <a:cxn ang="0">
                  <a:pos x="2156" y="172"/>
                </a:cxn>
                <a:cxn ang="0">
                  <a:pos x="2076" y="133"/>
                </a:cxn>
                <a:cxn ang="0">
                  <a:pos x="2018" y="87"/>
                </a:cxn>
                <a:cxn ang="0">
                  <a:pos x="1934" y="55"/>
                </a:cxn>
                <a:cxn ang="0">
                  <a:pos x="1836" y="49"/>
                </a:cxn>
                <a:cxn ang="0">
                  <a:pos x="1743" y="79"/>
                </a:cxn>
                <a:cxn ang="0">
                  <a:pos x="1677" y="118"/>
                </a:cxn>
                <a:cxn ang="0">
                  <a:pos x="1586" y="165"/>
                </a:cxn>
                <a:cxn ang="0">
                  <a:pos x="1475" y="186"/>
                </a:cxn>
                <a:cxn ang="0">
                  <a:pos x="1377" y="180"/>
                </a:cxn>
                <a:cxn ang="0">
                  <a:pos x="1269" y="136"/>
                </a:cxn>
                <a:cxn ang="0">
                  <a:pos x="1197" y="84"/>
                </a:cxn>
                <a:cxn ang="0">
                  <a:pos x="1128" y="55"/>
                </a:cxn>
                <a:cxn ang="0">
                  <a:pos x="1020" y="49"/>
                </a:cxn>
                <a:cxn ang="0">
                  <a:pos x="914" y="78"/>
                </a:cxn>
                <a:cxn ang="0">
                  <a:pos x="831" y="135"/>
                </a:cxn>
                <a:cxn ang="0">
                  <a:pos x="713" y="187"/>
                </a:cxn>
                <a:cxn ang="0">
                  <a:pos x="600" y="195"/>
                </a:cxn>
                <a:cxn ang="0">
                  <a:pos x="494" y="175"/>
                </a:cxn>
                <a:cxn ang="0">
                  <a:pos x="408" y="123"/>
                </a:cxn>
                <a:cxn ang="0">
                  <a:pos x="338" y="79"/>
                </a:cxn>
                <a:cxn ang="0">
                  <a:pos x="251" y="60"/>
                </a:cxn>
                <a:cxn ang="0">
                  <a:pos x="144" y="67"/>
                </a:cxn>
                <a:cxn ang="0">
                  <a:pos x="56" y="108"/>
                </a:cxn>
                <a:cxn ang="0">
                  <a:pos x="5" y="93"/>
                </a:cxn>
              </a:cxnLst>
              <a:rect l="0" t="0" r="r" b="b"/>
              <a:pathLst>
                <a:path w="2509" h="196">
                  <a:moveTo>
                    <a:pt x="5" y="93"/>
                  </a:moveTo>
                  <a:lnTo>
                    <a:pt x="39" y="61"/>
                  </a:lnTo>
                  <a:lnTo>
                    <a:pt x="71" y="43"/>
                  </a:lnTo>
                  <a:lnTo>
                    <a:pt x="104" y="28"/>
                  </a:lnTo>
                  <a:lnTo>
                    <a:pt x="144" y="18"/>
                  </a:lnTo>
                  <a:lnTo>
                    <a:pt x="182" y="13"/>
                  </a:lnTo>
                  <a:lnTo>
                    <a:pt x="227" y="10"/>
                  </a:lnTo>
                  <a:lnTo>
                    <a:pt x="281" y="13"/>
                  </a:lnTo>
                  <a:lnTo>
                    <a:pt x="321" y="22"/>
                  </a:lnTo>
                  <a:lnTo>
                    <a:pt x="357" y="34"/>
                  </a:lnTo>
                  <a:lnTo>
                    <a:pt x="408" y="60"/>
                  </a:lnTo>
                  <a:lnTo>
                    <a:pt x="440" y="85"/>
                  </a:lnTo>
                  <a:lnTo>
                    <a:pt x="474" y="111"/>
                  </a:lnTo>
                  <a:lnTo>
                    <a:pt x="509" y="129"/>
                  </a:lnTo>
                  <a:lnTo>
                    <a:pt x="561" y="142"/>
                  </a:lnTo>
                  <a:lnTo>
                    <a:pt x="626" y="148"/>
                  </a:lnTo>
                  <a:lnTo>
                    <a:pt x="677" y="145"/>
                  </a:lnTo>
                  <a:lnTo>
                    <a:pt x="728" y="135"/>
                  </a:lnTo>
                  <a:lnTo>
                    <a:pt x="770" y="117"/>
                  </a:lnTo>
                  <a:lnTo>
                    <a:pt x="806" y="93"/>
                  </a:lnTo>
                  <a:lnTo>
                    <a:pt x="860" y="57"/>
                  </a:lnTo>
                  <a:lnTo>
                    <a:pt x="899" y="36"/>
                  </a:lnTo>
                  <a:lnTo>
                    <a:pt x="950" y="13"/>
                  </a:lnTo>
                  <a:lnTo>
                    <a:pt x="998" y="4"/>
                  </a:lnTo>
                  <a:lnTo>
                    <a:pt x="1043" y="3"/>
                  </a:lnTo>
                  <a:lnTo>
                    <a:pt x="1119" y="6"/>
                  </a:lnTo>
                  <a:lnTo>
                    <a:pt x="1181" y="21"/>
                  </a:lnTo>
                  <a:lnTo>
                    <a:pt x="1214" y="39"/>
                  </a:lnTo>
                  <a:lnTo>
                    <a:pt x="1260" y="66"/>
                  </a:lnTo>
                  <a:lnTo>
                    <a:pt x="1308" y="102"/>
                  </a:lnTo>
                  <a:lnTo>
                    <a:pt x="1349" y="121"/>
                  </a:lnTo>
                  <a:lnTo>
                    <a:pt x="1403" y="133"/>
                  </a:lnTo>
                  <a:lnTo>
                    <a:pt x="1458" y="138"/>
                  </a:lnTo>
                  <a:lnTo>
                    <a:pt x="1514" y="133"/>
                  </a:lnTo>
                  <a:lnTo>
                    <a:pt x="1557" y="123"/>
                  </a:lnTo>
                  <a:lnTo>
                    <a:pt x="1593" y="111"/>
                  </a:lnTo>
                  <a:lnTo>
                    <a:pt x="1635" y="84"/>
                  </a:lnTo>
                  <a:lnTo>
                    <a:pt x="1668" y="61"/>
                  </a:lnTo>
                  <a:lnTo>
                    <a:pt x="1704" y="39"/>
                  </a:lnTo>
                  <a:lnTo>
                    <a:pt x="1754" y="18"/>
                  </a:lnTo>
                  <a:lnTo>
                    <a:pt x="1794" y="6"/>
                  </a:lnTo>
                  <a:lnTo>
                    <a:pt x="1844" y="1"/>
                  </a:lnTo>
                  <a:lnTo>
                    <a:pt x="1907" y="0"/>
                  </a:lnTo>
                  <a:lnTo>
                    <a:pt x="1958" y="4"/>
                  </a:lnTo>
                  <a:lnTo>
                    <a:pt x="2003" y="18"/>
                  </a:lnTo>
                  <a:lnTo>
                    <a:pt x="2039" y="33"/>
                  </a:lnTo>
                  <a:lnTo>
                    <a:pt x="2073" y="54"/>
                  </a:lnTo>
                  <a:lnTo>
                    <a:pt x="2118" y="88"/>
                  </a:lnTo>
                  <a:lnTo>
                    <a:pt x="2153" y="109"/>
                  </a:lnTo>
                  <a:lnTo>
                    <a:pt x="2192" y="124"/>
                  </a:lnTo>
                  <a:lnTo>
                    <a:pt x="2244" y="135"/>
                  </a:lnTo>
                  <a:lnTo>
                    <a:pt x="2303" y="138"/>
                  </a:lnTo>
                  <a:lnTo>
                    <a:pt x="2355" y="129"/>
                  </a:lnTo>
                  <a:lnTo>
                    <a:pt x="2412" y="106"/>
                  </a:lnTo>
                  <a:lnTo>
                    <a:pt x="2439" y="87"/>
                  </a:lnTo>
                  <a:lnTo>
                    <a:pt x="2463" y="66"/>
                  </a:lnTo>
                  <a:lnTo>
                    <a:pt x="2475" y="61"/>
                  </a:lnTo>
                  <a:lnTo>
                    <a:pt x="2489" y="61"/>
                  </a:lnTo>
                  <a:lnTo>
                    <a:pt x="2499" y="66"/>
                  </a:lnTo>
                  <a:lnTo>
                    <a:pt x="2507" y="76"/>
                  </a:lnTo>
                  <a:lnTo>
                    <a:pt x="2508" y="85"/>
                  </a:lnTo>
                  <a:lnTo>
                    <a:pt x="2508" y="96"/>
                  </a:lnTo>
                  <a:lnTo>
                    <a:pt x="2504" y="106"/>
                  </a:lnTo>
                  <a:lnTo>
                    <a:pt x="2490" y="118"/>
                  </a:lnTo>
                  <a:lnTo>
                    <a:pt x="2463" y="139"/>
                  </a:lnTo>
                  <a:lnTo>
                    <a:pt x="2429" y="160"/>
                  </a:lnTo>
                  <a:lnTo>
                    <a:pt x="2399" y="172"/>
                  </a:lnTo>
                  <a:lnTo>
                    <a:pt x="2352" y="183"/>
                  </a:lnTo>
                  <a:lnTo>
                    <a:pt x="2298" y="186"/>
                  </a:lnTo>
                  <a:lnTo>
                    <a:pt x="2238" y="184"/>
                  </a:lnTo>
                  <a:lnTo>
                    <a:pt x="2192" y="180"/>
                  </a:lnTo>
                  <a:lnTo>
                    <a:pt x="2156" y="172"/>
                  </a:lnTo>
                  <a:lnTo>
                    <a:pt x="2114" y="156"/>
                  </a:lnTo>
                  <a:lnTo>
                    <a:pt x="2076" y="133"/>
                  </a:lnTo>
                  <a:lnTo>
                    <a:pt x="2049" y="112"/>
                  </a:lnTo>
                  <a:lnTo>
                    <a:pt x="2018" y="87"/>
                  </a:lnTo>
                  <a:lnTo>
                    <a:pt x="1977" y="67"/>
                  </a:lnTo>
                  <a:lnTo>
                    <a:pt x="1934" y="55"/>
                  </a:lnTo>
                  <a:lnTo>
                    <a:pt x="1886" y="49"/>
                  </a:lnTo>
                  <a:lnTo>
                    <a:pt x="1836" y="49"/>
                  </a:lnTo>
                  <a:lnTo>
                    <a:pt x="1776" y="64"/>
                  </a:lnTo>
                  <a:lnTo>
                    <a:pt x="1743" y="79"/>
                  </a:lnTo>
                  <a:lnTo>
                    <a:pt x="1707" y="99"/>
                  </a:lnTo>
                  <a:lnTo>
                    <a:pt x="1677" y="118"/>
                  </a:lnTo>
                  <a:lnTo>
                    <a:pt x="1626" y="147"/>
                  </a:lnTo>
                  <a:lnTo>
                    <a:pt x="1586" y="165"/>
                  </a:lnTo>
                  <a:lnTo>
                    <a:pt x="1535" y="180"/>
                  </a:lnTo>
                  <a:lnTo>
                    <a:pt x="1475" y="186"/>
                  </a:lnTo>
                  <a:lnTo>
                    <a:pt x="1437" y="186"/>
                  </a:lnTo>
                  <a:lnTo>
                    <a:pt x="1377" y="180"/>
                  </a:lnTo>
                  <a:lnTo>
                    <a:pt x="1322" y="165"/>
                  </a:lnTo>
                  <a:lnTo>
                    <a:pt x="1269" y="136"/>
                  </a:lnTo>
                  <a:lnTo>
                    <a:pt x="1230" y="109"/>
                  </a:lnTo>
                  <a:lnTo>
                    <a:pt x="1197" y="84"/>
                  </a:lnTo>
                  <a:lnTo>
                    <a:pt x="1163" y="67"/>
                  </a:lnTo>
                  <a:lnTo>
                    <a:pt x="1128" y="55"/>
                  </a:lnTo>
                  <a:lnTo>
                    <a:pt x="1071" y="48"/>
                  </a:lnTo>
                  <a:lnTo>
                    <a:pt x="1020" y="49"/>
                  </a:lnTo>
                  <a:lnTo>
                    <a:pt x="974" y="57"/>
                  </a:lnTo>
                  <a:lnTo>
                    <a:pt x="914" y="78"/>
                  </a:lnTo>
                  <a:lnTo>
                    <a:pt x="879" y="103"/>
                  </a:lnTo>
                  <a:lnTo>
                    <a:pt x="831" y="135"/>
                  </a:lnTo>
                  <a:lnTo>
                    <a:pt x="777" y="166"/>
                  </a:lnTo>
                  <a:lnTo>
                    <a:pt x="713" y="187"/>
                  </a:lnTo>
                  <a:lnTo>
                    <a:pt x="659" y="193"/>
                  </a:lnTo>
                  <a:lnTo>
                    <a:pt x="600" y="195"/>
                  </a:lnTo>
                  <a:lnTo>
                    <a:pt x="543" y="189"/>
                  </a:lnTo>
                  <a:lnTo>
                    <a:pt x="494" y="175"/>
                  </a:lnTo>
                  <a:lnTo>
                    <a:pt x="450" y="154"/>
                  </a:lnTo>
                  <a:lnTo>
                    <a:pt x="408" y="123"/>
                  </a:lnTo>
                  <a:lnTo>
                    <a:pt x="377" y="99"/>
                  </a:lnTo>
                  <a:lnTo>
                    <a:pt x="338" y="79"/>
                  </a:lnTo>
                  <a:lnTo>
                    <a:pt x="291" y="64"/>
                  </a:lnTo>
                  <a:lnTo>
                    <a:pt x="251" y="60"/>
                  </a:lnTo>
                  <a:lnTo>
                    <a:pt x="191" y="58"/>
                  </a:lnTo>
                  <a:lnTo>
                    <a:pt x="144" y="67"/>
                  </a:lnTo>
                  <a:lnTo>
                    <a:pt x="96" y="82"/>
                  </a:lnTo>
                  <a:lnTo>
                    <a:pt x="56" y="108"/>
                  </a:lnTo>
                  <a:lnTo>
                    <a:pt x="0" y="157"/>
                  </a:lnTo>
                  <a:lnTo>
                    <a:pt x="5" y="93"/>
                  </a:lnTo>
                </a:path>
              </a:pathLst>
            </a:custGeom>
            <a:solidFill>
              <a:schemeClr val="bg2"/>
            </a:solidFill>
            <a:ln w="9525">
              <a:noFill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pic>
          <p:nvPicPr>
            <p:cNvPr id="7" name="Picture 5"/>
            <p:cNvPicPr>
              <a:picLocks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0" y="2196"/>
              <a:ext cx="2766" cy="2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3078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2286000"/>
            <a:ext cx="7772400" cy="1143000"/>
          </a:xfrm>
        </p:spPr>
        <p:txBody>
          <a:bodyPr anchor="b"/>
          <a:lstStyle>
            <a:lvl1pPr>
              <a:defRPr>
                <a:latin typeface="Arial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latin typeface="Arial" charset="0"/>
              </a:defRPr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Rectangle 1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9D43BB73-6BF8-4C16-AEA9-B6502D81B04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650CA7-8E81-4D0A-A5EC-4B032EADBB6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B694BD-5419-4016-BC2F-A9C8A0AD1A9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mediaAndTx">
  <p:cSld name="Заголовок, клип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Мультимедиа 2"/>
          <p:cNvSpPr>
            <a:spLocks noGrp="1"/>
          </p:cNvSpPr>
          <p:nvPr>
            <p:ph type="media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0B5DAD-8233-4ECD-9E8A-68433BB7C97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Заголовок, объект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411360-A962-43DB-96C0-B79ADF6394B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5F34F4-22D8-49CA-A243-B294D88FD2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66620B-A249-4A3C-98F0-BCCE29629D2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08A247-D018-4AE7-8B72-7121D4BA7D0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0C0343-0D75-4557-B712-FA32954E540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9A47E8-DBCB-463F-B4DD-7A24E4B620E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ECA961-7D5B-49E5-8B2F-7114E16E5A0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1917B4-CE3C-45C3-A0D2-49E8CFA3C7D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177DA6-4A7A-406C-9EE8-E34453F8806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77C7A7-6483-4EFF-A0D5-B77CBD6F5D6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3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6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1581150"/>
            <a:ext cx="9142413" cy="5275263"/>
            <a:chOff x="0" y="996"/>
            <a:chExt cx="5759" cy="3323"/>
          </a:xfrm>
        </p:grpSpPr>
        <p:pic>
          <p:nvPicPr>
            <p:cNvPr id="1032" name="Picture 3"/>
            <p:cNvPicPr>
              <a:picLocks noChangeArrowheads="1"/>
            </p:cNvPicPr>
            <p:nvPr/>
          </p:nvPicPr>
          <p:blipFill>
            <a:blip r:embed="rId17" cstate="print"/>
            <a:srcRect r="27339" b="11440"/>
            <a:stretch>
              <a:fillRect/>
            </a:stretch>
          </p:blipFill>
          <p:spPr bwMode="auto">
            <a:xfrm>
              <a:off x="3976" y="1423"/>
              <a:ext cx="1783" cy="28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052" name="Freeform 4"/>
            <p:cNvSpPr>
              <a:spLocks/>
            </p:cNvSpPr>
            <p:nvPr/>
          </p:nvSpPr>
          <p:spPr bwMode="auto">
            <a:xfrm>
              <a:off x="0" y="3522"/>
              <a:ext cx="2509" cy="196"/>
            </a:xfrm>
            <a:custGeom>
              <a:avLst/>
              <a:gdLst/>
              <a:ahLst/>
              <a:cxnLst>
                <a:cxn ang="0">
                  <a:pos x="39" y="61"/>
                </a:cxn>
                <a:cxn ang="0">
                  <a:pos x="104" y="28"/>
                </a:cxn>
                <a:cxn ang="0">
                  <a:pos x="182" y="13"/>
                </a:cxn>
                <a:cxn ang="0">
                  <a:pos x="281" y="13"/>
                </a:cxn>
                <a:cxn ang="0">
                  <a:pos x="357" y="34"/>
                </a:cxn>
                <a:cxn ang="0">
                  <a:pos x="440" y="85"/>
                </a:cxn>
                <a:cxn ang="0">
                  <a:pos x="509" y="129"/>
                </a:cxn>
                <a:cxn ang="0">
                  <a:pos x="626" y="148"/>
                </a:cxn>
                <a:cxn ang="0">
                  <a:pos x="728" y="135"/>
                </a:cxn>
                <a:cxn ang="0">
                  <a:pos x="806" y="93"/>
                </a:cxn>
                <a:cxn ang="0">
                  <a:pos x="899" y="36"/>
                </a:cxn>
                <a:cxn ang="0">
                  <a:pos x="998" y="4"/>
                </a:cxn>
                <a:cxn ang="0">
                  <a:pos x="1119" y="6"/>
                </a:cxn>
                <a:cxn ang="0">
                  <a:pos x="1214" y="39"/>
                </a:cxn>
                <a:cxn ang="0">
                  <a:pos x="1308" y="102"/>
                </a:cxn>
                <a:cxn ang="0">
                  <a:pos x="1403" y="133"/>
                </a:cxn>
                <a:cxn ang="0">
                  <a:pos x="1514" y="133"/>
                </a:cxn>
                <a:cxn ang="0">
                  <a:pos x="1593" y="111"/>
                </a:cxn>
                <a:cxn ang="0">
                  <a:pos x="1668" y="61"/>
                </a:cxn>
                <a:cxn ang="0">
                  <a:pos x="1754" y="18"/>
                </a:cxn>
                <a:cxn ang="0">
                  <a:pos x="1844" y="1"/>
                </a:cxn>
                <a:cxn ang="0">
                  <a:pos x="1958" y="4"/>
                </a:cxn>
                <a:cxn ang="0">
                  <a:pos x="2039" y="33"/>
                </a:cxn>
                <a:cxn ang="0">
                  <a:pos x="2118" y="88"/>
                </a:cxn>
                <a:cxn ang="0">
                  <a:pos x="2192" y="124"/>
                </a:cxn>
                <a:cxn ang="0">
                  <a:pos x="2303" y="138"/>
                </a:cxn>
                <a:cxn ang="0">
                  <a:pos x="2412" y="106"/>
                </a:cxn>
                <a:cxn ang="0">
                  <a:pos x="2463" y="66"/>
                </a:cxn>
                <a:cxn ang="0">
                  <a:pos x="2489" y="61"/>
                </a:cxn>
                <a:cxn ang="0">
                  <a:pos x="2507" y="76"/>
                </a:cxn>
                <a:cxn ang="0">
                  <a:pos x="2508" y="96"/>
                </a:cxn>
                <a:cxn ang="0">
                  <a:pos x="2490" y="118"/>
                </a:cxn>
                <a:cxn ang="0">
                  <a:pos x="2429" y="160"/>
                </a:cxn>
                <a:cxn ang="0">
                  <a:pos x="2352" y="183"/>
                </a:cxn>
                <a:cxn ang="0">
                  <a:pos x="2238" y="184"/>
                </a:cxn>
                <a:cxn ang="0">
                  <a:pos x="2156" y="172"/>
                </a:cxn>
                <a:cxn ang="0">
                  <a:pos x="2076" y="133"/>
                </a:cxn>
                <a:cxn ang="0">
                  <a:pos x="2018" y="87"/>
                </a:cxn>
                <a:cxn ang="0">
                  <a:pos x="1934" y="55"/>
                </a:cxn>
                <a:cxn ang="0">
                  <a:pos x="1836" y="49"/>
                </a:cxn>
                <a:cxn ang="0">
                  <a:pos x="1743" y="79"/>
                </a:cxn>
                <a:cxn ang="0">
                  <a:pos x="1677" y="118"/>
                </a:cxn>
                <a:cxn ang="0">
                  <a:pos x="1586" y="165"/>
                </a:cxn>
                <a:cxn ang="0">
                  <a:pos x="1475" y="186"/>
                </a:cxn>
                <a:cxn ang="0">
                  <a:pos x="1377" y="180"/>
                </a:cxn>
                <a:cxn ang="0">
                  <a:pos x="1269" y="136"/>
                </a:cxn>
                <a:cxn ang="0">
                  <a:pos x="1197" y="84"/>
                </a:cxn>
                <a:cxn ang="0">
                  <a:pos x="1128" y="55"/>
                </a:cxn>
                <a:cxn ang="0">
                  <a:pos x="1020" y="49"/>
                </a:cxn>
                <a:cxn ang="0">
                  <a:pos x="914" y="78"/>
                </a:cxn>
                <a:cxn ang="0">
                  <a:pos x="831" y="135"/>
                </a:cxn>
                <a:cxn ang="0">
                  <a:pos x="713" y="187"/>
                </a:cxn>
                <a:cxn ang="0">
                  <a:pos x="600" y="195"/>
                </a:cxn>
                <a:cxn ang="0">
                  <a:pos x="494" y="175"/>
                </a:cxn>
                <a:cxn ang="0">
                  <a:pos x="408" y="123"/>
                </a:cxn>
                <a:cxn ang="0">
                  <a:pos x="338" y="79"/>
                </a:cxn>
                <a:cxn ang="0">
                  <a:pos x="251" y="60"/>
                </a:cxn>
                <a:cxn ang="0">
                  <a:pos x="144" y="67"/>
                </a:cxn>
                <a:cxn ang="0">
                  <a:pos x="56" y="108"/>
                </a:cxn>
                <a:cxn ang="0">
                  <a:pos x="5" y="93"/>
                </a:cxn>
              </a:cxnLst>
              <a:rect l="0" t="0" r="r" b="b"/>
              <a:pathLst>
                <a:path w="2509" h="196">
                  <a:moveTo>
                    <a:pt x="5" y="93"/>
                  </a:moveTo>
                  <a:lnTo>
                    <a:pt x="39" y="61"/>
                  </a:lnTo>
                  <a:lnTo>
                    <a:pt x="71" y="43"/>
                  </a:lnTo>
                  <a:lnTo>
                    <a:pt x="104" y="28"/>
                  </a:lnTo>
                  <a:lnTo>
                    <a:pt x="144" y="18"/>
                  </a:lnTo>
                  <a:lnTo>
                    <a:pt x="182" y="13"/>
                  </a:lnTo>
                  <a:lnTo>
                    <a:pt x="227" y="10"/>
                  </a:lnTo>
                  <a:lnTo>
                    <a:pt x="281" y="13"/>
                  </a:lnTo>
                  <a:lnTo>
                    <a:pt x="321" y="22"/>
                  </a:lnTo>
                  <a:lnTo>
                    <a:pt x="357" y="34"/>
                  </a:lnTo>
                  <a:lnTo>
                    <a:pt x="408" y="60"/>
                  </a:lnTo>
                  <a:lnTo>
                    <a:pt x="440" y="85"/>
                  </a:lnTo>
                  <a:lnTo>
                    <a:pt x="474" y="111"/>
                  </a:lnTo>
                  <a:lnTo>
                    <a:pt x="509" y="129"/>
                  </a:lnTo>
                  <a:lnTo>
                    <a:pt x="561" y="142"/>
                  </a:lnTo>
                  <a:lnTo>
                    <a:pt x="626" y="148"/>
                  </a:lnTo>
                  <a:lnTo>
                    <a:pt x="677" y="145"/>
                  </a:lnTo>
                  <a:lnTo>
                    <a:pt x="728" y="135"/>
                  </a:lnTo>
                  <a:lnTo>
                    <a:pt x="770" y="117"/>
                  </a:lnTo>
                  <a:lnTo>
                    <a:pt x="806" y="93"/>
                  </a:lnTo>
                  <a:lnTo>
                    <a:pt x="860" y="57"/>
                  </a:lnTo>
                  <a:lnTo>
                    <a:pt x="899" y="36"/>
                  </a:lnTo>
                  <a:lnTo>
                    <a:pt x="950" y="13"/>
                  </a:lnTo>
                  <a:lnTo>
                    <a:pt x="998" y="4"/>
                  </a:lnTo>
                  <a:lnTo>
                    <a:pt x="1043" y="3"/>
                  </a:lnTo>
                  <a:lnTo>
                    <a:pt x="1119" y="6"/>
                  </a:lnTo>
                  <a:lnTo>
                    <a:pt x="1181" y="21"/>
                  </a:lnTo>
                  <a:lnTo>
                    <a:pt x="1214" y="39"/>
                  </a:lnTo>
                  <a:lnTo>
                    <a:pt x="1260" y="66"/>
                  </a:lnTo>
                  <a:lnTo>
                    <a:pt x="1308" y="102"/>
                  </a:lnTo>
                  <a:lnTo>
                    <a:pt x="1349" y="121"/>
                  </a:lnTo>
                  <a:lnTo>
                    <a:pt x="1403" y="133"/>
                  </a:lnTo>
                  <a:lnTo>
                    <a:pt x="1458" y="138"/>
                  </a:lnTo>
                  <a:lnTo>
                    <a:pt x="1514" y="133"/>
                  </a:lnTo>
                  <a:lnTo>
                    <a:pt x="1557" y="123"/>
                  </a:lnTo>
                  <a:lnTo>
                    <a:pt x="1593" y="111"/>
                  </a:lnTo>
                  <a:lnTo>
                    <a:pt x="1635" y="84"/>
                  </a:lnTo>
                  <a:lnTo>
                    <a:pt x="1668" y="61"/>
                  </a:lnTo>
                  <a:lnTo>
                    <a:pt x="1704" y="39"/>
                  </a:lnTo>
                  <a:lnTo>
                    <a:pt x="1754" y="18"/>
                  </a:lnTo>
                  <a:lnTo>
                    <a:pt x="1794" y="6"/>
                  </a:lnTo>
                  <a:lnTo>
                    <a:pt x="1844" y="1"/>
                  </a:lnTo>
                  <a:lnTo>
                    <a:pt x="1907" y="0"/>
                  </a:lnTo>
                  <a:lnTo>
                    <a:pt x="1958" y="4"/>
                  </a:lnTo>
                  <a:lnTo>
                    <a:pt x="2003" y="18"/>
                  </a:lnTo>
                  <a:lnTo>
                    <a:pt x="2039" y="33"/>
                  </a:lnTo>
                  <a:lnTo>
                    <a:pt x="2073" y="54"/>
                  </a:lnTo>
                  <a:lnTo>
                    <a:pt x="2118" y="88"/>
                  </a:lnTo>
                  <a:lnTo>
                    <a:pt x="2153" y="109"/>
                  </a:lnTo>
                  <a:lnTo>
                    <a:pt x="2192" y="124"/>
                  </a:lnTo>
                  <a:lnTo>
                    <a:pt x="2244" y="135"/>
                  </a:lnTo>
                  <a:lnTo>
                    <a:pt x="2303" y="138"/>
                  </a:lnTo>
                  <a:lnTo>
                    <a:pt x="2355" y="129"/>
                  </a:lnTo>
                  <a:lnTo>
                    <a:pt x="2412" y="106"/>
                  </a:lnTo>
                  <a:lnTo>
                    <a:pt x="2439" y="87"/>
                  </a:lnTo>
                  <a:lnTo>
                    <a:pt x="2463" y="66"/>
                  </a:lnTo>
                  <a:lnTo>
                    <a:pt x="2475" y="61"/>
                  </a:lnTo>
                  <a:lnTo>
                    <a:pt x="2489" y="61"/>
                  </a:lnTo>
                  <a:lnTo>
                    <a:pt x="2499" y="66"/>
                  </a:lnTo>
                  <a:lnTo>
                    <a:pt x="2507" y="76"/>
                  </a:lnTo>
                  <a:lnTo>
                    <a:pt x="2508" y="85"/>
                  </a:lnTo>
                  <a:lnTo>
                    <a:pt x="2508" y="96"/>
                  </a:lnTo>
                  <a:lnTo>
                    <a:pt x="2504" y="106"/>
                  </a:lnTo>
                  <a:lnTo>
                    <a:pt x="2490" y="118"/>
                  </a:lnTo>
                  <a:lnTo>
                    <a:pt x="2463" y="139"/>
                  </a:lnTo>
                  <a:lnTo>
                    <a:pt x="2429" y="160"/>
                  </a:lnTo>
                  <a:lnTo>
                    <a:pt x="2399" y="172"/>
                  </a:lnTo>
                  <a:lnTo>
                    <a:pt x="2352" y="183"/>
                  </a:lnTo>
                  <a:lnTo>
                    <a:pt x="2298" y="186"/>
                  </a:lnTo>
                  <a:lnTo>
                    <a:pt x="2238" y="184"/>
                  </a:lnTo>
                  <a:lnTo>
                    <a:pt x="2192" y="180"/>
                  </a:lnTo>
                  <a:lnTo>
                    <a:pt x="2156" y="172"/>
                  </a:lnTo>
                  <a:lnTo>
                    <a:pt x="2114" y="156"/>
                  </a:lnTo>
                  <a:lnTo>
                    <a:pt x="2076" y="133"/>
                  </a:lnTo>
                  <a:lnTo>
                    <a:pt x="2049" y="112"/>
                  </a:lnTo>
                  <a:lnTo>
                    <a:pt x="2018" y="87"/>
                  </a:lnTo>
                  <a:lnTo>
                    <a:pt x="1977" y="67"/>
                  </a:lnTo>
                  <a:lnTo>
                    <a:pt x="1934" y="55"/>
                  </a:lnTo>
                  <a:lnTo>
                    <a:pt x="1886" y="49"/>
                  </a:lnTo>
                  <a:lnTo>
                    <a:pt x="1836" y="49"/>
                  </a:lnTo>
                  <a:lnTo>
                    <a:pt x="1776" y="64"/>
                  </a:lnTo>
                  <a:lnTo>
                    <a:pt x="1743" y="79"/>
                  </a:lnTo>
                  <a:lnTo>
                    <a:pt x="1707" y="99"/>
                  </a:lnTo>
                  <a:lnTo>
                    <a:pt x="1677" y="118"/>
                  </a:lnTo>
                  <a:lnTo>
                    <a:pt x="1626" y="147"/>
                  </a:lnTo>
                  <a:lnTo>
                    <a:pt x="1586" y="165"/>
                  </a:lnTo>
                  <a:lnTo>
                    <a:pt x="1535" y="180"/>
                  </a:lnTo>
                  <a:lnTo>
                    <a:pt x="1475" y="186"/>
                  </a:lnTo>
                  <a:lnTo>
                    <a:pt x="1437" y="186"/>
                  </a:lnTo>
                  <a:lnTo>
                    <a:pt x="1377" y="180"/>
                  </a:lnTo>
                  <a:lnTo>
                    <a:pt x="1322" y="165"/>
                  </a:lnTo>
                  <a:lnTo>
                    <a:pt x="1269" y="136"/>
                  </a:lnTo>
                  <a:lnTo>
                    <a:pt x="1230" y="109"/>
                  </a:lnTo>
                  <a:lnTo>
                    <a:pt x="1197" y="84"/>
                  </a:lnTo>
                  <a:lnTo>
                    <a:pt x="1163" y="67"/>
                  </a:lnTo>
                  <a:lnTo>
                    <a:pt x="1128" y="55"/>
                  </a:lnTo>
                  <a:lnTo>
                    <a:pt x="1071" y="48"/>
                  </a:lnTo>
                  <a:lnTo>
                    <a:pt x="1020" y="49"/>
                  </a:lnTo>
                  <a:lnTo>
                    <a:pt x="974" y="57"/>
                  </a:lnTo>
                  <a:lnTo>
                    <a:pt x="914" y="78"/>
                  </a:lnTo>
                  <a:lnTo>
                    <a:pt x="879" y="103"/>
                  </a:lnTo>
                  <a:lnTo>
                    <a:pt x="831" y="135"/>
                  </a:lnTo>
                  <a:lnTo>
                    <a:pt x="777" y="166"/>
                  </a:lnTo>
                  <a:lnTo>
                    <a:pt x="713" y="187"/>
                  </a:lnTo>
                  <a:lnTo>
                    <a:pt x="659" y="193"/>
                  </a:lnTo>
                  <a:lnTo>
                    <a:pt x="600" y="195"/>
                  </a:lnTo>
                  <a:lnTo>
                    <a:pt x="543" y="189"/>
                  </a:lnTo>
                  <a:lnTo>
                    <a:pt x="494" y="175"/>
                  </a:lnTo>
                  <a:lnTo>
                    <a:pt x="450" y="154"/>
                  </a:lnTo>
                  <a:lnTo>
                    <a:pt x="408" y="123"/>
                  </a:lnTo>
                  <a:lnTo>
                    <a:pt x="377" y="99"/>
                  </a:lnTo>
                  <a:lnTo>
                    <a:pt x="338" y="79"/>
                  </a:lnTo>
                  <a:lnTo>
                    <a:pt x="291" y="64"/>
                  </a:lnTo>
                  <a:lnTo>
                    <a:pt x="251" y="60"/>
                  </a:lnTo>
                  <a:lnTo>
                    <a:pt x="191" y="58"/>
                  </a:lnTo>
                  <a:lnTo>
                    <a:pt x="144" y="67"/>
                  </a:lnTo>
                  <a:lnTo>
                    <a:pt x="96" y="82"/>
                  </a:lnTo>
                  <a:lnTo>
                    <a:pt x="56" y="108"/>
                  </a:lnTo>
                  <a:lnTo>
                    <a:pt x="0" y="157"/>
                  </a:lnTo>
                  <a:lnTo>
                    <a:pt x="5" y="93"/>
                  </a:lnTo>
                </a:path>
              </a:pathLst>
            </a:custGeom>
            <a:solidFill>
              <a:schemeClr val="bg2"/>
            </a:solidFill>
            <a:ln w="9525">
              <a:noFill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pic>
          <p:nvPicPr>
            <p:cNvPr id="1034" name="Picture 5"/>
            <p:cNvPicPr>
              <a:picLocks noChangeArrowheads="1"/>
            </p:cNvPicPr>
            <p:nvPr/>
          </p:nvPicPr>
          <p:blipFill>
            <a:blip r:embed="rId18" cstate="print"/>
            <a:srcRect/>
            <a:stretch>
              <a:fillRect/>
            </a:stretch>
          </p:blipFill>
          <p:spPr bwMode="auto">
            <a:xfrm>
              <a:off x="0" y="996"/>
              <a:ext cx="2766" cy="2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027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7" rIns="92075" bIns="4603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8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7" rIns="92075" bIns="4603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50000"/>
              </a:spcBef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spcBef>
                <a:spcPct val="50000"/>
              </a:spcBef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58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50000"/>
              </a:spcBef>
              <a:defRPr sz="1400"/>
            </a:lvl1pPr>
          </a:lstStyle>
          <a:p>
            <a:pPr>
              <a:defRPr/>
            </a:pPr>
            <a:fld id="{C0512FD4-F43C-4D37-A6BD-79BC12ACC43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6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  <p:sldLayoutId id="2147483712" r:id="rId12"/>
    <p:sldLayoutId id="2147483713" r:id="rId13"/>
    <p:sldLayoutId id="2147483714" r:id="rId1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1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sz="quarter"/>
          </p:nvPr>
        </p:nvSpPr>
        <p:spPr>
          <a:xfrm>
            <a:off x="714348" y="785794"/>
            <a:ext cx="7772400" cy="3723326"/>
          </a:xfrm>
          <a:solidFill>
            <a:schemeClr val="bg1"/>
          </a:solidFill>
          <a:effectLst>
            <a:softEdge rad="635000"/>
          </a:effectLst>
        </p:spPr>
        <p:txBody>
          <a:bodyPr/>
          <a:lstStyle/>
          <a:p>
            <a:pPr eaLnBrk="1" hangingPunct="1">
              <a:defRPr/>
            </a:pPr>
            <a:r>
              <a:rPr lang="ru-RU" sz="8800" i="1" dirty="0" smtClean="0">
                <a:solidFill>
                  <a:srgbClr val="009D51"/>
                </a:solidFill>
                <a:latin typeface="Century Schoolbook" pitchFamily="18" charset="0"/>
              </a:rPr>
              <a:t>Уравнение окружности</a:t>
            </a:r>
            <a:endParaRPr lang="ru-RU" sz="8800" i="1" dirty="0">
              <a:solidFill>
                <a:srgbClr val="009D5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sz="quarter" idx="1"/>
          </p:nvPr>
        </p:nvSpPr>
        <p:spPr>
          <a:xfrm>
            <a:off x="1000124" y="4437112"/>
            <a:ext cx="7532315" cy="1206451"/>
          </a:xfrm>
        </p:spPr>
        <p:txBody>
          <a:bodyPr/>
          <a:lstStyle/>
          <a:p>
            <a:pPr algn="r" eaLnBrk="1" hangingPunct="1"/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Геометрия , 9 класс</a:t>
            </a:r>
            <a:endParaRPr lang="ru-RU" dirty="0" smtClean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85" name="Rectangle 3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ru-RU" sz="3200" b="1" smtClean="0">
                <a:solidFill>
                  <a:srgbClr val="008000"/>
                </a:solidFill>
                <a:latin typeface="Century Schoolbook" pitchFamily="18" charset="0"/>
              </a:rPr>
              <a:t>№2.</a:t>
            </a:r>
            <a:r>
              <a:rPr lang="ru-RU" sz="4000" smtClean="0">
                <a:latin typeface="Century Schoolbook" pitchFamily="18" charset="0"/>
              </a:rPr>
              <a:t> </a:t>
            </a:r>
            <a:r>
              <a:rPr lang="ru-RU" sz="3200" smtClean="0">
                <a:latin typeface="Century Schoolbook" pitchFamily="18" charset="0"/>
              </a:rPr>
              <a:t>Составить уравнение окружности.</a:t>
            </a:r>
          </a:p>
        </p:txBody>
      </p:sp>
      <p:sp>
        <p:nvSpPr>
          <p:cNvPr id="74787" name="Rectangle 35"/>
          <p:cNvSpPr>
            <a:spLocks noGrp="1" noChangeArrowheads="1"/>
          </p:cNvSpPr>
          <p:nvPr>
            <p:ph type="body" sz="half" idx="2"/>
          </p:nvPr>
        </p:nvSpPr>
        <p:spPr>
          <a:xfrm>
            <a:off x="3851275" y="1600200"/>
            <a:ext cx="4835525" cy="4525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smtClean="0">
                <a:latin typeface="Century Schoolbook" pitchFamily="18" charset="0"/>
              </a:rPr>
              <a:t> </a:t>
            </a:r>
            <a:endParaRPr lang="ru-RU" b="1" baseline="30000" smtClean="0">
              <a:latin typeface="Century Schoolbook" pitchFamily="18" charset="0"/>
            </a:endParaRPr>
          </a:p>
          <a:p>
            <a:pPr eaLnBrk="1" hangingPunct="1">
              <a:buFontTx/>
              <a:buNone/>
            </a:pPr>
            <a:r>
              <a:rPr lang="ru-RU" sz="2800" smtClean="0">
                <a:latin typeface="Century Schoolbook" pitchFamily="18" charset="0"/>
              </a:rPr>
              <a:t>координаты центра: </a:t>
            </a:r>
            <a:r>
              <a:rPr lang="ru-RU" sz="2800" b="1" smtClean="0">
                <a:latin typeface="Century Schoolbook" pitchFamily="18" charset="0"/>
              </a:rPr>
              <a:t>(   ;   )</a:t>
            </a:r>
          </a:p>
          <a:p>
            <a:pPr eaLnBrk="1" hangingPunct="1">
              <a:buFontTx/>
              <a:buNone/>
            </a:pPr>
            <a:endParaRPr lang="ru-RU" sz="2800" b="1" smtClean="0">
              <a:latin typeface="Century Schoolbook" pitchFamily="18" charset="0"/>
            </a:endParaRPr>
          </a:p>
          <a:p>
            <a:pPr eaLnBrk="1" hangingPunct="1">
              <a:buFontTx/>
              <a:buNone/>
            </a:pPr>
            <a:r>
              <a:rPr lang="en-US" sz="2800" b="1" i="1" smtClean="0">
                <a:latin typeface="Century Schoolbook" pitchFamily="18" charset="0"/>
              </a:rPr>
              <a:t>R</a:t>
            </a:r>
            <a:r>
              <a:rPr lang="ru-RU" sz="2800" smtClean="0">
                <a:latin typeface="Century Schoolbook" pitchFamily="18" charset="0"/>
              </a:rPr>
              <a:t> = </a:t>
            </a:r>
          </a:p>
          <a:p>
            <a:pPr eaLnBrk="1" hangingPunct="1">
              <a:buFontTx/>
              <a:buNone/>
            </a:pPr>
            <a:endParaRPr lang="ru-RU" sz="2800" smtClean="0">
              <a:latin typeface="Century Schoolbook" pitchFamily="18" charset="0"/>
            </a:endParaRPr>
          </a:p>
          <a:p>
            <a:pPr eaLnBrk="1" hangingPunct="1">
              <a:buFontTx/>
              <a:buNone/>
            </a:pPr>
            <a:r>
              <a:rPr lang="ru-RU" sz="2800" smtClean="0">
                <a:latin typeface="Century Schoolbook" pitchFamily="18" charset="0"/>
              </a:rPr>
              <a:t>уравнение окружности:</a:t>
            </a:r>
          </a:p>
          <a:p>
            <a:pPr eaLnBrk="1" hangingPunct="1">
              <a:buFontTx/>
              <a:buNone/>
            </a:pPr>
            <a:endParaRPr lang="ru-RU" sz="2800" smtClean="0"/>
          </a:p>
        </p:txBody>
      </p:sp>
      <p:pic>
        <p:nvPicPr>
          <p:cNvPr id="5122" name="Picture 2" descr="C:\Documents and Settings\Admin\Рабочий стол\уравнение окружности\Безымянный6.pn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 l="24056" t="12081" r="19340" b="7730"/>
          <a:stretch>
            <a:fillRect/>
          </a:stretch>
        </p:blipFill>
        <p:spPr>
          <a:xfrm>
            <a:off x="0" y="1714488"/>
            <a:ext cx="3630732" cy="3857652"/>
          </a:xfrm>
          <a:effectLst>
            <a:softEdge rad="1270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747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5" dur="500"/>
                                        <p:tgtEl>
                                          <p:spTgt spid="747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9" dur="500"/>
                                        <p:tgtEl>
                                          <p:spTgt spid="747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500"/>
                            </p:stCondLst>
                            <p:childTnLst>
                              <p:par>
                                <p:cTn id="21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3" dur="500"/>
                                        <p:tgtEl>
                                          <p:spTgt spid="747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8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ru-RU" sz="3200" b="1" smtClean="0">
                <a:solidFill>
                  <a:srgbClr val="008000"/>
                </a:solidFill>
                <a:latin typeface="Century Schoolbook" pitchFamily="18" charset="0"/>
              </a:rPr>
              <a:t>№3.</a:t>
            </a:r>
            <a:r>
              <a:rPr lang="ru-RU" sz="4000" smtClean="0">
                <a:latin typeface="Century Schoolbook" pitchFamily="18" charset="0"/>
              </a:rPr>
              <a:t> </a:t>
            </a:r>
            <a:r>
              <a:rPr lang="ru-RU" sz="3200" smtClean="0">
                <a:latin typeface="Century Schoolbook" pitchFamily="18" charset="0"/>
              </a:rPr>
              <a:t>Составить уравнение окружности.</a:t>
            </a:r>
          </a:p>
        </p:txBody>
      </p:sp>
      <p:pic>
        <p:nvPicPr>
          <p:cNvPr id="6146" name="Picture 2" descr="C:\Documents and Settings\Admin\Рабочий стол\уравнение окружности\7.png"/>
          <p:cNvPicPr>
            <a:picLocks noChangeAspect="1" noChangeArrowheads="1"/>
          </p:cNvPicPr>
          <p:nvPr/>
        </p:nvPicPr>
        <p:blipFill>
          <a:blip r:embed="rId2" cstate="print"/>
          <a:srcRect l="22500" t="18750" r="20312" b="8749"/>
          <a:stretch>
            <a:fillRect/>
          </a:stretch>
        </p:blipFill>
        <p:spPr bwMode="auto">
          <a:xfrm>
            <a:off x="485286" y="1987794"/>
            <a:ext cx="4357718" cy="4143404"/>
          </a:xfrm>
          <a:prstGeom prst="rect">
            <a:avLst/>
          </a:prstGeom>
          <a:noFill/>
          <a:effectLst>
            <a:softEdge rad="127000"/>
          </a:effectLst>
        </p:spPr>
      </p:pic>
      <p:sp>
        <p:nvSpPr>
          <p:cNvPr id="6" name="Овал 5"/>
          <p:cNvSpPr/>
          <p:nvPr/>
        </p:nvSpPr>
        <p:spPr>
          <a:xfrm>
            <a:off x="1857375" y="3071813"/>
            <a:ext cx="71438" cy="7143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94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210" grpId="0"/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ru-RU" sz="3200" b="1" smtClean="0">
                <a:solidFill>
                  <a:srgbClr val="008000"/>
                </a:solidFill>
                <a:latin typeface="Century Schoolbook" pitchFamily="18" charset="0"/>
              </a:rPr>
              <a:t>№4.</a:t>
            </a:r>
            <a:r>
              <a:rPr lang="ru-RU" sz="4000" smtClean="0">
                <a:latin typeface="Century Schoolbook" pitchFamily="18" charset="0"/>
              </a:rPr>
              <a:t> </a:t>
            </a:r>
            <a:r>
              <a:rPr lang="ru-RU" sz="3200" smtClean="0">
                <a:latin typeface="Century Schoolbook" pitchFamily="18" charset="0"/>
              </a:rPr>
              <a:t>Составить уравнение окружности.</a:t>
            </a:r>
          </a:p>
        </p:txBody>
      </p:sp>
      <p:pic>
        <p:nvPicPr>
          <p:cNvPr id="7170" name="Picture 2" descr="C:\Documents and Settings\Admin\Рабочий стол\уравнение окружности\8.png"/>
          <p:cNvPicPr>
            <a:picLocks noChangeAspect="1" noChangeArrowheads="1"/>
          </p:cNvPicPr>
          <p:nvPr/>
        </p:nvPicPr>
        <p:blipFill>
          <a:blip r:embed="rId2" cstate="print"/>
          <a:srcRect l="21875" t="15000" r="19062" b="10000"/>
          <a:stretch>
            <a:fillRect/>
          </a:stretch>
        </p:blipFill>
        <p:spPr bwMode="auto">
          <a:xfrm>
            <a:off x="642910" y="2000240"/>
            <a:ext cx="4500594" cy="4286280"/>
          </a:xfrm>
          <a:prstGeom prst="rect">
            <a:avLst/>
          </a:prstGeom>
          <a:noFill/>
          <a:effectLst>
            <a:softEdge rad="127000"/>
          </a:effectLst>
        </p:spPr>
      </p:pic>
      <p:sp>
        <p:nvSpPr>
          <p:cNvPr id="6" name="Овал 5"/>
          <p:cNvSpPr/>
          <p:nvPr/>
        </p:nvSpPr>
        <p:spPr>
          <a:xfrm>
            <a:off x="2286000" y="3286125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98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308" grpId="0"/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63" y="1000125"/>
            <a:ext cx="7772400" cy="1643063"/>
          </a:xfrm>
        </p:spPr>
        <p:txBody>
          <a:bodyPr/>
          <a:lstStyle/>
          <a:p>
            <a:pPr eaLnBrk="1" hangingPunct="1"/>
            <a:r>
              <a:rPr lang="ru-RU" sz="2800" i="1" dirty="0" smtClean="0">
                <a:solidFill>
                  <a:srgbClr val="009D51"/>
                </a:solidFill>
              </a:rPr>
              <a:t>2 этап:    </a:t>
            </a:r>
            <a:r>
              <a:rPr lang="ru-RU" b="1" i="1" dirty="0" smtClean="0">
                <a:solidFill>
                  <a:srgbClr val="009D51"/>
                </a:solidFill>
              </a:rPr>
              <a:t>Решение задач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u="sng" dirty="0" smtClean="0"/>
              <a:t/>
            </a:r>
            <a:br>
              <a:rPr lang="ru-RU" b="1" u="sng" dirty="0" smtClean="0"/>
            </a:br>
            <a:r>
              <a:rPr lang="ru-RU" b="1" u="sng" dirty="0" smtClean="0"/>
              <a:t> </a:t>
            </a:r>
            <a:endParaRPr lang="ru-RU" b="1" i="1" dirty="0" smtClean="0"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214414" y="2428868"/>
            <a:ext cx="5357850" cy="2071702"/>
          </a:xfrm>
          <a:solidFill>
            <a:schemeClr val="bg2">
              <a:lumMod val="75000"/>
            </a:schemeClr>
          </a:solidFill>
          <a:effectLst>
            <a:softEdge rad="127000"/>
          </a:effectLst>
        </p:spPr>
        <p:txBody>
          <a:bodyPr/>
          <a:lstStyle/>
          <a:p>
            <a:pPr algn="ctr" eaLnBrk="1" hangingPunct="1">
              <a:buNone/>
              <a:defRPr/>
            </a:pPr>
            <a:endParaRPr lang="ru-RU" sz="1800" b="1" i="1" dirty="0">
              <a:solidFill>
                <a:schemeClr val="bg1"/>
              </a:solidFill>
            </a:endParaRPr>
          </a:p>
        </p:txBody>
      </p:sp>
      <p:sp>
        <p:nvSpPr>
          <p:cNvPr id="15366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ru-RU" dirty="0" smtClean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6" fill="hold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68313" y="274638"/>
            <a:ext cx="8207375" cy="1143000"/>
          </a:xfrm>
        </p:spPr>
        <p:txBody>
          <a:bodyPr/>
          <a:lstStyle/>
          <a:p>
            <a:pPr algn="l" eaLnBrk="1" hangingPunct="1"/>
            <a:r>
              <a:rPr lang="ru-RU" sz="3600" b="1" i="1" dirty="0" smtClean="0">
                <a:solidFill>
                  <a:srgbClr val="009D51"/>
                </a:solidFill>
                <a:latin typeface="Century Schoolbook" pitchFamily="18" charset="0"/>
              </a:rPr>
              <a:t/>
            </a:r>
            <a:br>
              <a:rPr lang="ru-RU" sz="3600" b="1" i="1" dirty="0" smtClean="0">
                <a:solidFill>
                  <a:srgbClr val="009D51"/>
                </a:solidFill>
                <a:latin typeface="Century Schoolbook" pitchFamily="18" charset="0"/>
              </a:rPr>
            </a:br>
            <a:r>
              <a:rPr lang="ru-RU" sz="3600" i="1" dirty="0" smtClean="0">
                <a:solidFill>
                  <a:srgbClr val="009D51"/>
                </a:solidFill>
                <a:latin typeface="Century Schoolbook" pitchFamily="18" charset="0"/>
              </a:rPr>
              <a:t>№</a:t>
            </a:r>
            <a:r>
              <a:rPr lang="ru-RU" sz="3600" b="1" i="1" dirty="0" smtClean="0">
                <a:solidFill>
                  <a:srgbClr val="009D51"/>
                </a:solidFill>
                <a:latin typeface="Century Schoolbook" pitchFamily="18" charset="0"/>
              </a:rPr>
              <a:t>1    Заполните таблицу</a:t>
            </a:r>
            <a:r>
              <a:rPr lang="ru-RU" sz="3600" dirty="0" smtClean="0">
                <a:solidFill>
                  <a:srgbClr val="009D51"/>
                </a:solidFill>
                <a:latin typeface="Century Schoolbook" pitchFamily="18" charset="0"/>
              </a:rPr>
              <a:t>. </a:t>
            </a:r>
            <a:endParaRPr lang="ru-RU" sz="3200" dirty="0" smtClean="0">
              <a:solidFill>
                <a:srgbClr val="009D51"/>
              </a:solidFill>
              <a:latin typeface="Century Schoolbook" pitchFamily="18" charset="0"/>
            </a:endParaRPr>
          </a:p>
        </p:txBody>
      </p:sp>
      <p:graphicFrame>
        <p:nvGraphicFramePr>
          <p:cNvPr id="119921" name="Group 113"/>
          <p:cNvGraphicFramePr>
            <a:graphicFrameLocks noGrp="1"/>
          </p:cNvGraphicFramePr>
          <p:nvPr>
            <p:ph/>
          </p:nvPr>
        </p:nvGraphicFramePr>
        <p:xfrm>
          <a:off x="539750" y="1484313"/>
          <a:ext cx="8072438" cy="4357691"/>
        </p:xfrm>
        <a:graphic>
          <a:graphicData uri="http://schemas.openxmlformats.org/drawingml/2006/table">
            <a:tbl>
              <a:tblPr/>
              <a:tblGrid>
                <a:gridCol w="503238"/>
                <a:gridCol w="3744912"/>
                <a:gridCol w="1368425"/>
                <a:gridCol w="2455863"/>
              </a:tblGrid>
              <a:tr h="5762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</a:rPr>
                        <a:t>№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</a:rPr>
                        <a:t>Уравнение окружности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</a:rPr>
                        <a:t>Радиус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</a:rPr>
                        <a:t>Коорд</a:t>
                      </a: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. </a:t>
                      </a: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</a:rPr>
                        <a:t>центра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6302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</a:rPr>
                        <a:t>1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</a:rPr>
                        <a:t>(</a:t>
                      </a:r>
                      <a:r>
                        <a:rPr kumimoji="0" lang="ru-RU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</a:rPr>
                        <a:t>х</a:t>
                      </a: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</a:rPr>
                        <a:t> – 5)</a:t>
                      </a:r>
                      <a:r>
                        <a:rPr kumimoji="0" lang="ru-RU" sz="2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</a:rPr>
                        <a:t>2</a:t>
                      </a: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</a:rPr>
                        <a:t> </a:t>
                      </a:r>
                      <a:r>
                        <a:rPr kumimoji="0" lang="ru-RU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</a:rPr>
                        <a:t>+ </a:t>
                      </a: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</a:rPr>
                        <a:t>(</a:t>
                      </a:r>
                      <a:r>
                        <a:rPr kumimoji="0" lang="ru-RU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</a:rPr>
                        <a:t>у</a:t>
                      </a: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</a:rPr>
                        <a:t> +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</a:rPr>
                        <a:t> </a:t>
                      </a: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</a:rPr>
                        <a:t>3)</a:t>
                      </a:r>
                      <a:r>
                        <a:rPr kumimoji="0" lang="ru-RU" sz="2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</a:rPr>
                        <a:t>2</a:t>
                      </a: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</a:rPr>
                        <a:t> </a:t>
                      </a:r>
                      <a:r>
                        <a:rPr kumimoji="0" lang="ru-RU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</a:rPr>
                        <a:t>= </a:t>
                      </a: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</a:rPr>
                        <a:t>36</a:t>
                      </a:r>
                      <a:endParaRPr kumimoji="0" lang="ru-RU" sz="2800" b="0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Schoolbook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</a:rPr>
                        <a:t>R=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Schoolbook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</a:rPr>
                        <a:t>(  </a:t>
                      </a: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</a:rPr>
                        <a:t>  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</a:rPr>
                        <a:t>  </a:t>
                      </a: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</a:rPr>
                        <a:t>;      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6302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</a:rPr>
                        <a:t>2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</a:rPr>
                        <a:t>(</a:t>
                      </a:r>
                      <a:r>
                        <a:rPr kumimoji="0" lang="ru-RU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</a:rPr>
                        <a:t>х</a:t>
                      </a: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</a:rPr>
                        <a:t> – 1)</a:t>
                      </a:r>
                      <a:r>
                        <a:rPr kumimoji="0" lang="ru-RU" sz="2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</a:rPr>
                        <a:t>2</a:t>
                      </a: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</a:rPr>
                        <a:t> </a:t>
                      </a:r>
                      <a:r>
                        <a:rPr kumimoji="0" lang="ru-RU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</a:rPr>
                        <a:t>+ </a:t>
                      </a: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</a:rPr>
                        <a:t>(</a:t>
                      </a:r>
                      <a:r>
                        <a:rPr kumimoji="0" lang="ru-RU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</a:rPr>
                        <a:t>у</a:t>
                      </a: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</a:rPr>
                        <a:t> +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</a:rPr>
                        <a:t> </a:t>
                      </a: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</a:rPr>
                        <a:t>1)</a:t>
                      </a:r>
                      <a:r>
                        <a:rPr kumimoji="0" lang="ru-RU" sz="2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</a:rPr>
                        <a:t>2</a:t>
                      </a: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</a:rPr>
                        <a:t> </a:t>
                      </a:r>
                      <a:r>
                        <a:rPr kumimoji="0" lang="ru-RU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</a:rPr>
                        <a:t>= </a:t>
                      </a: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</a:rPr>
                        <a:t>2</a:t>
                      </a:r>
                      <a:endParaRPr kumimoji="0" lang="ru-RU" sz="2800" b="0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Schoolbook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</a:rPr>
                        <a:t>R=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Schoolbook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</a:rPr>
                        <a:t>(  </a:t>
                      </a: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</a:rPr>
                        <a:t>  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</a:rPr>
                        <a:t>  </a:t>
                      </a: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</a:rPr>
                        <a:t>;      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6302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</a:rPr>
                        <a:t>3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</a:rPr>
                        <a:t>(</a:t>
                      </a:r>
                      <a:r>
                        <a:rPr kumimoji="0" lang="ru-RU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</a:rPr>
                        <a:t>х</a:t>
                      </a: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</a:rPr>
                        <a:t> + 1)</a:t>
                      </a:r>
                      <a:r>
                        <a:rPr kumimoji="0" lang="ru-RU" sz="2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</a:rPr>
                        <a:t>2</a:t>
                      </a: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</a:rPr>
                        <a:t> </a:t>
                      </a:r>
                      <a:r>
                        <a:rPr kumimoji="0" lang="ru-RU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</a:rPr>
                        <a:t>+ </a:t>
                      </a: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</a:rPr>
                        <a:t>(</a:t>
                      </a:r>
                      <a:r>
                        <a:rPr kumimoji="0" lang="ru-RU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</a:rPr>
                        <a:t>у</a:t>
                      </a: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</a:rPr>
                        <a:t> –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</a:rPr>
                        <a:t> </a:t>
                      </a: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</a:rPr>
                        <a:t>7)</a:t>
                      </a:r>
                      <a:r>
                        <a:rPr kumimoji="0" lang="ru-RU" sz="2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</a:rPr>
                        <a:t>2</a:t>
                      </a: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</a:rPr>
                        <a:t> </a:t>
                      </a:r>
                      <a:r>
                        <a:rPr kumimoji="0" lang="ru-RU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</a:rPr>
                        <a:t>= </a:t>
                      </a: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</a:rPr>
                        <a:t>49</a:t>
                      </a:r>
                      <a:endParaRPr kumimoji="0" lang="ru-RU" sz="2800" b="0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Schoolbook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</a:rPr>
                        <a:t>R=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Schoolbook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</a:rPr>
                        <a:t>(  </a:t>
                      </a: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</a:rPr>
                        <a:t>  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</a:rPr>
                        <a:t>  </a:t>
                      </a: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</a:rPr>
                        <a:t>;      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6302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</a:rPr>
                        <a:t>4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</a:rPr>
                        <a:t>х</a:t>
                      </a:r>
                      <a:r>
                        <a:rPr kumimoji="0" lang="ru-RU" sz="2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</a:rPr>
                        <a:t>2</a:t>
                      </a: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</a:rPr>
                        <a:t> </a:t>
                      </a:r>
                      <a:r>
                        <a:rPr kumimoji="0" lang="ru-RU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</a:rPr>
                        <a:t>+  у</a:t>
                      </a:r>
                      <a:r>
                        <a:rPr kumimoji="0" lang="ru-RU" sz="2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</a:rPr>
                        <a:t>2</a:t>
                      </a: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</a:rPr>
                        <a:t> </a:t>
                      </a:r>
                      <a:r>
                        <a:rPr kumimoji="0" lang="ru-RU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</a:rPr>
                        <a:t>= </a:t>
                      </a: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</a:rPr>
                        <a:t>81</a:t>
                      </a:r>
                      <a:endParaRPr kumimoji="0" lang="ru-RU" sz="2800" b="0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Schoolbook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</a:rPr>
                        <a:t>R=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Schoolbook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</a:rPr>
                        <a:t>(  </a:t>
                      </a: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</a:rPr>
                        <a:t>  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</a:rPr>
                        <a:t>  </a:t>
                      </a: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</a:rPr>
                        <a:t>;      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6302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</a:rPr>
                        <a:t>5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</a:rPr>
                        <a:t>(</a:t>
                      </a:r>
                      <a:r>
                        <a:rPr kumimoji="0" lang="ru-RU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</a:rPr>
                        <a:t>у</a:t>
                      </a: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</a:rPr>
                        <a:t> –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</a:rPr>
                        <a:t> </a:t>
                      </a: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</a:rPr>
                        <a:t>5)</a:t>
                      </a:r>
                      <a:r>
                        <a:rPr kumimoji="0" lang="ru-RU" sz="2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</a:rPr>
                        <a:t>2 </a:t>
                      </a:r>
                      <a:r>
                        <a:rPr kumimoji="0" lang="ru-RU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</a:rPr>
                        <a:t>+ </a:t>
                      </a: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</a:rPr>
                        <a:t>(</a:t>
                      </a:r>
                      <a:r>
                        <a:rPr kumimoji="0" lang="ru-RU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</a:rPr>
                        <a:t>х</a:t>
                      </a: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</a:rPr>
                        <a:t> + 3)</a:t>
                      </a:r>
                      <a:r>
                        <a:rPr kumimoji="0" lang="ru-RU" sz="2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</a:rPr>
                        <a:t>2</a:t>
                      </a: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</a:rPr>
                        <a:t> </a:t>
                      </a:r>
                      <a:r>
                        <a:rPr kumimoji="0" lang="ru-RU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</a:rPr>
                        <a:t>= </a:t>
                      </a: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</a:rPr>
                        <a:t>7</a:t>
                      </a:r>
                      <a:endParaRPr kumimoji="0" lang="ru-RU" sz="2800" b="0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Schoolbook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</a:rPr>
                        <a:t>R=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Schoolbook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</a:rPr>
                        <a:t>(  </a:t>
                      </a: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</a:rPr>
                        <a:t>  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</a:rPr>
                        <a:t>  </a:t>
                      </a: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</a:rPr>
                        <a:t>;      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6302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</a:rPr>
                        <a:t>6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</a:rPr>
                        <a:t>(</a:t>
                      </a:r>
                      <a:r>
                        <a:rPr kumimoji="0" lang="ru-RU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</a:rPr>
                        <a:t>х</a:t>
                      </a: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</a:rPr>
                        <a:t> + 3)</a:t>
                      </a:r>
                      <a:r>
                        <a:rPr kumimoji="0" lang="ru-RU" sz="2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</a:rPr>
                        <a:t>2</a:t>
                      </a: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</a:rPr>
                        <a:t> </a:t>
                      </a:r>
                      <a:r>
                        <a:rPr kumimoji="0" lang="ru-RU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</a:rPr>
                        <a:t>+ у</a:t>
                      </a:r>
                      <a:r>
                        <a:rPr kumimoji="0" lang="ru-RU" sz="2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</a:rPr>
                        <a:t>2</a:t>
                      </a: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</a:rPr>
                        <a:t> </a:t>
                      </a:r>
                      <a:r>
                        <a:rPr kumimoji="0" lang="ru-RU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</a:rPr>
                        <a:t>= </a:t>
                      </a: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</a:rPr>
                        <a:t>14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</a:rPr>
                        <a:t>R=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Schoolbook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</a:rPr>
                        <a:t>(  </a:t>
                      </a: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</a:rPr>
                        <a:t>  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</a:rPr>
                        <a:t>  </a:t>
                      </a: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</a:rPr>
                        <a:t>;      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1198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1" dur="500"/>
                                        <p:tgtEl>
                                          <p:spTgt spid="1199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981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ru-RU" sz="3600" b="1" i="1" smtClean="0">
                <a:solidFill>
                  <a:srgbClr val="009D51"/>
                </a:solidFill>
                <a:latin typeface="Century Schoolbook" pitchFamily="18" charset="0"/>
              </a:rPr>
              <a:t>№2.</a:t>
            </a:r>
            <a:r>
              <a:rPr lang="ru-RU" sz="3600" i="1" smtClean="0">
                <a:solidFill>
                  <a:srgbClr val="009D51"/>
                </a:solidFill>
                <a:latin typeface="Century Schoolbook" pitchFamily="18" charset="0"/>
              </a:rPr>
              <a:t> </a:t>
            </a:r>
            <a:br>
              <a:rPr lang="ru-RU" sz="3600" i="1" smtClean="0">
                <a:solidFill>
                  <a:srgbClr val="009D51"/>
                </a:solidFill>
                <a:latin typeface="Century Schoolbook" pitchFamily="18" charset="0"/>
              </a:rPr>
            </a:br>
            <a:r>
              <a:rPr lang="ru-RU" sz="3200" smtClean="0">
                <a:latin typeface="Century Schoolbook" pitchFamily="18" charset="0"/>
              </a:rPr>
              <a:t>Постройте в тетради окружности, заданные уравнениями:</a:t>
            </a:r>
          </a:p>
        </p:txBody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643188"/>
            <a:ext cx="7772400" cy="3452812"/>
          </a:xfrm>
        </p:spPr>
        <p:txBody>
          <a:bodyPr/>
          <a:lstStyle/>
          <a:p>
            <a:pPr marL="514350" indent="-514350" eaLnBrk="1" hangingPunct="1">
              <a:buFontTx/>
              <a:buAutoNum type="arabicParenR"/>
              <a:defRPr/>
            </a:pPr>
            <a:r>
              <a:rPr lang="ru-RU" dirty="0" smtClean="0">
                <a:latin typeface="Century Schoolbook" pitchFamily="18" charset="0"/>
              </a:rPr>
              <a:t>(</a:t>
            </a:r>
            <a:r>
              <a:rPr lang="ru-RU" i="1" dirty="0" smtClean="0">
                <a:latin typeface="Century Schoolbook" pitchFamily="18" charset="0"/>
              </a:rPr>
              <a:t>х</a:t>
            </a:r>
            <a:r>
              <a:rPr lang="ru-RU" dirty="0" smtClean="0">
                <a:latin typeface="Century Schoolbook" pitchFamily="18" charset="0"/>
              </a:rPr>
              <a:t> – 5)</a:t>
            </a:r>
            <a:r>
              <a:rPr lang="ru-RU" baseline="30000" dirty="0" smtClean="0">
                <a:latin typeface="Century Schoolbook" pitchFamily="18" charset="0"/>
              </a:rPr>
              <a:t>2</a:t>
            </a:r>
            <a:r>
              <a:rPr lang="ru-RU" dirty="0" smtClean="0">
                <a:latin typeface="Century Schoolbook" pitchFamily="18" charset="0"/>
              </a:rPr>
              <a:t> </a:t>
            </a:r>
            <a:r>
              <a:rPr lang="ru-RU" i="1" dirty="0" smtClean="0">
                <a:latin typeface="Century Schoolbook" pitchFamily="18" charset="0"/>
              </a:rPr>
              <a:t>+ </a:t>
            </a:r>
            <a:r>
              <a:rPr lang="ru-RU" dirty="0" smtClean="0">
                <a:latin typeface="Century Schoolbook" pitchFamily="18" charset="0"/>
              </a:rPr>
              <a:t>(</a:t>
            </a:r>
            <a:r>
              <a:rPr lang="ru-RU" i="1" dirty="0" smtClean="0">
                <a:latin typeface="Century Schoolbook" pitchFamily="18" charset="0"/>
              </a:rPr>
              <a:t>у</a:t>
            </a:r>
            <a:r>
              <a:rPr lang="ru-RU" dirty="0" smtClean="0">
                <a:latin typeface="Century Schoolbook" pitchFamily="18" charset="0"/>
              </a:rPr>
              <a:t> +</a:t>
            </a:r>
            <a:r>
              <a:rPr lang="en-US" dirty="0" smtClean="0">
                <a:latin typeface="Century Schoolbook" pitchFamily="18" charset="0"/>
              </a:rPr>
              <a:t> </a:t>
            </a:r>
            <a:r>
              <a:rPr lang="ru-RU" dirty="0" smtClean="0">
                <a:latin typeface="Century Schoolbook" pitchFamily="18" charset="0"/>
              </a:rPr>
              <a:t>3)</a:t>
            </a:r>
            <a:r>
              <a:rPr lang="ru-RU" baseline="30000" dirty="0" smtClean="0">
                <a:latin typeface="Century Schoolbook" pitchFamily="18" charset="0"/>
              </a:rPr>
              <a:t>2</a:t>
            </a:r>
            <a:r>
              <a:rPr lang="ru-RU" dirty="0" smtClean="0">
                <a:latin typeface="Century Schoolbook" pitchFamily="18" charset="0"/>
              </a:rPr>
              <a:t> </a:t>
            </a:r>
            <a:r>
              <a:rPr lang="ru-RU" i="1" dirty="0" smtClean="0">
                <a:latin typeface="Century Schoolbook" pitchFamily="18" charset="0"/>
              </a:rPr>
              <a:t>= </a:t>
            </a:r>
            <a:r>
              <a:rPr lang="ru-RU" dirty="0" smtClean="0">
                <a:latin typeface="Century Schoolbook" pitchFamily="18" charset="0"/>
              </a:rPr>
              <a:t>36;</a:t>
            </a:r>
          </a:p>
          <a:p>
            <a:pPr marL="514350" indent="-514350" eaLnBrk="1" hangingPunct="1">
              <a:buFontTx/>
              <a:buNone/>
              <a:defRPr/>
            </a:pPr>
            <a:endParaRPr lang="ru-RU" baseline="30000" dirty="0" smtClean="0">
              <a:latin typeface="Century Schoolbook" pitchFamily="18" charset="0"/>
            </a:endParaRPr>
          </a:p>
          <a:p>
            <a:pPr eaLnBrk="1" hangingPunct="1">
              <a:buFontTx/>
              <a:buNone/>
              <a:defRPr/>
            </a:pPr>
            <a:r>
              <a:rPr lang="ru-RU" dirty="0" smtClean="0">
                <a:latin typeface="Century Schoolbook" pitchFamily="18" charset="0"/>
              </a:rPr>
              <a:t>2) (</a:t>
            </a:r>
            <a:r>
              <a:rPr lang="ru-RU" i="1" dirty="0" smtClean="0">
                <a:latin typeface="Century Schoolbook" pitchFamily="18" charset="0"/>
              </a:rPr>
              <a:t>х</a:t>
            </a:r>
            <a:r>
              <a:rPr lang="ru-RU" dirty="0" smtClean="0">
                <a:latin typeface="Century Schoolbook" pitchFamily="18" charset="0"/>
              </a:rPr>
              <a:t> + 1)</a:t>
            </a:r>
            <a:r>
              <a:rPr lang="ru-RU" baseline="30000" dirty="0" smtClean="0">
                <a:latin typeface="Century Schoolbook" pitchFamily="18" charset="0"/>
              </a:rPr>
              <a:t>2</a:t>
            </a:r>
            <a:r>
              <a:rPr lang="ru-RU" dirty="0" smtClean="0">
                <a:latin typeface="Century Schoolbook" pitchFamily="18" charset="0"/>
              </a:rPr>
              <a:t> </a:t>
            </a:r>
            <a:r>
              <a:rPr lang="ru-RU" i="1" dirty="0" smtClean="0">
                <a:latin typeface="Century Schoolbook" pitchFamily="18" charset="0"/>
              </a:rPr>
              <a:t>+ </a:t>
            </a:r>
            <a:r>
              <a:rPr lang="ru-RU" dirty="0" smtClean="0">
                <a:latin typeface="Century Schoolbook" pitchFamily="18" charset="0"/>
              </a:rPr>
              <a:t>(</a:t>
            </a:r>
            <a:r>
              <a:rPr lang="ru-RU" i="1" dirty="0" smtClean="0">
                <a:latin typeface="Century Schoolbook" pitchFamily="18" charset="0"/>
              </a:rPr>
              <a:t>у</a:t>
            </a:r>
            <a:r>
              <a:rPr lang="ru-RU" dirty="0" smtClean="0">
                <a:latin typeface="Century Schoolbook" pitchFamily="18" charset="0"/>
              </a:rPr>
              <a:t> –</a:t>
            </a:r>
            <a:r>
              <a:rPr lang="en-US" dirty="0" smtClean="0">
                <a:latin typeface="Century Schoolbook" pitchFamily="18" charset="0"/>
              </a:rPr>
              <a:t> </a:t>
            </a:r>
            <a:r>
              <a:rPr lang="ru-RU" dirty="0" smtClean="0">
                <a:latin typeface="Century Schoolbook" pitchFamily="18" charset="0"/>
              </a:rPr>
              <a:t>7)</a:t>
            </a:r>
            <a:r>
              <a:rPr lang="ru-RU" baseline="30000" dirty="0" smtClean="0">
                <a:latin typeface="Century Schoolbook" pitchFamily="18" charset="0"/>
              </a:rPr>
              <a:t>2</a:t>
            </a:r>
            <a:r>
              <a:rPr lang="ru-RU" dirty="0" smtClean="0">
                <a:latin typeface="Century Schoolbook" pitchFamily="18" charset="0"/>
              </a:rPr>
              <a:t> </a:t>
            </a:r>
            <a:r>
              <a:rPr lang="ru-RU" i="1" dirty="0" smtClean="0">
                <a:latin typeface="Century Schoolbook" pitchFamily="18" charset="0"/>
              </a:rPr>
              <a:t>= </a:t>
            </a:r>
            <a:r>
              <a:rPr lang="ru-RU" dirty="0" smtClean="0">
                <a:latin typeface="Century Schoolbook" pitchFamily="18" charset="0"/>
              </a:rPr>
              <a:t>49.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142976" y="5929330"/>
            <a:ext cx="5214974" cy="461665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  <a:effectLst>
            <a:softEdge rad="63500"/>
          </a:effectLst>
        </p:spPr>
        <p:txBody>
          <a:bodyPr>
            <a:spAutoFit/>
          </a:bodyPr>
          <a:lstStyle/>
          <a:p>
            <a:pPr>
              <a:defRPr/>
            </a:pPr>
            <a:endParaRPr lang="ru-RU" sz="2400" dirty="0">
              <a:hlinkClick r:id="rId2" action="ppaction://hlinksldjump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137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1" dur="500"/>
                                        <p:tgtEl>
                                          <p:spTgt spid="137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5" dur="500"/>
                                        <p:tgtEl>
                                          <p:spTgt spid="137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21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362950" cy="1143000"/>
          </a:xfrm>
        </p:spPr>
        <p:txBody>
          <a:bodyPr/>
          <a:lstStyle/>
          <a:p>
            <a:pPr algn="l" eaLnBrk="1" hangingPunct="1"/>
            <a:r>
              <a:rPr lang="ru-RU" sz="3600" dirty="0" smtClean="0">
                <a:solidFill>
                  <a:srgbClr val="009D51"/>
                </a:solidFill>
                <a:latin typeface="Century Schoolbook" pitchFamily="18" charset="0"/>
              </a:rPr>
              <a:t/>
            </a:r>
            <a:br>
              <a:rPr lang="ru-RU" sz="3600" dirty="0" smtClean="0">
                <a:solidFill>
                  <a:srgbClr val="009D51"/>
                </a:solidFill>
                <a:latin typeface="Century Schoolbook" pitchFamily="18" charset="0"/>
              </a:rPr>
            </a:br>
            <a:r>
              <a:rPr lang="ru-RU" sz="3600" b="1" i="1" dirty="0" smtClean="0">
                <a:solidFill>
                  <a:srgbClr val="008000"/>
                </a:solidFill>
                <a:latin typeface="Century Schoolbook" pitchFamily="18" charset="0"/>
              </a:rPr>
              <a:t>№3</a:t>
            </a:r>
            <a:r>
              <a:rPr lang="ru-RU" sz="3600" b="1" dirty="0" smtClean="0">
                <a:solidFill>
                  <a:srgbClr val="008000"/>
                </a:solidFill>
                <a:latin typeface="Century Schoolbook" pitchFamily="18" charset="0"/>
              </a:rPr>
              <a:t>.</a:t>
            </a:r>
            <a:r>
              <a:rPr lang="ru-RU" sz="3600" dirty="0" smtClean="0">
                <a:solidFill>
                  <a:srgbClr val="008000"/>
                </a:solidFill>
                <a:latin typeface="Century Schoolbook" pitchFamily="18" charset="0"/>
              </a:rPr>
              <a:t> </a:t>
            </a:r>
            <a:r>
              <a:rPr lang="ru-RU" sz="2800" dirty="0" smtClean="0">
                <a:latin typeface="Century Schoolbook" pitchFamily="18" charset="0"/>
              </a:rPr>
              <a:t>Составьте уравнение окружности с центром </a:t>
            </a:r>
            <a:r>
              <a:rPr lang="ru-RU" sz="2800" b="1" i="1" dirty="0" smtClean="0">
                <a:latin typeface="Century Schoolbook" pitchFamily="18" charset="0"/>
              </a:rPr>
              <a:t>А</a:t>
            </a:r>
            <a:r>
              <a:rPr lang="ru-RU" sz="2800" dirty="0" smtClean="0">
                <a:latin typeface="Century Schoolbook" pitchFamily="18" charset="0"/>
              </a:rPr>
              <a:t>(3;2), проходящей через </a:t>
            </a:r>
            <a:r>
              <a:rPr lang="ru-RU" sz="2800" b="1" i="1" dirty="0" smtClean="0">
                <a:latin typeface="Century Schoolbook" pitchFamily="18" charset="0"/>
              </a:rPr>
              <a:t>В</a:t>
            </a:r>
            <a:r>
              <a:rPr lang="ru-RU" sz="2800" dirty="0" smtClean="0">
                <a:latin typeface="Century Schoolbook" pitchFamily="18" charset="0"/>
              </a:rPr>
              <a:t>(7;5).</a:t>
            </a:r>
          </a:p>
        </p:txBody>
      </p:sp>
      <p:pic>
        <p:nvPicPr>
          <p:cNvPr id="20485" name="Picture 5"/>
          <p:cNvPicPr>
            <a:picLocks noChangeAspect="1" noChangeArrowheads="1"/>
          </p:cNvPicPr>
          <p:nvPr/>
        </p:nvPicPr>
        <p:blipFill>
          <a:blip r:embed="rId2" cstate="print"/>
          <a:srcRect l="37344" t="-1255" r="20970" b="11918"/>
          <a:stretch>
            <a:fillRect/>
          </a:stretch>
        </p:blipFill>
        <p:spPr bwMode="auto">
          <a:xfrm>
            <a:off x="500034" y="1785926"/>
            <a:ext cx="3822659" cy="3770734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131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20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107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71500" y="857250"/>
            <a:ext cx="7772400" cy="4114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sz="2800" b="1" i="1" dirty="0" smtClean="0">
                <a:solidFill>
                  <a:srgbClr val="008000"/>
                </a:solidFill>
                <a:latin typeface="Century Schoolbook" pitchFamily="18" charset="0"/>
              </a:rPr>
              <a:t>№4</a:t>
            </a:r>
            <a:r>
              <a:rPr lang="ru-RU" sz="2400" b="1" dirty="0" smtClean="0">
                <a:solidFill>
                  <a:srgbClr val="008000"/>
                </a:solidFill>
                <a:latin typeface="Century Schoolbook" pitchFamily="18" charset="0"/>
              </a:rPr>
              <a:t>.</a:t>
            </a:r>
            <a:r>
              <a:rPr lang="ru-RU" sz="2400" dirty="0" smtClean="0">
                <a:solidFill>
                  <a:srgbClr val="008000"/>
                </a:solidFill>
                <a:latin typeface="Century Schoolbook" pitchFamily="18" charset="0"/>
              </a:rPr>
              <a:t> </a:t>
            </a:r>
            <a:r>
              <a:rPr lang="ru-RU" sz="3600" dirty="0" smtClean="0">
                <a:solidFill>
                  <a:srgbClr val="008000"/>
                </a:solidFill>
                <a:latin typeface="Century Schoolbook" pitchFamily="18" charset="0"/>
              </a:rPr>
              <a:t/>
            </a:r>
            <a:br>
              <a:rPr lang="ru-RU" sz="3600" dirty="0" smtClean="0">
                <a:solidFill>
                  <a:srgbClr val="008000"/>
                </a:solidFill>
                <a:latin typeface="Century Schoolbook" pitchFamily="18" charset="0"/>
              </a:rPr>
            </a:br>
            <a:r>
              <a:rPr lang="ru-RU" sz="2800" dirty="0" smtClean="0">
                <a:latin typeface="Century Schoolbook" pitchFamily="18" charset="0"/>
              </a:rPr>
              <a:t>Составьте уравнение окружности с центром в точке </a:t>
            </a:r>
            <a:r>
              <a:rPr lang="ru-RU" sz="2800" b="1" i="1" dirty="0" smtClean="0">
                <a:latin typeface="Century Schoolbook" pitchFamily="18" charset="0"/>
              </a:rPr>
              <a:t>С</a:t>
            </a:r>
            <a:r>
              <a:rPr lang="ru-RU" sz="2800" dirty="0" smtClean="0">
                <a:latin typeface="Century Schoolbook" pitchFamily="18" charset="0"/>
              </a:rPr>
              <a:t>(3;−1), проходящей через начало координат.</a:t>
            </a:r>
            <a:endParaRPr lang="ru-RU" sz="2800" dirty="0" smtClean="0"/>
          </a:p>
          <a:p>
            <a:pPr eaLnBrk="1" hangingPunct="1">
              <a:buFontTx/>
              <a:buNone/>
            </a:pPr>
            <a:endParaRPr lang="ru-RU" dirty="0" smtClean="0"/>
          </a:p>
        </p:txBody>
      </p:sp>
      <p:sp>
        <p:nvSpPr>
          <p:cNvPr id="5" name="Прямоугольник 4"/>
          <p:cNvSpPr/>
          <p:nvPr/>
        </p:nvSpPr>
        <p:spPr>
          <a:xfrm>
            <a:off x="785786" y="5929330"/>
            <a:ext cx="5929354" cy="461665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bg1"/>
            </a:solidFill>
          </a:ln>
          <a:effectLst>
            <a:softEdge rad="63500"/>
          </a:effectLst>
        </p:spPr>
        <p:txBody>
          <a:bodyPr>
            <a:spAutoFit/>
          </a:bodyPr>
          <a:lstStyle/>
          <a:p>
            <a:pPr>
              <a:defRPr/>
            </a:pPr>
            <a:endParaRPr lang="ru-RU" sz="2400" dirty="0">
              <a:hlinkClick r:id="rId2" action="ppaction://hlinksldjump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Заголовок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3035424"/>
          </a:xfrm>
        </p:spPr>
        <p:txBody>
          <a:bodyPr/>
          <a:lstStyle/>
          <a:p>
            <a:pPr eaLnBrk="1" hangingPunct="1"/>
            <a:r>
              <a:rPr lang="ru-RU" b="1" i="1" dirty="0" smtClean="0">
                <a:solidFill>
                  <a:srgbClr val="009D51"/>
                </a:solidFill>
              </a:rPr>
              <a:t>Д/</a:t>
            </a:r>
            <a:r>
              <a:rPr lang="ru-RU" b="1" i="1" dirty="0" err="1" smtClean="0">
                <a:solidFill>
                  <a:srgbClr val="009D51"/>
                </a:solidFill>
              </a:rPr>
              <a:t>з</a:t>
            </a:r>
            <a:r>
              <a:rPr lang="ru-RU" b="1" i="1" dirty="0" smtClean="0">
                <a:solidFill>
                  <a:srgbClr val="009D51"/>
                </a:solidFill>
              </a:rPr>
              <a:t>: п.90, 91;</a:t>
            </a:r>
            <a:br>
              <a:rPr lang="ru-RU" b="1" i="1" dirty="0" smtClean="0">
                <a:solidFill>
                  <a:srgbClr val="009D51"/>
                </a:solidFill>
              </a:rPr>
            </a:br>
            <a:r>
              <a:rPr lang="ru-RU" b="1" i="1" dirty="0" smtClean="0">
                <a:solidFill>
                  <a:srgbClr val="009D51"/>
                </a:solidFill>
              </a:rPr>
              <a:t>№ 959, 962, 964, 966.</a:t>
            </a:r>
            <a:br>
              <a:rPr lang="ru-RU" b="1" i="1" dirty="0" smtClean="0">
                <a:solidFill>
                  <a:srgbClr val="009D51"/>
                </a:solidFill>
              </a:rPr>
            </a:br>
            <a:endParaRPr lang="ru-RU" b="1" i="1" dirty="0" smtClean="0">
              <a:solidFill>
                <a:srgbClr val="009D5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5800" y="4653136"/>
            <a:ext cx="7772400" cy="1442864"/>
          </a:xfrm>
        </p:spPr>
        <p:txBody>
          <a:bodyPr/>
          <a:lstStyle/>
          <a:p>
            <a:pPr algn="ctr" eaLnBrk="1" hangingPunct="1">
              <a:buFontTx/>
              <a:buNone/>
              <a:defRPr/>
            </a:pPr>
            <a:r>
              <a:rPr lang="ru-RU" sz="5400" i="1" dirty="0" smtClean="0">
                <a:solidFill>
                  <a:schemeClr val="bg2">
                    <a:lumMod val="50000"/>
                  </a:schemeClr>
                </a:solidFill>
              </a:rPr>
              <a:t>Спасибо за внимание!</a:t>
            </a:r>
            <a:endParaRPr lang="ru-RU" sz="5400" i="1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i="1" smtClean="0">
                <a:solidFill>
                  <a:srgbClr val="009D51"/>
                </a:solidFill>
              </a:rPr>
              <a:t>Цели урока: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ru-RU" sz="2000" u="sng" smtClean="0"/>
              <a:t>Образовательные:  </a:t>
            </a:r>
            <a:r>
              <a:rPr lang="ru-RU" sz="2000" smtClean="0"/>
              <a:t>Вывести уравнение окружности, рассмотрев решение этой задачи как одну из возможностей применения метода координат.   Уметь: </a:t>
            </a:r>
          </a:p>
          <a:p>
            <a:pPr eaLnBrk="1" hangingPunct="1">
              <a:buFontTx/>
              <a:buNone/>
            </a:pPr>
            <a:r>
              <a:rPr lang="ru-RU" sz="2000" smtClean="0"/>
              <a:t>          – Распознать  уравнение окружности по предложенному уравнению, научить учащихся составлять уравнение окружности по готовому чертежу, строить окружность по заданному уравнению.</a:t>
            </a:r>
          </a:p>
          <a:p>
            <a:pPr eaLnBrk="1" hangingPunct="1">
              <a:buFontTx/>
              <a:buNone/>
            </a:pPr>
            <a:r>
              <a:rPr lang="ru-RU" sz="2000" smtClean="0"/>
              <a:t>          –Применять современные ИКТ для оформления результатов исследования.</a:t>
            </a:r>
          </a:p>
          <a:p>
            <a:pPr eaLnBrk="1" hangingPunct="1">
              <a:buFontTx/>
              <a:buNone/>
            </a:pPr>
            <a:r>
              <a:rPr lang="ru-RU" sz="2000" u="sng" smtClean="0"/>
              <a:t>Воспитательные:</a:t>
            </a:r>
            <a:r>
              <a:rPr lang="ru-RU" sz="2000" smtClean="0"/>
              <a:t> Формирование критического мышления и навыков работы в группе.</a:t>
            </a:r>
          </a:p>
          <a:p>
            <a:pPr eaLnBrk="1" hangingPunct="1">
              <a:buFontTx/>
              <a:buNone/>
            </a:pPr>
            <a:r>
              <a:rPr lang="ru-RU" sz="2000" u="sng" smtClean="0"/>
              <a:t>Развивающие</a:t>
            </a:r>
            <a:r>
              <a:rPr lang="ru-RU" sz="2000" i="1" smtClean="0"/>
              <a:t>:</a:t>
            </a:r>
            <a:r>
              <a:rPr lang="ru-RU" sz="2000" smtClean="0"/>
              <a:t> Развитие умения составлять алгоритмические предписания и умение действовать в соответствии с предложенным алгоритмом.</a:t>
            </a:r>
          </a:p>
          <a:p>
            <a:pPr eaLnBrk="1" hangingPunct="1"/>
            <a:endParaRPr lang="ru-RU" sz="20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75" y="214313"/>
            <a:ext cx="7772400" cy="1143000"/>
          </a:xfrm>
        </p:spPr>
        <p:txBody>
          <a:bodyPr/>
          <a:lstStyle/>
          <a:p>
            <a:pPr eaLnBrk="1" hangingPunct="1"/>
            <a:r>
              <a:rPr lang="ru-RU" b="1" i="1" smtClean="0">
                <a:solidFill>
                  <a:srgbClr val="009D51"/>
                </a:solidFill>
                <a:latin typeface="Century Schoolbook" pitchFamily="18" charset="0"/>
              </a:rPr>
              <a:t>Повторение</a:t>
            </a:r>
            <a:endParaRPr lang="ru-RU" smtClean="0">
              <a:solidFill>
                <a:srgbClr val="009D5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500" y="1357313"/>
            <a:ext cx="7772400" cy="4114800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Char char="ü"/>
              <a:defRPr/>
            </a:pPr>
            <a:r>
              <a:rPr lang="ru-RU" sz="2800" dirty="0" smtClean="0">
                <a:latin typeface="Century Schoolbook" pitchFamily="18" charset="0"/>
              </a:rPr>
              <a:t>Запишите формулу нахождения координат середины отрезка.</a:t>
            </a:r>
            <a:endParaRPr lang="en-US" sz="2800" dirty="0" smtClean="0">
              <a:latin typeface="Century Schoolbook" pitchFamily="18" charset="0"/>
            </a:endParaRPr>
          </a:p>
          <a:p>
            <a:pPr marL="0" indent="0" eaLnBrk="1" hangingPunct="1">
              <a:buFontTx/>
              <a:buNone/>
              <a:defRPr/>
            </a:pPr>
            <a:endParaRPr lang="en-US" dirty="0" smtClean="0">
              <a:latin typeface="Century Schoolbook" pitchFamily="18" charset="0"/>
            </a:endParaRPr>
          </a:p>
          <a:p>
            <a:pPr marL="0" indent="0" eaLnBrk="1" hangingPunct="1">
              <a:buFont typeface="Wingdings" pitchFamily="2" charset="2"/>
              <a:buChar char="ü"/>
              <a:defRPr/>
            </a:pPr>
            <a:r>
              <a:rPr lang="ru-RU" sz="2800" dirty="0" smtClean="0">
                <a:latin typeface="Century Schoolbook" pitchFamily="18" charset="0"/>
              </a:rPr>
              <a:t>Запишите формулу вычисления длины вектора.</a:t>
            </a:r>
          </a:p>
          <a:p>
            <a:pPr marL="0" indent="0" eaLnBrk="1" hangingPunct="1">
              <a:buFont typeface="Wingdings" pitchFamily="2" charset="2"/>
              <a:buChar char="ü"/>
              <a:defRPr/>
            </a:pPr>
            <a:endParaRPr lang="ru-RU" sz="2800" dirty="0" smtClean="0">
              <a:latin typeface="Century Schoolbook" pitchFamily="18" charset="0"/>
            </a:endParaRPr>
          </a:p>
          <a:p>
            <a:pPr marL="0" indent="0" eaLnBrk="1" hangingPunct="1">
              <a:buFont typeface="Wingdings" pitchFamily="2" charset="2"/>
              <a:buChar char="ü"/>
              <a:defRPr/>
            </a:pPr>
            <a:r>
              <a:rPr lang="ru-RU" sz="2800" dirty="0" smtClean="0">
                <a:latin typeface="Century Schoolbook" pitchFamily="18" charset="0"/>
              </a:rPr>
              <a:t>Запишите формулу нахождения расстояния между точками (длины отрезка).</a:t>
            </a:r>
          </a:p>
          <a:p>
            <a:pPr marL="0" indent="0" eaLnBrk="1" hangingPunct="1">
              <a:buFontTx/>
              <a:buNone/>
              <a:defRPr/>
            </a:pPr>
            <a:endParaRPr lang="ru-RU" dirty="0" smtClean="0">
              <a:latin typeface="Century Schoolbook" pitchFamily="18" charset="0"/>
            </a:endParaRPr>
          </a:p>
          <a:p>
            <a:pPr eaLnBrk="1" hangingPunct="1"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38" y="285750"/>
            <a:ext cx="7772400" cy="1143000"/>
          </a:xfrm>
        </p:spPr>
        <p:txBody>
          <a:bodyPr/>
          <a:lstStyle/>
          <a:p>
            <a:pPr eaLnBrk="1" hangingPunct="1"/>
            <a:r>
              <a:rPr lang="ru-RU" i="1" smtClean="0">
                <a:solidFill>
                  <a:srgbClr val="009D51"/>
                </a:solidFill>
              </a:rPr>
              <a:t>1 этап:  </a:t>
            </a:r>
            <a:r>
              <a:rPr lang="ru-RU" b="1" i="1" smtClean="0">
                <a:solidFill>
                  <a:srgbClr val="009D51"/>
                </a:solidFill>
                <a:latin typeface="Century Schoolbook" pitchFamily="18" charset="0"/>
              </a:rPr>
              <a:t>Вывод формулы</a:t>
            </a:r>
            <a:endParaRPr lang="ru-RU" smtClean="0">
              <a:solidFill>
                <a:srgbClr val="009D51"/>
              </a:solidFill>
            </a:endParaRPr>
          </a:p>
        </p:txBody>
      </p:sp>
      <p:sp>
        <p:nvSpPr>
          <p:cNvPr id="16" name="Rectangle 6"/>
          <p:cNvSpPr txBox="1">
            <a:spLocks noChangeArrowheads="1"/>
          </p:cNvSpPr>
          <p:nvPr/>
        </p:nvSpPr>
        <p:spPr bwMode="auto">
          <a:xfrm>
            <a:off x="3714750" y="1571625"/>
            <a:ext cx="4500563" cy="3471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>
              <a:lnSpc>
                <a:spcPct val="90000"/>
              </a:lnSpc>
              <a:spcBef>
                <a:spcPct val="20000"/>
              </a:spcBef>
              <a:defRPr/>
            </a:pPr>
            <a:r>
              <a:rPr lang="ru-RU" b="1" kern="0" dirty="0">
                <a:solidFill>
                  <a:srgbClr val="7030A0"/>
                </a:solidFill>
                <a:latin typeface="Century Schoolbook" pitchFamily="18" charset="0"/>
              </a:rPr>
              <a:t>Уравнение фигуры</a:t>
            </a:r>
            <a:r>
              <a:rPr lang="ru-RU" kern="0" dirty="0">
                <a:solidFill>
                  <a:srgbClr val="7030A0"/>
                </a:solidFill>
                <a:latin typeface="Century Schoolbook" pitchFamily="18" charset="0"/>
              </a:rPr>
              <a:t> – </a:t>
            </a:r>
            <a:r>
              <a:rPr lang="ru-RU" sz="1400" kern="0" dirty="0">
                <a:latin typeface="Century Schoolbook" pitchFamily="18" charset="0"/>
              </a:rPr>
              <a:t>это уравнение</a:t>
            </a:r>
          </a:p>
          <a:p>
            <a:pPr algn="just">
              <a:lnSpc>
                <a:spcPct val="90000"/>
              </a:lnSpc>
              <a:spcBef>
                <a:spcPct val="20000"/>
              </a:spcBef>
              <a:defRPr/>
            </a:pPr>
            <a:r>
              <a:rPr lang="ru-RU" sz="1400" kern="0" dirty="0">
                <a:latin typeface="Century Schoolbook" pitchFamily="18" charset="0"/>
              </a:rPr>
              <a:t>с двумя переменными </a:t>
            </a:r>
            <a:r>
              <a:rPr lang="ru-RU" sz="1400" i="1" kern="0" dirty="0" err="1">
                <a:latin typeface="Century Schoolbook" pitchFamily="18" charset="0"/>
              </a:rPr>
              <a:t>х</a:t>
            </a:r>
            <a:r>
              <a:rPr lang="ru-RU" sz="1400" kern="0" dirty="0">
                <a:latin typeface="Century Schoolbook" pitchFamily="18" charset="0"/>
              </a:rPr>
              <a:t> и </a:t>
            </a:r>
            <a:r>
              <a:rPr lang="ru-RU" sz="1400" i="1" kern="0" dirty="0">
                <a:latin typeface="Century Schoolbook" pitchFamily="18" charset="0"/>
              </a:rPr>
              <a:t>у</a:t>
            </a:r>
            <a:r>
              <a:rPr lang="ru-RU" sz="1400" kern="0" dirty="0">
                <a:latin typeface="Century Schoolbook" pitchFamily="18" charset="0"/>
              </a:rPr>
              <a:t>, которому</a:t>
            </a:r>
          </a:p>
          <a:p>
            <a:pPr algn="just">
              <a:lnSpc>
                <a:spcPct val="90000"/>
              </a:lnSpc>
              <a:spcBef>
                <a:spcPct val="20000"/>
              </a:spcBef>
              <a:defRPr/>
            </a:pPr>
            <a:r>
              <a:rPr lang="ru-RU" sz="1400" kern="0" dirty="0">
                <a:latin typeface="Century Schoolbook" pitchFamily="18" charset="0"/>
              </a:rPr>
              <a:t>удовлетворяют координаты любой</a:t>
            </a:r>
          </a:p>
          <a:p>
            <a:pPr algn="just">
              <a:lnSpc>
                <a:spcPct val="90000"/>
              </a:lnSpc>
              <a:spcBef>
                <a:spcPct val="20000"/>
              </a:spcBef>
              <a:defRPr/>
            </a:pPr>
            <a:r>
              <a:rPr lang="ru-RU" sz="1400" kern="0" dirty="0">
                <a:latin typeface="Century Schoolbook" pitchFamily="18" charset="0"/>
              </a:rPr>
              <a:t>точки фигуры.</a:t>
            </a:r>
          </a:p>
          <a:p>
            <a:pPr algn="just">
              <a:lnSpc>
                <a:spcPct val="90000"/>
              </a:lnSpc>
              <a:spcBef>
                <a:spcPct val="20000"/>
              </a:spcBef>
              <a:defRPr/>
            </a:pPr>
            <a:endParaRPr lang="ru-RU" sz="1400" kern="0" dirty="0">
              <a:latin typeface="Century Schoolbook" pitchFamily="18" charset="0"/>
            </a:endParaRPr>
          </a:p>
          <a:p>
            <a:pPr>
              <a:lnSpc>
                <a:spcPct val="90000"/>
              </a:lnSpc>
              <a:spcBef>
                <a:spcPct val="20000"/>
              </a:spcBef>
              <a:defRPr/>
            </a:pPr>
            <a:r>
              <a:rPr lang="ru-RU" sz="1400" kern="0" dirty="0">
                <a:latin typeface="Century Schoolbook" pitchFamily="18" charset="0"/>
              </a:rPr>
              <a:t>Пусть дана окружность.</a:t>
            </a:r>
          </a:p>
          <a:p>
            <a:pPr>
              <a:lnSpc>
                <a:spcPct val="90000"/>
              </a:lnSpc>
              <a:spcBef>
                <a:spcPct val="20000"/>
              </a:spcBef>
              <a:defRPr/>
            </a:pPr>
            <a:r>
              <a:rPr lang="ru-RU" sz="1400" b="1" i="1" kern="0" dirty="0">
                <a:latin typeface="Century Schoolbook" pitchFamily="18" charset="0"/>
              </a:rPr>
              <a:t>А</a:t>
            </a:r>
            <a:r>
              <a:rPr lang="ru-RU" sz="1400" kern="0" dirty="0">
                <a:latin typeface="Century Schoolbook" pitchFamily="18" charset="0"/>
              </a:rPr>
              <a:t>(</a:t>
            </a:r>
            <a:r>
              <a:rPr lang="ru-RU" sz="1400" i="1" kern="0" dirty="0" err="1">
                <a:latin typeface="Century Schoolbook" pitchFamily="18" charset="0"/>
              </a:rPr>
              <a:t>а</a:t>
            </a:r>
            <a:r>
              <a:rPr lang="ru-RU" sz="1400" kern="0" dirty="0">
                <a:latin typeface="Century Schoolbook" pitchFamily="18" charset="0"/>
              </a:rPr>
              <a:t>;</a:t>
            </a:r>
            <a:r>
              <a:rPr lang="en-US" sz="1400" i="1" kern="0" dirty="0">
                <a:latin typeface="Century Schoolbook" pitchFamily="18" charset="0"/>
              </a:rPr>
              <a:t>b</a:t>
            </a:r>
            <a:r>
              <a:rPr lang="en-US" sz="1400" kern="0" dirty="0">
                <a:latin typeface="Century Schoolbook" pitchFamily="18" charset="0"/>
              </a:rPr>
              <a:t>)</a:t>
            </a:r>
            <a:r>
              <a:rPr lang="ru-RU" sz="1400" i="1" kern="0" dirty="0">
                <a:latin typeface="Century Schoolbook" pitchFamily="18" charset="0"/>
              </a:rPr>
              <a:t> – </a:t>
            </a:r>
            <a:r>
              <a:rPr lang="ru-RU" sz="1400" kern="0" dirty="0">
                <a:latin typeface="Century Schoolbook" pitchFamily="18" charset="0"/>
              </a:rPr>
              <a:t>центр окружности, </a:t>
            </a:r>
          </a:p>
          <a:p>
            <a:pPr>
              <a:lnSpc>
                <a:spcPct val="90000"/>
              </a:lnSpc>
              <a:spcBef>
                <a:spcPct val="20000"/>
              </a:spcBef>
              <a:defRPr/>
            </a:pPr>
            <a:r>
              <a:rPr lang="ru-RU" sz="1400" b="1" i="1" kern="0" dirty="0">
                <a:latin typeface="Century Schoolbook" pitchFamily="18" charset="0"/>
              </a:rPr>
              <a:t>С</a:t>
            </a:r>
            <a:r>
              <a:rPr lang="ru-RU" sz="1400" kern="0" dirty="0">
                <a:latin typeface="Century Schoolbook" pitchFamily="18" charset="0"/>
              </a:rPr>
              <a:t>(</a:t>
            </a:r>
            <a:r>
              <a:rPr lang="ru-RU" sz="1400" i="1" kern="0" dirty="0" err="1">
                <a:latin typeface="Century Schoolbook" pitchFamily="18" charset="0"/>
              </a:rPr>
              <a:t>х</a:t>
            </a:r>
            <a:r>
              <a:rPr lang="ru-RU" sz="1400" i="1" kern="0" dirty="0">
                <a:latin typeface="Century Schoolbook" pitchFamily="18" charset="0"/>
              </a:rPr>
              <a:t> </a:t>
            </a:r>
            <a:r>
              <a:rPr lang="ru-RU" sz="1400" kern="0" dirty="0">
                <a:latin typeface="Century Schoolbook" pitchFamily="18" charset="0"/>
              </a:rPr>
              <a:t>; </a:t>
            </a:r>
            <a:r>
              <a:rPr lang="ru-RU" sz="1400" i="1" kern="0" dirty="0">
                <a:latin typeface="Century Schoolbook" pitchFamily="18" charset="0"/>
              </a:rPr>
              <a:t>у</a:t>
            </a:r>
            <a:r>
              <a:rPr lang="ru-RU" sz="1400" kern="0" dirty="0">
                <a:latin typeface="Century Schoolbook" pitchFamily="18" charset="0"/>
              </a:rPr>
              <a:t>) – точка окружности,</a:t>
            </a:r>
          </a:p>
          <a:p>
            <a:pPr>
              <a:lnSpc>
                <a:spcPct val="90000"/>
              </a:lnSpc>
              <a:spcBef>
                <a:spcPct val="20000"/>
              </a:spcBef>
              <a:defRPr/>
            </a:pPr>
            <a:r>
              <a:rPr lang="ru-RU" sz="1400" b="1" u="sng" kern="0" dirty="0">
                <a:latin typeface="Century Schoolbook" pitchFamily="18" charset="0"/>
              </a:rPr>
              <a:t> </a:t>
            </a:r>
            <a:r>
              <a:rPr lang="ru-RU" sz="1400" b="1" i="1" u="sng" kern="0" dirty="0">
                <a:latin typeface="Century Schoolbook" pitchFamily="18" charset="0"/>
              </a:rPr>
              <a:t>М</a:t>
            </a:r>
            <a:r>
              <a:rPr lang="ru-RU" sz="1400" i="1" u="sng" kern="0" dirty="0">
                <a:latin typeface="Century Schoolbook" pitchFamily="18" charset="0"/>
              </a:rPr>
              <a:t>(</a:t>
            </a:r>
            <a:r>
              <a:rPr lang="ru-RU" sz="1400" i="1" u="sng" kern="0" dirty="0" err="1">
                <a:latin typeface="Century Schoolbook" pitchFamily="18" charset="0"/>
              </a:rPr>
              <a:t>х</a:t>
            </a:r>
            <a:r>
              <a:rPr lang="ru-RU" sz="1400" i="1" u="sng" kern="0" dirty="0">
                <a:latin typeface="Century Schoolbook" pitchFamily="18" charset="0"/>
              </a:rPr>
              <a:t>; у)</a:t>
            </a:r>
            <a:r>
              <a:rPr lang="ru-RU" sz="1400" u="sng" kern="0" dirty="0">
                <a:latin typeface="Century Schoolbook" pitchFamily="18" charset="0"/>
              </a:rPr>
              <a:t> – точка окружности.</a:t>
            </a:r>
          </a:p>
          <a:p>
            <a:pPr>
              <a:lnSpc>
                <a:spcPct val="90000"/>
              </a:lnSpc>
              <a:spcBef>
                <a:spcPct val="20000"/>
              </a:spcBef>
              <a:defRPr/>
            </a:pPr>
            <a:endParaRPr lang="ru-RU" sz="1400" u="sng" kern="0" dirty="0">
              <a:latin typeface="Century Schoolbook" pitchFamily="18" charset="0"/>
            </a:endParaRPr>
          </a:p>
          <a:p>
            <a:pPr>
              <a:lnSpc>
                <a:spcPct val="90000"/>
              </a:lnSpc>
              <a:spcBef>
                <a:spcPct val="20000"/>
              </a:spcBef>
              <a:buFont typeface="Wingdings" pitchFamily="2" charset="2"/>
              <a:buChar char="ü"/>
              <a:defRPr/>
            </a:pPr>
            <a:r>
              <a:rPr lang="ru-RU" sz="1400" kern="0" dirty="0">
                <a:latin typeface="Century Schoolbook" pitchFamily="18" charset="0"/>
              </a:rPr>
              <a:t>Что можно сказать о взаимном расположении точек А и С на плоскости и точек А и М на плоскости?</a:t>
            </a:r>
          </a:p>
          <a:p>
            <a:pPr>
              <a:lnSpc>
                <a:spcPct val="90000"/>
              </a:lnSpc>
              <a:spcBef>
                <a:spcPct val="20000"/>
              </a:spcBef>
              <a:buFont typeface="Wingdings" pitchFamily="2" charset="2"/>
              <a:buChar char="ü"/>
              <a:defRPr/>
            </a:pPr>
            <a:r>
              <a:rPr lang="ru-RU" sz="1400" kern="0" dirty="0">
                <a:latin typeface="Century Schoolbook" pitchFamily="18" charset="0"/>
              </a:rPr>
              <a:t>Как можно сформулировать определение окружности?</a:t>
            </a:r>
          </a:p>
          <a:p>
            <a:pPr>
              <a:lnSpc>
                <a:spcPct val="90000"/>
              </a:lnSpc>
              <a:spcBef>
                <a:spcPct val="20000"/>
              </a:spcBef>
              <a:buFont typeface="Wingdings" pitchFamily="2" charset="2"/>
              <a:buChar char="ü"/>
              <a:defRPr/>
            </a:pPr>
            <a:endParaRPr lang="ru-RU" sz="1400" kern="0" dirty="0">
              <a:latin typeface="Century Schoolbook" pitchFamily="18" charset="0"/>
            </a:endParaRPr>
          </a:p>
          <a:p>
            <a:pPr>
              <a:lnSpc>
                <a:spcPct val="90000"/>
              </a:lnSpc>
              <a:spcBef>
                <a:spcPct val="20000"/>
              </a:spcBef>
              <a:defRPr/>
            </a:pPr>
            <a:endParaRPr lang="ru-RU" sz="1400" kern="0" dirty="0">
              <a:latin typeface="Century Schoolbook" pitchFamily="18" charset="0"/>
            </a:endParaRPr>
          </a:p>
        </p:txBody>
      </p:sp>
      <p:sp>
        <p:nvSpPr>
          <p:cNvPr id="18" name="Rectangle 8"/>
          <p:cNvSpPr>
            <a:spLocks noChangeArrowheads="1"/>
          </p:cNvSpPr>
          <p:nvPr/>
        </p:nvSpPr>
        <p:spPr bwMode="auto">
          <a:xfrm>
            <a:off x="857250" y="5143500"/>
            <a:ext cx="7572375" cy="1143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928688" y="5143500"/>
            <a:ext cx="7572375" cy="83978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defRPr/>
            </a:pPr>
            <a:r>
              <a:rPr lang="ru-RU" b="1" kern="0" dirty="0">
                <a:solidFill>
                  <a:srgbClr val="7030A0"/>
                </a:solidFill>
                <a:latin typeface="Century Schoolbook" pitchFamily="18" charset="0"/>
              </a:rPr>
              <a:t>Окружностью называется геометрическая фигура, состоящая из всех точек, расположенных на заданном расстоянии от данной точки.</a:t>
            </a:r>
            <a:endParaRPr lang="ru-RU" kern="0" dirty="0">
              <a:solidFill>
                <a:srgbClr val="7030A0"/>
              </a:solidFill>
              <a:latin typeface="Century Schoolbook" pitchFamily="18" charset="0"/>
            </a:endParaRPr>
          </a:p>
        </p:txBody>
      </p:sp>
      <p:pic>
        <p:nvPicPr>
          <p:cNvPr id="1026" name="Picture 2" descr="C:\Documents and Settings\Admin\Рабочий стол\уравнение окружности\4.png"/>
          <p:cNvPicPr>
            <a:picLocks noChangeAspect="1" noChangeArrowheads="1"/>
          </p:cNvPicPr>
          <p:nvPr/>
        </p:nvPicPr>
        <p:blipFill>
          <a:blip r:embed="rId2" cstate="print"/>
          <a:srcRect l="43612" t="3750" r="22812" b="48750"/>
          <a:stretch>
            <a:fillRect/>
          </a:stretch>
        </p:blipFill>
        <p:spPr bwMode="auto">
          <a:xfrm>
            <a:off x="285720" y="1785926"/>
            <a:ext cx="2895119" cy="3071834"/>
          </a:xfrm>
          <a:prstGeom prst="rect">
            <a:avLst/>
          </a:prstGeom>
          <a:noFill/>
          <a:effectLst>
            <a:softEdge rad="1270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0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3" dur="5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6" dur="5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9" dur="500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7" dur="500"/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1" dur="500"/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5" dur="500"/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9" dur="500"/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3" dur="500"/>
                                        <p:tgtEl>
                                          <p:spTgt spid="1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7" dur="500"/>
                                        <p:tgtEl>
                                          <p:spTgt spid="1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8" name="Rectangle 4"/>
          <p:cNvSpPr>
            <a:spLocks noGrp="1" noChangeArrowheads="1"/>
          </p:cNvSpPr>
          <p:nvPr>
            <p:ph type="title"/>
          </p:nvPr>
        </p:nvSpPr>
        <p:spPr>
          <a:xfrm>
            <a:off x="714375" y="428625"/>
            <a:ext cx="7772400" cy="1143000"/>
          </a:xfrm>
        </p:spPr>
        <p:txBody>
          <a:bodyPr/>
          <a:lstStyle/>
          <a:p>
            <a:pPr eaLnBrk="1" hangingPunct="1"/>
            <a:r>
              <a:rPr lang="ru-RU" b="1" i="1" smtClean="0">
                <a:solidFill>
                  <a:srgbClr val="009D51"/>
                </a:solidFill>
                <a:latin typeface="Century Schoolbook" pitchFamily="18" charset="0"/>
              </a:rPr>
              <a:t>Вывод формулы</a:t>
            </a:r>
          </a:p>
        </p:txBody>
      </p:sp>
      <p:sp>
        <p:nvSpPr>
          <p:cNvPr id="134150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2916238" y="1600200"/>
            <a:ext cx="5770562" cy="4525963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 typeface="Wingdings" pitchFamily="2" charset="2"/>
              <a:buChar char="ü"/>
            </a:pPr>
            <a:r>
              <a:rPr lang="ru-RU" sz="2400" smtClean="0">
                <a:latin typeface="Century Schoolbook" pitchFamily="18" charset="0"/>
              </a:rPr>
              <a:t>Пусть дана окружность.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ru-RU" sz="2400" b="1" i="1" smtClean="0">
                <a:latin typeface="Century Schoolbook" pitchFamily="18" charset="0"/>
              </a:rPr>
              <a:t>А</a:t>
            </a:r>
            <a:r>
              <a:rPr lang="ru-RU" sz="2400" smtClean="0">
                <a:latin typeface="Century Schoolbook" pitchFamily="18" charset="0"/>
              </a:rPr>
              <a:t>(</a:t>
            </a:r>
            <a:r>
              <a:rPr lang="ru-RU" sz="2400" i="1" smtClean="0">
                <a:latin typeface="Century Schoolbook" pitchFamily="18" charset="0"/>
              </a:rPr>
              <a:t>а</a:t>
            </a:r>
            <a:r>
              <a:rPr lang="ru-RU" sz="2400" smtClean="0">
                <a:latin typeface="Century Schoolbook" pitchFamily="18" charset="0"/>
              </a:rPr>
              <a:t>;</a:t>
            </a:r>
            <a:r>
              <a:rPr lang="en-US" sz="2400" i="1" smtClean="0">
                <a:latin typeface="Century Schoolbook" pitchFamily="18" charset="0"/>
              </a:rPr>
              <a:t>b</a:t>
            </a:r>
            <a:r>
              <a:rPr lang="en-US" sz="2400" smtClean="0">
                <a:latin typeface="Century Schoolbook" pitchFamily="18" charset="0"/>
              </a:rPr>
              <a:t>)</a:t>
            </a:r>
            <a:r>
              <a:rPr lang="ru-RU" sz="2400" i="1" smtClean="0">
                <a:latin typeface="Century Schoolbook" pitchFamily="18" charset="0"/>
              </a:rPr>
              <a:t> – </a:t>
            </a:r>
            <a:r>
              <a:rPr lang="ru-RU" sz="2400" smtClean="0">
                <a:latin typeface="Century Schoolbook" pitchFamily="18" charset="0"/>
              </a:rPr>
              <a:t>центр окружности, 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ru-RU" sz="2400" b="1" i="1" u="sng" smtClean="0">
                <a:latin typeface="Century Schoolbook" pitchFamily="18" charset="0"/>
              </a:rPr>
              <a:t>С</a:t>
            </a:r>
            <a:r>
              <a:rPr lang="ru-RU" sz="2400" u="sng" smtClean="0">
                <a:latin typeface="Century Schoolbook" pitchFamily="18" charset="0"/>
              </a:rPr>
              <a:t>(</a:t>
            </a:r>
            <a:r>
              <a:rPr lang="ru-RU" sz="2400" i="1" u="sng" smtClean="0">
                <a:latin typeface="Century Schoolbook" pitchFamily="18" charset="0"/>
              </a:rPr>
              <a:t>х</a:t>
            </a:r>
            <a:r>
              <a:rPr lang="ru-RU" sz="1000" i="1" u="sng" smtClean="0">
                <a:latin typeface="Century Schoolbook" pitchFamily="18" charset="0"/>
              </a:rPr>
              <a:t> </a:t>
            </a:r>
            <a:r>
              <a:rPr lang="ru-RU" sz="2400" u="sng" smtClean="0">
                <a:latin typeface="Century Schoolbook" pitchFamily="18" charset="0"/>
              </a:rPr>
              <a:t>;</a:t>
            </a:r>
            <a:r>
              <a:rPr lang="ru-RU" sz="1000" u="sng" smtClean="0">
                <a:latin typeface="Century Schoolbook" pitchFamily="18" charset="0"/>
              </a:rPr>
              <a:t> </a:t>
            </a:r>
            <a:r>
              <a:rPr lang="ru-RU" sz="2400" i="1" u="sng" smtClean="0">
                <a:latin typeface="Century Schoolbook" pitchFamily="18" charset="0"/>
              </a:rPr>
              <a:t>у</a:t>
            </a:r>
            <a:r>
              <a:rPr lang="ru-RU" sz="2400" u="sng" smtClean="0">
                <a:latin typeface="Century Schoolbook" pitchFamily="18" charset="0"/>
              </a:rPr>
              <a:t>) – точка окружности. 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endParaRPr lang="ru-RU" sz="2400" u="sng" smtClean="0">
              <a:latin typeface="Century Schoolbook" pitchFamily="18" charset="0"/>
            </a:endParaRP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Char char="ü"/>
            </a:pPr>
            <a:r>
              <a:rPr lang="ru-RU" sz="2400" smtClean="0">
                <a:latin typeface="Century Schoolbook" pitchFamily="18" charset="0"/>
              </a:rPr>
              <a:t>Найти расстояние между точками </a:t>
            </a:r>
          </a:p>
          <a:p>
            <a:pPr marL="0" indent="0" algn="ctr" eaLnBrk="1" hangingPunct="1">
              <a:lnSpc>
                <a:spcPct val="90000"/>
              </a:lnSpc>
              <a:buFontTx/>
              <a:buNone/>
            </a:pPr>
            <a:r>
              <a:rPr lang="ru-RU" sz="2400" smtClean="0">
                <a:latin typeface="Century Schoolbook" pitchFamily="18" charset="0"/>
              </a:rPr>
              <a:t>А с С.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US" sz="2400" b="1" i="1" smtClean="0">
                <a:latin typeface="Century Schoolbook" pitchFamily="18" charset="0"/>
              </a:rPr>
              <a:t>d</a:t>
            </a:r>
            <a:r>
              <a:rPr lang="en-US" sz="2400" b="1" i="1" baseline="30000" smtClean="0">
                <a:latin typeface="Century Schoolbook" pitchFamily="18" charset="0"/>
              </a:rPr>
              <a:t> </a:t>
            </a:r>
            <a:r>
              <a:rPr lang="en-US" sz="2400" baseline="30000" smtClean="0">
                <a:latin typeface="Century Schoolbook" pitchFamily="18" charset="0"/>
              </a:rPr>
              <a:t>2</a:t>
            </a:r>
            <a:r>
              <a:rPr lang="en-US" sz="2400" smtClean="0">
                <a:latin typeface="Century Schoolbook" pitchFamily="18" charset="0"/>
              </a:rPr>
              <a:t> = </a:t>
            </a:r>
            <a:r>
              <a:rPr lang="ru-RU" sz="2400" b="1" i="1" smtClean="0">
                <a:latin typeface="Century Schoolbook" pitchFamily="18" charset="0"/>
              </a:rPr>
              <a:t>АС </a:t>
            </a:r>
            <a:r>
              <a:rPr lang="ru-RU" sz="2400" baseline="30000" smtClean="0">
                <a:latin typeface="Century Schoolbook" pitchFamily="18" charset="0"/>
              </a:rPr>
              <a:t>2</a:t>
            </a:r>
            <a:r>
              <a:rPr lang="en-US" sz="2400" baseline="30000" smtClean="0">
                <a:latin typeface="Century Schoolbook" pitchFamily="18" charset="0"/>
              </a:rPr>
              <a:t> </a:t>
            </a:r>
            <a:r>
              <a:rPr lang="ru-RU" sz="2400" smtClean="0">
                <a:latin typeface="Century Schoolbook" pitchFamily="18" charset="0"/>
              </a:rPr>
              <a:t>= (</a:t>
            </a:r>
            <a:r>
              <a:rPr lang="ru-RU" sz="2400" b="1" i="1" smtClean="0">
                <a:latin typeface="Century Schoolbook" pitchFamily="18" charset="0"/>
              </a:rPr>
              <a:t>х</a:t>
            </a:r>
            <a:r>
              <a:rPr lang="ru-RU" sz="2400" b="1" smtClean="0">
                <a:latin typeface="Century Schoolbook" pitchFamily="18" charset="0"/>
              </a:rPr>
              <a:t> – </a:t>
            </a:r>
            <a:r>
              <a:rPr lang="ru-RU" sz="2400" b="1" i="1" smtClean="0">
                <a:latin typeface="Century Schoolbook" pitchFamily="18" charset="0"/>
              </a:rPr>
              <a:t>а</a:t>
            </a:r>
            <a:r>
              <a:rPr lang="ru-RU" sz="2400" smtClean="0">
                <a:latin typeface="Century Schoolbook" pitchFamily="18" charset="0"/>
              </a:rPr>
              <a:t>)</a:t>
            </a:r>
            <a:r>
              <a:rPr lang="ru-RU" sz="2400" b="1" baseline="30000" smtClean="0">
                <a:latin typeface="Century Schoolbook" pitchFamily="18" charset="0"/>
              </a:rPr>
              <a:t>2</a:t>
            </a:r>
            <a:r>
              <a:rPr lang="ru-RU" sz="2400" b="1" smtClean="0">
                <a:latin typeface="Century Schoolbook" pitchFamily="18" charset="0"/>
              </a:rPr>
              <a:t> </a:t>
            </a:r>
            <a:r>
              <a:rPr lang="ru-RU" sz="2400" b="1" i="1" smtClean="0">
                <a:latin typeface="Century Schoolbook" pitchFamily="18" charset="0"/>
              </a:rPr>
              <a:t>+ </a:t>
            </a:r>
            <a:r>
              <a:rPr lang="ru-RU" sz="2400" smtClean="0">
                <a:latin typeface="Century Schoolbook" pitchFamily="18" charset="0"/>
              </a:rPr>
              <a:t>(</a:t>
            </a:r>
            <a:r>
              <a:rPr lang="ru-RU" sz="2400" b="1" i="1" smtClean="0">
                <a:latin typeface="Century Schoolbook" pitchFamily="18" charset="0"/>
              </a:rPr>
              <a:t>у</a:t>
            </a:r>
            <a:r>
              <a:rPr lang="ru-RU" sz="2400" b="1" smtClean="0">
                <a:latin typeface="Century Schoolbook" pitchFamily="18" charset="0"/>
              </a:rPr>
              <a:t> –</a:t>
            </a:r>
            <a:r>
              <a:rPr lang="en-US" sz="2400" b="1" smtClean="0">
                <a:latin typeface="Century Schoolbook" pitchFamily="18" charset="0"/>
              </a:rPr>
              <a:t> </a:t>
            </a:r>
            <a:r>
              <a:rPr lang="en-US" sz="2400" b="1" i="1" smtClean="0">
                <a:latin typeface="Century Schoolbook" pitchFamily="18" charset="0"/>
              </a:rPr>
              <a:t>b</a:t>
            </a:r>
            <a:r>
              <a:rPr lang="ru-RU" sz="2400" smtClean="0">
                <a:latin typeface="Century Schoolbook" pitchFamily="18" charset="0"/>
              </a:rPr>
              <a:t>)</a:t>
            </a:r>
            <a:r>
              <a:rPr lang="ru-RU" sz="2400" b="1" baseline="30000" smtClean="0">
                <a:latin typeface="Century Schoolbook" pitchFamily="18" charset="0"/>
              </a:rPr>
              <a:t>2</a:t>
            </a:r>
            <a:r>
              <a:rPr lang="ru-RU" sz="2400" b="1" smtClean="0">
                <a:latin typeface="Century Schoolbook" pitchFamily="18" charset="0"/>
              </a:rPr>
              <a:t>,</a:t>
            </a: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Char char="ü"/>
            </a:pPr>
            <a:r>
              <a:rPr lang="ru-RU" sz="2400" smtClean="0">
                <a:latin typeface="Century Schoolbook" pitchFamily="18" charset="0"/>
              </a:rPr>
              <a:t> Как можно назвать отрезок АС?</a:t>
            </a:r>
            <a:endParaRPr lang="ru-RU" sz="2400" b="1" smtClean="0">
              <a:latin typeface="Century Schoolbook" pitchFamily="18" charset="0"/>
            </a:endParaRP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US" sz="2400" b="1" i="1" smtClean="0">
                <a:latin typeface="Century Schoolbook" pitchFamily="18" charset="0"/>
              </a:rPr>
              <a:t>d</a:t>
            </a:r>
            <a:r>
              <a:rPr lang="en-US" sz="2400" b="1" smtClean="0">
                <a:latin typeface="Century Schoolbook" pitchFamily="18" charset="0"/>
              </a:rPr>
              <a:t> = </a:t>
            </a:r>
            <a:r>
              <a:rPr lang="ru-RU" sz="2400" b="1" i="1" smtClean="0">
                <a:latin typeface="Century Schoolbook" pitchFamily="18" charset="0"/>
              </a:rPr>
              <a:t>АС = </a:t>
            </a:r>
            <a:r>
              <a:rPr lang="en-US" sz="2400" b="1" i="1" smtClean="0">
                <a:latin typeface="Century Schoolbook" pitchFamily="18" charset="0"/>
              </a:rPr>
              <a:t>R</a:t>
            </a:r>
            <a:r>
              <a:rPr lang="ru-RU" sz="2400" b="1" i="1" smtClean="0">
                <a:latin typeface="Century Schoolbook" pitchFamily="18" charset="0"/>
              </a:rPr>
              <a:t>,</a:t>
            </a:r>
            <a:r>
              <a:rPr lang="en-US" sz="2400" b="1" i="1" smtClean="0">
                <a:latin typeface="Century Schoolbook" pitchFamily="18" charset="0"/>
              </a:rPr>
              <a:t> </a:t>
            </a:r>
            <a:r>
              <a:rPr lang="ru-RU" sz="2400" smtClean="0">
                <a:latin typeface="Century Schoolbook" pitchFamily="18" charset="0"/>
              </a:rPr>
              <a:t>следовательно</a:t>
            </a:r>
            <a:endParaRPr lang="ru-RU" sz="2400" b="1" i="1" smtClean="0">
              <a:latin typeface="Century Schoolbook" pitchFamily="18" charset="0"/>
            </a:endParaRP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US" sz="3600" b="1" i="1" smtClean="0">
                <a:solidFill>
                  <a:srgbClr val="FF0000"/>
                </a:solidFill>
                <a:latin typeface="Century Schoolbook" pitchFamily="18" charset="0"/>
              </a:rPr>
              <a:t>R</a:t>
            </a:r>
            <a:r>
              <a:rPr lang="en-US" sz="3600" b="1" i="1" baseline="30000" smtClean="0">
                <a:solidFill>
                  <a:srgbClr val="FF0000"/>
                </a:solidFill>
                <a:latin typeface="Century Schoolbook" pitchFamily="18" charset="0"/>
              </a:rPr>
              <a:t> </a:t>
            </a:r>
            <a:r>
              <a:rPr lang="en-US" sz="3600" b="1" baseline="30000" smtClean="0">
                <a:solidFill>
                  <a:srgbClr val="FF0000"/>
                </a:solidFill>
                <a:latin typeface="Century Schoolbook" pitchFamily="18" charset="0"/>
              </a:rPr>
              <a:t>2</a:t>
            </a:r>
            <a:r>
              <a:rPr lang="en-US" sz="2400" b="1" smtClean="0">
                <a:solidFill>
                  <a:srgbClr val="FF0000"/>
                </a:solidFill>
                <a:latin typeface="Century Schoolbook" pitchFamily="18" charset="0"/>
              </a:rPr>
              <a:t> </a:t>
            </a:r>
            <a:r>
              <a:rPr lang="ru-RU" sz="3600" b="1" i="1" smtClean="0">
                <a:solidFill>
                  <a:srgbClr val="FF0000"/>
                </a:solidFill>
                <a:latin typeface="Century Schoolbook" pitchFamily="18" charset="0"/>
              </a:rPr>
              <a:t>= </a:t>
            </a:r>
            <a:r>
              <a:rPr lang="ru-RU" sz="3600" smtClean="0">
                <a:solidFill>
                  <a:srgbClr val="FF0000"/>
                </a:solidFill>
                <a:latin typeface="Century Schoolbook" pitchFamily="18" charset="0"/>
              </a:rPr>
              <a:t>(</a:t>
            </a:r>
            <a:r>
              <a:rPr lang="ru-RU" sz="3600" b="1" i="1" smtClean="0">
                <a:solidFill>
                  <a:srgbClr val="FF0000"/>
                </a:solidFill>
                <a:latin typeface="Century Schoolbook" pitchFamily="18" charset="0"/>
              </a:rPr>
              <a:t>х</a:t>
            </a:r>
            <a:r>
              <a:rPr lang="ru-RU" sz="3600" b="1" smtClean="0">
                <a:solidFill>
                  <a:srgbClr val="FF0000"/>
                </a:solidFill>
                <a:latin typeface="Century Schoolbook" pitchFamily="18" charset="0"/>
              </a:rPr>
              <a:t> – </a:t>
            </a:r>
            <a:r>
              <a:rPr lang="ru-RU" sz="3600" b="1" i="1" smtClean="0">
                <a:solidFill>
                  <a:srgbClr val="FF0000"/>
                </a:solidFill>
                <a:latin typeface="Century Schoolbook" pitchFamily="18" charset="0"/>
              </a:rPr>
              <a:t>а</a:t>
            </a:r>
            <a:r>
              <a:rPr lang="ru-RU" sz="3600" smtClean="0">
                <a:solidFill>
                  <a:srgbClr val="FF0000"/>
                </a:solidFill>
                <a:latin typeface="Century Schoolbook" pitchFamily="18" charset="0"/>
              </a:rPr>
              <a:t>)</a:t>
            </a:r>
            <a:r>
              <a:rPr lang="ru-RU" sz="3600" b="1" baseline="30000" smtClean="0">
                <a:solidFill>
                  <a:srgbClr val="FF0000"/>
                </a:solidFill>
                <a:latin typeface="Century Schoolbook" pitchFamily="18" charset="0"/>
              </a:rPr>
              <a:t>2</a:t>
            </a:r>
            <a:r>
              <a:rPr lang="ru-RU" sz="3600" b="1" smtClean="0">
                <a:solidFill>
                  <a:srgbClr val="FF0000"/>
                </a:solidFill>
                <a:latin typeface="Century Schoolbook" pitchFamily="18" charset="0"/>
              </a:rPr>
              <a:t> </a:t>
            </a:r>
            <a:r>
              <a:rPr lang="ru-RU" sz="3600" b="1" i="1" smtClean="0">
                <a:solidFill>
                  <a:srgbClr val="FF0000"/>
                </a:solidFill>
                <a:latin typeface="Century Schoolbook" pitchFamily="18" charset="0"/>
              </a:rPr>
              <a:t>+ </a:t>
            </a:r>
            <a:r>
              <a:rPr lang="ru-RU" sz="3600" smtClean="0">
                <a:solidFill>
                  <a:srgbClr val="FF0000"/>
                </a:solidFill>
                <a:latin typeface="Century Schoolbook" pitchFamily="18" charset="0"/>
              </a:rPr>
              <a:t>(</a:t>
            </a:r>
            <a:r>
              <a:rPr lang="ru-RU" sz="3600" b="1" i="1" smtClean="0">
                <a:solidFill>
                  <a:srgbClr val="FF0000"/>
                </a:solidFill>
                <a:latin typeface="Century Schoolbook" pitchFamily="18" charset="0"/>
              </a:rPr>
              <a:t>у</a:t>
            </a:r>
            <a:r>
              <a:rPr lang="ru-RU" sz="3600" b="1" smtClean="0">
                <a:solidFill>
                  <a:srgbClr val="FF0000"/>
                </a:solidFill>
                <a:latin typeface="Century Schoolbook" pitchFamily="18" charset="0"/>
              </a:rPr>
              <a:t> –</a:t>
            </a:r>
            <a:r>
              <a:rPr lang="en-US" sz="3600" b="1" smtClean="0">
                <a:solidFill>
                  <a:srgbClr val="FF0000"/>
                </a:solidFill>
                <a:latin typeface="Century Schoolbook" pitchFamily="18" charset="0"/>
              </a:rPr>
              <a:t> </a:t>
            </a:r>
            <a:r>
              <a:rPr lang="en-US" sz="3600" b="1" i="1" smtClean="0">
                <a:solidFill>
                  <a:srgbClr val="FF0000"/>
                </a:solidFill>
                <a:latin typeface="Century Schoolbook" pitchFamily="18" charset="0"/>
              </a:rPr>
              <a:t>b</a:t>
            </a:r>
            <a:r>
              <a:rPr lang="ru-RU" sz="3600" smtClean="0">
                <a:solidFill>
                  <a:srgbClr val="FF0000"/>
                </a:solidFill>
                <a:latin typeface="Century Schoolbook" pitchFamily="18" charset="0"/>
              </a:rPr>
              <a:t>)</a:t>
            </a:r>
            <a:r>
              <a:rPr lang="ru-RU" sz="3600" b="1" baseline="30000" smtClean="0">
                <a:solidFill>
                  <a:srgbClr val="FF0000"/>
                </a:solidFill>
                <a:latin typeface="Century Schoolbook" pitchFamily="18" charset="0"/>
              </a:rPr>
              <a:t>2</a:t>
            </a:r>
            <a:endParaRPr lang="ru-RU" sz="2400" b="1" smtClean="0">
              <a:solidFill>
                <a:srgbClr val="FF0000"/>
              </a:solidFill>
              <a:latin typeface="Century Schoolbook" pitchFamily="18" charset="0"/>
            </a:endParaRPr>
          </a:p>
          <a:p>
            <a:pPr marL="0" indent="0" eaLnBrk="1" hangingPunct="1">
              <a:lnSpc>
                <a:spcPct val="90000"/>
              </a:lnSpc>
            </a:pPr>
            <a:endParaRPr lang="ru-RU" smtClean="0"/>
          </a:p>
        </p:txBody>
      </p:sp>
      <p:sp>
        <p:nvSpPr>
          <p:cNvPr id="134152" name="Rectangle 8"/>
          <p:cNvSpPr>
            <a:spLocks noChangeArrowheads="1"/>
          </p:cNvSpPr>
          <p:nvPr/>
        </p:nvSpPr>
        <p:spPr bwMode="auto">
          <a:xfrm>
            <a:off x="2928938" y="5286375"/>
            <a:ext cx="4967287" cy="6477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2050" name="Picture 2" descr="C:\Documents and Settings\Admin\Рабочий стол\уравнение окружности\Безымянный4.pn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 l="47189" t="13667" r="21329" b="41042"/>
          <a:stretch>
            <a:fillRect/>
          </a:stretch>
        </p:blipFill>
        <p:spPr>
          <a:xfrm>
            <a:off x="214282" y="1928802"/>
            <a:ext cx="2714644" cy="2928958"/>
          </a:xfrm>
          <a:effectLst>
            <a:softEdge rad="1270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134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1" dur="500"/>
                                        <p:tgtEl>
                                          <p:spTgt spid="134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5" dur="500"/>
                                        <p:tgtEl>
                                          <p:spTgt spid="134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9" dur="500"/>
                                        <p:tgtEl>
                                          <p:spTgt spid="1341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7" dur="500"/>
                                        <p:tgtEl>
                                          <p:spTgt spid="1341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0" dur="500"/>
                                        <p:tgtEl>
                                          <p:spTgt spid="1341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5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5" dur="500"/>
                                        <p:tgtEl>
                                          <p:spTgt spid="13415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5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0" dur="500"/>
                                        <p:tgtEl>
                                          <p:spTgt spid="13415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5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5" dur="500"/>
                                        <p:tgtEl>
                                          <p:spTgt spid="13415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9" dur="500"/>
                                        <p:tgtEl>
                                          <p:spTgt spid="134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000"/>
                            </p:stCondLst>
                            <p:childTnLst>
                              <p:par>
                                <p:cTn id="51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5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3" dur="500"/>
                                        <p:tgtEl>
                                          <p:spTgt spid="13415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4148" grpId="0"/>
      <p:bldP spid="13415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i="1" smtClean="0">
                <a:solidFill>
                  <a:srgbClr val="009D51"/>
                </a:solidFill>
                <a:latin typeface="Century Schoolbook" pitchFamily="18" charset="0"/>
              </a:rPr>
              <a:t>Формула </a:t>
            </a:r>
            <a:r>
              <a:rPr lang="en-US" b="1" i="1" smtClean="0">
                <a:solidFill>
                  <a:srgbClr val="009D51"/>
                </a:solidFill>
                <a:latin typeface="Century Schoolbook" pitchFamily="18" charset="0"/>
              </a:rPr>
              <a:t>I</a:t>
            </a:r>
            <a:endParaRPr lang="ru-RU" b="1" i="1" smtClean="0">
              <a:solidFill>
                <a:srgbClr val="009D51"/>
              </a:solidFill>
              <a:latin typeface="Century Schoolbook" pitchFamily="18" charset="0"/>
            </a:endParaRPr>
          </a:p>
        </p:txBody>
      </p:sp>
      <p:sp>
        <p:nvSpPr>
          <p:cNvPr id="113670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3563938" y="1600200"/>
            <a:ext cx="5122862" cy="4781550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ru-RU" sz="3600" smtClean="0">
                <a:latin typeface="Century Schoolbook" pitchFamily="18" charset="0"/>
              </a:rPr>
              <a:t>(</a:t>
            </a:r>
            <a:r>
              <a:rPr lang="ru-RU" sz="3600" b="1" i="1" smtClean="0">
                <a:latin typeface="Century Schoolbook" pitchFamily="18" charset="0"/>
              </a:rPr>
              <a:t>х</a:t>
            </a:r>
            <a:r>
              <a:rPr lang="ru-RU" sz="3600" b="1" smtClean="0">
                <a:latin typeface="Century Schoolbook" pitchFamily="18" charset="0"/>
              </a:rPr>
              <a:t> – </a:t>
            </a:r>
            <a:r>
              <a:rPr lang="ru-RU" sz="3600" b="1" i="1" smtClean="0">
                <a:solidFill>
                  <a:srgbClr val="FF0000"/>
                </a:solidFill>
                <a:latin typeface="Century Schoolbook" pitchFamily="18" charset="0"/>
              </a:rPr>
              <a:t>а</a:t>
            </a:r>
            <a:r>
              <a:rPr lang="ru-RU" sz="3600" smtClean="0">
                <a:latin typeface="Century Schoolbook" pitchFamily="18" charset="0"/>
              </a:rPr>
              <a:t>)</a:t>
            </a:r>
            <a:r>
              <a:rPr lang="ru-RU" sz="3600" b="1" baseline="30000" smtClean="0">
                <a:latin typeface="Century Schoolbook" pitchFamily="18" charset="0"/>
              </a:rPr>
              <a:t>2</a:t>
            </a:r>
            <a:r>
              <a:rPr lang="ru-RU" sz="3600" b="1" smtClean="0">
                <a:latin typeface="Century Schoolbook" pitchFamily="18" charset="0"/>
              </a:rPr>
              <a:t> </a:t>
            </a:r>
            <a:r>
              <a:rPr lang="ru-RU" sz="3600" b="1" i="1" smtClean="0">
                <a:latin typeface="Century Schoolbook" pitchFamily="18" charset="0"/>
              </a:rPr>
              <a:t>+ </a:t>
            </a:r>
            <a:r>
              <a:rPr lang="ru-RU" sz="3600" smtClean="0">
                <a:latin typeface="Century Schoolbook" pitchFamily="18" charset="0"/>
              </a:rPr>
              <a:t>(</a:t>
            </a:r>
            <a:r>
              <a:rPr lang="ru-RU" sz="3600" b="1" i="1" smtClean="0">
                <a:latin typeface="Century Schoolbook" pitchFamily="18" charset="0"/>
              </a:rPr>
              <a:t>у</a:t>
            </a:r>
            <a:r>
              <a:rPr lang="ru-RU" sz="3600" b="1" smtClean="0">
                <a:latin typeface="Century Schoolbook" pitchFamily="18" charset="0"/>
              </a:rPr>
              <a:t> –</a:t>
            </a:r>
            <a:r>
              <a:rPr lang="en-US" sz="3600" b="1" smtClean="0">
                <a:latin typeface="Century Schoolbook" pitchFamily="18" charset="0"/>
              </a:rPr>
              <a:t> </a:t>
            </a:r>
            <a:r>
              <a:rPr lang="en-US" sz="3600" b="1" i="1" smtClean="0">
                <a:solidFill>
                  <a:srgbClr val="FF0000"/>
                </a:solidFill>
                <a:latin typeface="Century Schoolbook" pitchFamily="18" charset="0"/>
              </a:rPr>
              <a:t>b</a:t>
            </a:r>
            <a:r>
              <a:rPr lang="ru-RU" sz="3600" smtClean="0">
                <a:latin typeface="Century Schoolbook" pitchFamily="18" charset="0"/>
              </a:rPr>
              <a:t>)</a:t>
            </a:r>
            <a:r>
              <a:rPr lang="ru-RU" sz="3600" b="1" baseline="30000" smtClean="0">
                <a:latin typeface="Century Schoolbook" pitchFamily="18" charset="0"/>
              </a:rPr>
              <a:t>2</a:t>
            </a:r>
            <a:r>
              <a:rPr lang="ru-RU" sz="3600" b="1" smtClean="0">
                <a:latin typeface="Century Schoolbook" pitchFamily="18" charset="0"/>
              </a:rPr>
              <a:t> </a:t>
            </a:r>
            <a:r>
              <a:rPr lang="ru-RU" sz="3600" b="1" i="1" smtClean="0">
                <a:latin typeface="Century Schoolbook" pitchFamily="18" charset="0"/>
              </a:rPr>
              <a:t>= </a:t>
            </a:r>
            <a:r>
              <a:rPr lang="en-US" sz="3600" b="1" i="1" smtClean="0">
                <a:latin typeface="Century Schoolbook" pitchFamily="18" charset="0"/>
              </a:rPr>
              <a:t>R</a:t>
            </a:r>
            <a:r>
              <a:rPr lang="en-US" sz="3600" b="1" baseline="30000" smtClean="0">
                <a:latin typeface="Century Schoolbook" pitchFamily="18" charset="0"/>
              </a:rPr>
              <a:t>2</a:t>
            </a:r>
            <a:endParaRPr lang="ru-RU" sz="3200" b="1" smtClean="0">
              <a:latin typeface="Century Schoolbook" pitchFamily="18" charset="0"/>
            </a:endParaRPr>
          </a:p>
          <a:p>
            <a:pPr marL="0" indent="0" eaLnBrk="1" hangingPunct="1">
              <a:buFontTx/>
              <a:buNone/>
            </a:pPr>
            <a:r>
              <a:rPr lang="ru-RU" smtClean="0">
                <a:latin typeface="Century Schoolbook" pitchFamily="18" charset="0"/>
              </a:rPr>
              <a:t>уравнение окружности, где</a:t>
            </a:r>
          </a:p>
          <a:p>
            <a:pPr marL="0" indent="0" eaLnBrk="1" hangingPunct="1">
              <a:buFontTx/>
              <a:buNone/>
            </a:pPr>
            <a:r>
              <a:rPr lang="ru-RU" b="1" i="1" smtClean="0">
                <a:latin typeface="Century Schoolbook" pitchFamily="18" charset="0"/>
              </a:rPr>
              <a:t>А</a:t>
            </a:r>
            <a:r>
              <a:rPr lang="ru-RU" smtClean="0">
                <a:latin typeface="Century Schoolbook" pitchFamily="18" charset="0"/>
              </a:rPr>
              <a:t>(</a:t>
            </a:r>
            <a:r>
              <a:rPr lang="ru-RU" b="1" i="1" smtClean="0">
                <a:solidFill>
                  <a:srgbClr val="FF0000"/>
                </a:solidFill>
                <a:latin typeface="Century Schoolbook" pitchFamily="18" charset="0"/>
              </a:rPr>
              <a:t>а</a:t>
            </a:r>
            <a:r>
              <a:rPr lang="ru-RU" smtClean="0">
                <a:latin typeface="Century Schoolbook" pitchFamily="18" charset="0"/>
              </a:rPr>
              <a:t>;</a:t>
            </a:r>
            <a:r>
              <a:rPr lang="en-US" b="1" i="1" smtClean="0">
                <a:solidFill>
                  <a:srgbClr val="FF0000"/>
                </a:solidFill>
                <a:latin typeface="Century Schoolbook" pitchFamily="18" charset="0"/>
              </a:rPr>
              <a:t>b</a:t>
            </a:r>
            <a:r>
              <a:rPr lang="ru-RU" smtClean="0">
                <a:latin typeface="Century Schoolbook" pitchFamily="18" charset="0"/>
              </a:rPr>
              <a:t>)</a:t>
            </a:r>
            <a:r>
              <a:rPr lang="ru-RU" i="1" smtClean="0">
                <a:latin typeface="Century Schoolbook" pitchFamily="18" charset="0"/>
              </a:rPr>
              <a:t> − </a:t>
            </a:r>
            <a:r>
              <a:rPr lang="ru-RU" smtClean="0">
                <a:latin typeface="Century Schoolbook" pitchFamily="18" charset="0"/>
              </a:rPr>
              <a:t>центр, </a:t>
            </a:r>
            <a:r>
              <a:rPr lang="en-US" b="1" i="1" smtClean="0">
                <a:latin typeface="Century Schoolbook" pitchFamily="18" charset="0"/>
              </a:rPr>
              <a:t>R</a:t>
            </a:r>
            <a:r>
              <a:rPr lang="en-US" smtClean="0">
                <a:latin typeface="Century Schoolbook" pitchFamily="18" charset="0"/>
              </a:rPr>
              <a:t> −</a:t>
            </a:r>
            <a:r>
              <a:rPr lang="ru-RU" smtClean="0">
                <a:latin typeface="Century Schoolbook" pitchFamily="18" charset="0"/>
              </a:rPr>
              <a:t> радиус,</a:t>
            </a:r>
          </a:p>
          <a:p>
            <a:pPr marL="0" indent="0" eaLnBrk="1" hangingPunct="1">
              <a:buFontTx/>
              <a:buNone/>
            </a:pPr>
            <a:r>
              <a:rPr lang="ru-RU" b="1" i="1" smtClean="0">
                <a:latin typeface="Century Schoolbook" pitchFamily="18" charset="0"/>
              </a:rPr>
              <a:t>х</a:t>
            </a:r>
            <a:r>
              <a:rPr lang="ru-RU" i="1" smtClean="0">
                <a:latin typeface="Century Schoolbook" pitchFamily="18" charset="0"/>
              </a:rPr>
              <a:t> </a:t>
            </a:r>
            <a:r>
              <a:rPr lang="ru-RU" smtClean="0">
                <a:latin typeface="Century Schoolbook" pitchFamily="18" charset="0"/>
              </a:rPr>
              <a:t>и</a:t>
            </a:r>
            <a:r>
              <a:rPr lang="ru-RU" i="1" smtClean="0">
                <a:latin typeface="Century Schoolbook" pitchFamily="18" charset="0"/>
              </a:rPr>
              <a:t> </a:t>
            </a:r>
            <a:r>
              <a:rPr lang="ru-RU" b="1" i="1" smtClean="0">
                <a:latin typeface="Century Schoolbook" pitchFamily="18" charset="0"/>
              </a:rPr>
              <a:t>у </a:t>
            </a:r>
            <a:r>
              <a:rPr lang="ru-RU" i="1" smtClean="0">
                <a:latin typeface="Century Schoolbook" pitchFamily="18" charset="0"/>
              </a:rPr>
              <a:t>– </a:t>
            </a:r>
            <a:r>
              <a:rPr lang="ru-RU" smtClean="0">
                <a:latin typeface="Century Schoolbook" pitchFamily="18" charset="0"/>
              </a:rPr>
              <a:t>координаты точки окружности</a:t>
            </a:r>
            <a:r>
              <a:rPr lang="ru-RU" i="1" smtClean="0">
                <a:latin typeface="Century Schoolbook" pitchFamily="18" charset="0"/>
              </a:rPr>
              <a:t>.</a:t>
            </a:r>
            <a:r>
              <a:rPr lang="ru-RU" i="1" u="sng" smtClean="0">
                <a:latin typeface="Century Schoolbook" pitchFamily="18" charset="0"/>
              </a:rPr>
              <a:t> </a:t>
            </a:r>
          </a:p>
          <a:p>
            <a:pPr marL="0" indent="0" eaLnBrk="1" hangingPunct="1">
              <a:buFontTx/>
              <a:buNone/>
            </a:pPr>
            <a:r>
              <a:rPr lang="ru-RU" i="1" u="sng" smtClean="0">
                <a:latin typeface="Century Schoolbook" pitchFamily="18" charset="0"/>
              </a:rPr>
              <a:t>__________________________                           </a:t>
            </a:r>
          </a:p>
          <a:p>
            <a:pPr marL="0" indent="0" eaLnBrk="1" hangingPunct="1">
              <a:buFontTx/>
              <a:buNone/>
            </a:pPr>
            <a:r>
              <a:rPr lang="ru-RU" sz="2400" b="1" i="1" smtClean="0">
                <a:latin typeface="Century Schoolbook" pitchFamily="18" charset="0"/>
              </a:rPr>
              <a:t>А</a:t>
            </a:r>
            <a:r>
              <a:rPr lang="ru-RU" sz="2400" smtClean="0">
                <a:latin typeface="Century Schoolbook" pitchFamily="18" charset="0"/>
              </a:rPr>
              <a:t>(2;4) – центр, </a:t>
            </a:r>
            <a:r>
              <a:rPr lang="en-US" sz="2400" b="1" i="1" smtClean="0">
                <a:latin typeface="Century Schoolbook" pitchFamily="18" charset="0"/>
              </a:rPr>
              <a:t>R</a:t>
            </a:r>
            <a:r>
              <a:rPr lang="ru-RU" sz="2400" smtClean="0">
                <a:latin typeface="Century Schoolbook" pitchFamily="18" charset="0"/>
              </a:rPr>
              <a:t> = 3, то</a:t>
            </a:r>
          </a:p>
          <a:p>
            <a:pPr marL="0" indent="0" eaLnBrk="1" hangingPunct="1">
              <a:buFontTx/>
              <a:buNone/>
            </a:pPr>
            <a:r>
              <a:rPr lang="ru-RU" sz="2400" smtClean="0">
                <a:latin typeface="Century Schoolbook" pitchFamily="18" charset="0"/>
              </a:rPr>
              <a:t>(</a:t>
            </a:r>
            <a:r>
              <a:rPr lang="ru-RU" sz="2400" b="1" i="1" smtClean="0">
                <a:latin typeface="Century Schoolbook" pitchFamily="18" charset="0"/>
              </a:rPr>
              <a:t>х</a:t>
            </a:r>
            <a:r>
              <a:rPr lang="ru-RU" sz="2400" b="1" smtClean="0">
                <a:latin typeface="Century Schoolbook" pitchFamily="18" charset="0"/>
              </a:rPr>
              <a:t> – </a:t>
            </a:r>
            <a:r>
              <a:rPr lang="ru-RU" sz="2400" b="1" smtClean="0">
                <a:solidFill>
                  <a:srgbClr val="FF0000"/>
                </a:solidFill>
                <a:latin typeface="Century Schoolbook" pitchFamily="18" charset="0"/>
              </a:rPr>
              <a:t>2</a:t>
            </a:r>
            <a:r>
              <a:rPr lang="ru-RU" sz="2400" smtClean="0">
                <a:latin typeface="Century Schoolbook" pitchFamily="18" charset="0"/>
              </a:rPr>
              <a:t>)</a:t>
            </a:r>
            <a:r>
              <a:rPr lang="ru-RU" sz="2400" b="1" baseline="30000" smtClean="0">
                <a:latin typeface="Century Schoolbook" pitchFamily="18" charset="0"/>
              </a:rPr>
              <a:t>2</a:t>
            </a:r>
            <a:r>
              <a:rPr lang="ru-RU" sz="2400" b="1" smtClean="0">
                <a:latin typeface="Century Schoolbook" pitchFamily="18" charset="0"/>
              </a:rPr>
              <a:t> </a:t>
            </a:r>
            <a:r>
              <a:rPr lang="ru-RU" sz="2400" b="1" i="1" smtClean="0">
                <a:latin typeface="Century Schoolbook" pitchFamily="18" charset="0"/>
              </a:rPr>
              <a:t>+ </a:t>
            </a:r>
            <a:r>
              <a:rPr lang="ru-RU" sz="2400" smtClean="0">
                <a:latin typeface="Century Schoolbook" pitchFamily="18" charset="0"/>
              </a:rPr>
              <a:t>(</a:t>
            </a:r>
            <a:r>
              <a:rPr lang="ru-RU" sz="2400" b="1" i="1" smtClean="0">
                <a:latin typeface="Century Schoolbook" pitchFamily="18" charset="0"/>
              </a:rPr>
              <a:t>у</a:t>
            </a:r>
            <a:r>
              <a:rPr lang="ru-RU" sz="2400" b="1" smtClean="0">
                <a:latin typeface="Century Schoolbook" pitchFamily="18" charset="0"/>
              </a:rPr>
              <a:t> –</a:t>
            </a:r>
            <a:r>
              <a:rPr lang="en-US" sz="2400" b="1" smtClean="0">
                <a:latin typeface="Century Schoolbook" pitchFamily="18" charset="0"/>
              </a:rPr>
              <a:t> </a:t>
            </a:r>
            <a:r>
              <a:rPr lang="ru-RU" sz="2400" b="1" smtClean="0">
                <a:solidFill>
                  <a:srgbClr val="FF0000"/>
                </a:solidFill>
                <a:latin typeface="Century Schoolbook" pitchFamily="18" charset="0"/>
              </a:rPr>
              <a:t>4</a:t>
            </a:r>
            <a:r>
              <a:rPr lang="ru-RU" sz="2400" smtClean="0">
                <a:latin typeface="Century Schoolbook" pitchFamily="18" charset="0"/>
              </a:rPr>
              <a:t>)</a:t>
            </a:r>
            <a:r>
              <a:rPr lang="ru-RU" sz="2400" b="1" baseline="30000" smtClean="0">
                <a:latin typeface="Century Schoolbook" pitchFamily="18" charset="0"/>
              </a:rPr>
              <a:t>2</a:t>
            </a:r>
            <a:r>
              <a:rPr lang="ru-RU" sz="2400" b="1" smtClean="0">
                <a:latin typeface="Century Schoolbook" pitchFamily="18" charset="0"/>
              </a:rPr>
              <a:t> </a:t>
            </a:r>
            <a:r>
              <a:rPr lang="ru-RU" sz="2400" b="1" i="1" smtClean="0">
                <a:latin typeface="Century Schoolbook" pitchFamily="18" charset="0"/>
              </a:rPr>
              <a:t>= </a:t>
            </a:r>
            <a:r>
              <a:rPr lang="ru-RU" sz="2400" b="1" smtClean="0">
                <a:solidFill>
                  <a:srgbClr val="008000"/>
                </a:solidFill>
                <a:latin typeface="Century Schoolbook" pitchFamily="18" charset="0"/>
              </a:rPr>
              <a:t>3</a:t>
            </a:r>
            <a:r>
              <a:rPr lang="en-US" sz="2400" b="1" baseline="30000" smtClean="0">
                <a:latin typeface="Century Schoolbook" pitchFamily="18" charset="0"/>
              </a:rPr>
              <a:t>2</a:t>
            </a:r>
            <a:r>
              <a:rPr lang="ru-RU" sz="2400" b="1" smtClean="0">
                <a:latin typeface="Century Schoolbook" pitchFamily="18" charset="0"/>
              </a:rPr>
              <a:t>;</a:t>
            </a:r>
            <a:endParaRPr lang="ru-RU" sz="2400" smtClean="0">
              <a:latin typeface="Century Schoolbook" pitchFamily="18" charset="0"/>
            </a:endParaRPr>
          </a:p>
          <a:p>
            <a:pPr marL="0" indent="0" eaLnBrk="1" hangingPunct="1">
              <a:buFontTx/>
              <a:buNone/>
            </a:pPr>
            <a:r>
              <a:rPr lang="ru-RU" sz="2400" smtClean="0">
                <a:latin typeface="Century Schoolbook" pitchFamily="18" charset="0"/>
              </a:rPr>
              <a:t>(</a:t>
            </a:r>
            <a:r>
              <a:rPr lang="ru-RU" sz="2400" b="1" i="1" smtClean="0">
                <a:latin typeface="Century Schoolbook" pitchFamily="18" charset="0"/>
              </a:rPr>
              <a:t>х</a:t>
            </a:r>
            <a:r>
              <a:rPr lang="ru-RU" sz="2400" b="1" smtClean="0">
                <a:latin typeface="Century Schoolbook" pitchFamily="18" charset="0"/>
              </a:rPr>
              <a:t> – </a:t>
            </a:r>
            <a:r>
              <a:rPr lang="ru-RU" sz="2400" b="1" smtClean="0">
                <a:solidFill>
                  <a:srgbClr val="FF0000"/>
                </a:solidFill>
                <a:latin typeface="Century Schoolbook" pitchFamily="18" charset="0"/>
              </a:rPr>
              <a:t>2</a:t>
            </a:r>
            <a:r>
              <a:rPr lang="ru-RU" sz="2400" smtClean="0">
                <a:latin typeface="Century Schoolbook" pitchFamily="18" charset="0"/>
              </a:rPr>
              <a:t>)</a:t>
            </a:r>
            <a:r>
              <a:rPr lang="ru-RU" sz="2400" b="1" baseline="30000" smtClean="0">
                <a:latin typeface="Century Schoolbook" pitchFamily="18" charset="0"/>
              </a:rPr>
              <a:t>2</a:t>
            </a:r>
            <a:r>
              <a:rPr lang="ru-RU" sz="2400" b="1" smtClean="0">
                <a:latin typeface="Century Schoolbook" pitchFamily="18" charset="0"/>
              </a:rPr>
              <a:t> </a:t>
            </a:r>
            <a:r>
              <a:rPr lang="ru-RU" sz="2400" b="1" i="1" smtClean="0">
                <a:latin typeface="Century Schoolbook" pitchFamily="18" charset="0"/>
              </a:rPr>
              <a:t>+ </a:t>
            </a:r>
            <a:r>
              <a:rPr lang="ru-RU" sz="2400" smtClean="0">
                <a:latin typeface="Century Schoolbook" pitchFamily="18" charset="0"/>
              </a:rPr>
              <a:t>(</a:t>
            </a:r>
            <a:r>
              <a:rPr lang="ru-RU" sz="2400" b="1" i="1" smtClean="0">
                <a:latin typeface="Century Schoolbook" pitchFamily="18" charset="0"/>
              </a:rPr>
              <a:t>у</a:t>
            </a:r>
            <a:r>
              <a:rPr lang="ru-RU" sz="2400" b="1" smtClean="0">
                <a:latin typeface="Century Schoolbook" pitchFamily="18" charset="0"/>
              </a:rPr>
              <a:t> –</a:t>
            </a:r>
            <a:r>
              <a:rPr lang="en-US" sz="2400" b="1" smtClean="0">
                <a:latin typeface="Century Schoolbook" pitchFamily="18" charset="0"/>
              </a:rPr>
              <a:t> </a:t>
            </a:r>
            <a:r>
              <a:rPr lang="ru-RU" sz="2400" b="1" smtClean="0">
                <a:solidFill>
                  <a:srgbClr val="FF0000"/>
                </a:solidFill>
                <a:latin typeface="Century Schoolbook" pitchFamily="18" charset="0"/>
              </a:rPr>
              <a:t>4</a:t>
            </a:r>
            <a:r>
              <a:rPr lang="ru-RU" sz="2400" smtClean="0">
                <a:latin typeface="Century Schoolbook" pitchFamily="18" charset="0"/>
              </a:rPr>
              <a:t>)</a:t>
            </a:r>
            <a:r>
              <a:rPr lang="ru-RU" sz="2400" b="1" baseline="30000" smtClean="0">
                <a:latin typeface="Century Schoolbook" pitchFamily="18" charset="0"/>
              </a:rPr>
              <a:t>2</a:t>
            </a:r>
            <a:r>
              <a:rPr lang="ru-RU" sz="2400" b="1" smtClean="0">
                <a:latin typeface="Century Schoolbook" pitchFamily="18" charset="0"/>
              </a:rPr>
              <a:t> </a:t>
            </a:r>
            <a:r>
              <a:rPr lang="ru-RU" sz="2400" b="1" i="1" smtClean="0">
                <a:latin typeface="Century Schoolbook" pitchFamily="18" charset="0"/>
              </a:rPr>
              <a:t>= </a:t>
            </a:r>
            <a:r>
              <a:rPr lang="ru-RU" sz="2400" b="1" smtClean="0">
                <a:solidFill>
                  <a:srgbClr val="008000"/>
                </a:solidFill>
                <a:latin typeface="Century Schoolbook" pitchFamily="18" charset="0"/>
              </a:rPr>
              <a:t>9</a:t>
            </a:r>
            <a:r>
              <a:rPr lang="ru-RU" sz="2400" b="1" smtClean="0">
                <a:latin typeface="Century Schoolbook" pitchFamily="18" charset="0"/>
              </a:rPr>
              <a:t>.</a:t>
            </a:r>
            <a:r>
              <a:rPr lang="ru-RU" sz="2400" b="1" i="1" baseline="30000" smtClean="0">
                <a:latin typeface="Century Schoolbook" pitchFamily="18" charset="0"/>
              </a:rPr>
              <a:t> </a:t>
            </a:r>
            <a:endParaRPr lang="ru-RU" sz="2400" smtClean="0">
              <a:latin typeface="Century Schoolbook" pitchFamily="18" charset="0"/>
            </a:endParaRPr>
          </a:p>
          <a:p>
            <a:pPr marL="0" indent="0" eaLnBrk="1" hangingPunct="1">
              <a:buFontTx/>
              <a:buNone/>
            </a:pPr>
            <a:endParaRPr lang="ru-RU" sz="2400" smtClean="0"/>
          </a:p>
        </p:txBody>
      </p:sp>
      <p:pic>
        <p:nvPicPr>
          <p:cNvPr id="6" name="Picture 2" descr="C:\Documents and Settings\Admin\Рабочий стол\уравнение окружности\Безымянный4.pn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 l="47189" t="13667" r="21329" b="41042"/>
          <a:stretch>
            <a:fillRect/>
          </a:stretch>
        </p:blipFill>
        <p:spPr>
          <a:xfrm>
            <a:off x="285720" y="1857364"/>
            <a:ext cx="3045623" cy="3286148"/>
          </a:xfrm>
          <a:effectLst>
            <a:softEdge rad="1270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1136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5" dur="500"/>
                                        <p:tgtEl>
                                          <p:spTgt spid="1136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9" dur="500"/>
                                        <p:tgtEl>
                                          <p:spTgt spid="1136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" dur="500"/>
                                        <p:tgtEl>
                                          <p:spTgt spid="1136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5" dur="500"/>
                                        <p:tgtEl>
                                          <p:spTgt spid="1136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500"/>
                            </p:stCondLst>
                            <p:childTnLst>
                              <p:par>
                                <p:cTn id="27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9" dur="500"/>
                                        <p:tgtEl>
                                          <p:spTgt spid="1136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4" dur="500"/>
                                        <p:tgtEl>
                                          <p:spTgt spid="1136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8" dur="500"/>
                                        <p:tgtEl>
                                          <p:spTgt spid="1136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"/>
                            </p:stCondLst>
                            <p:childTnLst>
                              <p:par>
                                <p:cTn id="40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2" dur="500"/>
                                        <p:tgtEl>
                                          <p:spTgt spid="11367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66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i="1" smtClean="0">
                <a:solidFill>
                  <a:srgbClr val="009D51"/>
                </a:solidFill>
                <a:latin typeface="Century Schoolbook" pitchFamily="18" charset="0"/>
              </a:rPr>
              <a:t>Формула </a:t>
            </a:r>
            <a:r>
              <a:rPr lang="en-US" b="1" i="1" smtClean="0">
                <a:solidFill>
                  <a:srgbClr val="009D51"/>
                </a:solidFill>
                <a:latin typeface="Century Schoolbook" pitchFamily="18" charset="0"/>
              </a:rPr>
              <a:t>II</a:t>
            </a:r>
            <a:endParaRPr lang="ru-RU" b="1" i="1" smtClean="0">
              <a:solidFill>
                <a:srgbClr val="009D51"/>
              </a:solidFill>
              <a:latin typeface="Century Schoolbook" pitchFamily="18" charset="0"/>
            </a:endParaRPr>
          </a:p>
        </p:txBody>
      </p:sp>
      <p:sp>
        <p:nvSpPr>
          <p:cNvPr id="117766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3708400" y="1628775"/>
            <a:ext cx="4978400" cy="4525963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ru-RU" sz="3200" smtClean="0">
                <a:latin typeface="Century Schoolbook" pitchFamily="18" charset="0"/>
              </a:rPr>
              <a:t>(</a:t>
            </a:r>
            <a:r>
              <a:rPr lang="ru-RU" sz="3200" b="1" i="1" smtClean="0">
                <a:latin typeface="Century Schoolbook" pitchFamily="18" charset="0"/>
              </a:rPr>
              <a:t>х</a:t>
            </a:r>
            <a:r>
              <a:rPr lang="ru-RU" sz="3200" b="1" smtClean="0">
                <a:latin typeface="Century Schoolbook" pitchFamily="18" charset="0"/>
              </a:rPr>
              <a:t> – </a:t>
            </a:r>
            <a:r>
              <a:rPr lang="ru-RU" sz="3200" b="1" i="1" smtClean="0">
                <a:solidFill>
                  <a:srgbClr val="FF0000"/>
                </a:solidFill>
                <a:latin typeface="Century Schoolbook" pitchFamily="18" charset="0"/>
              </a:rPr>
              <a:t>а</a:t>
            </a:r>
            <a:r>
              <a:rPr lang="ru-RU" sz="3200" smtClean="0">
                <a:latin typeface="Century Schoolbook" pitchFamily="18" charset="0"/>
              </a:rPr>
              <a:t>)</a:t>
            </a:r>
            <a:r>
              <a:rPr lang="ru-RU" sz="3200" b="1" baseline="30000" smtClean="0">
                <a:latin typeface="Century Schoolbook" pitchFamily="18" charset="0"/>
              </a:rPr>
              <a:t>2</a:t>
            </a:r>
            <a:r>
              <a:rPr lang="ru-RU" sz="3200" b="1" smtClean="0">
                <a:latin typeface="Century Schoolbook" pitchFamily="18" charset="0"/>
              </a:rPr>
              <a:t> </a:t>
            </a:r>
            <a:r>
              <a:rPr lang="ru-RU" sz="3200" b="1" i="1" smtClean="0">
                <a:latin typeface="Century Schoolbook" pitchFamily="18" charset="0"/>
              </a:rPr>
              <a:t>+ </a:t>
            </a:r>
            <a:r>
              <a:rPr lang="ru-RU" sz="3200" smtClean="0">
                <a:latin typeface="Century Schoolbook" pitchFamily="18" charset="0"/>
              </a:rPr>
              <a:t>(</a:t>
            </a:r>
            <a:r>
              <a:rPr lang="ru-RU" sz="3200" b="1" i="1" smtClean="0">
                <a:latin typeface="Century Schoolbook" pitchFamily="18" charset="0"/>
              </a:rPr>
              <a:t>у</a:t>
            </a:r>
            <a:r>
              <a:rPr lang="ru-RU" sz="3200" b="1" smtClean="0">
                <a:latin typeface="Century Schoolbook" pitchFamily="18" charset="0"/>
              </a:rPr>
              <a:t> –</a:t>
            </a:r>
            <a:r>
              <a:rPr lang="en-US" sz="3200" b="1" smtClean="0">
                <a:latin typeface="Century Schoolbook" pitchFamily="18" charset="0"/>
              </a:rPr>
              <a:t> </a:t>
            </a:r>
            <a:r>
              <a:rPr lang="en-US" sz="3200" b="1" i="1" smtClean="0">
                <a:solidFill>
                  <a:srgbClr val="FF0000"/>
                </a:solidFill>
                <a:latin typeface="Century Schoolbook" pitchFamily="18" charset="0"/>
              </a:rPr>
              <a:t>b</a:t>
            </a:r>
            <a:r>
              <a:rPr lang="ru-RU" sz="3200" smtClean="0">
                <a:latin typeface="Century Schoolbook" pitchFamily="18" charset="0"/>
              </a:rPr>
              <a:t>)</a:t>
            </a:r>
            <a:r>
              <a:rPr lang="ru-RU" sz="3200" b="1" baseline="30000" smtClean="0">
                <a:latin typeface="Century Schoolbook" pitchFamily="18" charset="0"/>
              </a:rPr>
              <a:t>2</a:t>
            </a:r>
            <a:r>
              <a:rPr lang="ru-RU" sz="3200" b="1" smtClean="0">
                <a:latin typeface="Century Schoolbook" pitchFamily="18" charset="0"/>
              </a:rPr>
              <a:t> </a:t>
            </a:r>
            <a:r>
              <a:rPr lang="ru-RU" sz="3200" b="1" i="1" smtClean="0">
                <a:latin typeface="Century Schoolbook" pitchFamily="18" charset="0"/>
              </a:rPr>
              <a:t>= </a:t>
            </a:r>
            <a:r>
              <a:rPr lang="en-US" sz="3200" b="1" i="1" smtClean="0">
                <a:latin typeface="Century Schoolbook" pitchFamily="18" charset="0"/>
              </a:rPr>
              <a:t>R</a:t>
            </a:r>
            <a:r>
              <a:rPr lang="ru-RU" sz="3200" b="1" i="1" baseline="30000" smtClean="0">
                <a:latin typeface="Century Schoolbook" pitchFamily="18" charset="0"/>
              </a:rPr>
              <a:t> </a:t>
            </a:r>
            <a:r>
              <a:rPr lang="en-US" sz="3200" b="1" baseline="30000" smtClean="0">
                <a:latin typeface="Century Schoolbook" pitchFamily="18" charset="0"/>
              </a:rPr>
              <a:t>2</a:t>
            </a:r>
            <a:r>
              <a:rPr lang="ru-RU" sz="3200" b="1" baseline="30000" smtClean="0">
                <a:latin typeface="Century Schoolbook" pitchFamily="18" charset="0"/>
              </a:rPr>
              <a:t> </a:t>
            </a:r>
            <a:r>
              <a:rPr lang="ru-RU" sz="3200" b="1" smtClean="0">
                <a:latin typeface="Century Schoolbook" pitchFamily="18" charset="0"/>
              </a:rPr>
              <a:t>.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ru-RU" smtClean="0">
                <a:latin typeface="Century Schoolbook" pitchFamily="18" charset="0"/>
              </a:rPr>
              <a:t>Центр окружности </a:t>
            </a:r>
            <a:r>
              <a:rPr lang="ru-RU" b="1" smtClean="0"/>
              <a:t>О</a:t>
            </a:r>
            <a:r>
              <a:rPr lang="ru-RU" smtClean="0"/>
              <a:t>(0;0</a:t>
            </a:r>
            <a:r>
              <a:rPr lang="ru-RU" smtClean="0">
                <a:latin typeface="Century Schoolbook" pitchFamily="18" charset="0"/>
              </a:rPr>
              <a:t>), </a:t>
            </a:r>
            <a:endParaRPr lang="ru-RU" sz="3200" smtClean="0">
              <a:latin typeface="Century Schoolbook" pitchFamily="18" charset="0"/>
            </a:endParaRP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ru-RU" sz="3200" smtClean="0">
                <a:latin typeface="Century Schoolbook" pitchFamily="18" charset="0"/>
              </a:rPr>
              <a:t>(</a:t>
            </a:r>
            <a:r>
              <a:rPr lang="ru-RU" sz="3200" b="1" i="1" smtClean="0">
                <a:latin typeface="Century Schoolbook" pitchFamily="18" charset="0"/>
              </a:rPr>
              <a:t>х</a:t>
            </a:r>
            <a:r>
              <a:rPr lang="ru-RU" sz="3200" b="1" smtClean="0">
                <a:latin typeface="Century Schoolbook" pitchFamily="18" charset="0"/>
              </a:rPr>
              <a:t> – </a:t>
            </a:r>
            <a:r>
              <a:rPr lang="ru-RU" sz="3200" b="1" smtClean="0">
                <a:solidFill>
                  <a:srgbClr val="FF0000"/>
                </a:solidFill>
                <a:latin typeface="Century Schoolbook" pitchFamily="18" charset="0"/>
              </a:rPr>
              <a:t>0</a:t>
            </a:r>
            <a:r>
              <a:rPr lang="ru-RU" sz="3200" smtClean="0">
                <a:latin typeface="Century Schoolbook" pitchFamily="18" charset="0"/>
              </a:rPr>
              <a:t>)</a:t>
            </a:r>
            <a:r>
              <a:rPr lang="ru-RU" sz="3200" b="1" baseline="30000" smtClean="0">
                <a:latin typeface="Century Schoolbook" pitchFamily="18" charset="0"/>
              </a:rPr>
              <a:t>2</a:t>
            </a:r>
            <a:r>
              <a:rPr lang="ru-RU" sz="3200" b="1" smtClean="0">
                <a:latin typeface="Century Schoolbook" pitchFamily="18" charset="0"/>
              </a:rPr>
              <a:t> </a:t>
            </a:r>
            <a:r>
              <a:rPr lang="ru-RU" sz="3200" b="1" i="1" smtClean="0">
                <a:latin typeface="Century Schoolbook" pitchFamily="18" charset="0"/>
              </a:rPr>
              <a:t>+ </a:t>
            </a:r>
            <a:r>
              <a:rPr lang="ru-RU" sz="3200" smtClean="0">
                <a:latin typeface="Century Schoolbook" pitchFamily="18" charset="0"/>
              </a:rPr>
              <a:t>(</a:t>
            </a:r>
            <a:r>
              <a:rPr lang="ru-RU" sz="3200" b="1" i="1" smtClean="0">
                <a:latin typeface="Century Schoolbook" pitchFamily="18" charset="0"/>
              </a:rPr>
              <a:t>у</a:t>
            </a:r>
            <a:r>
              <a:rPr lang="ru-RU" sz="3200" b="1" smtClean="0">
                <a:latin typeface="Century Schoolbook" pitchFamily="18" charset="0"/>
              </a:rPr>
              <a:t> –</a:t>
            </a:r>
            <a:r>
              <a:rPr lang="en-US" sz="3200" b="1" smtClean="0">
                <a:latin typeface="Century Schoolbook" pitchFamily="18" charset="0"/>
              </a:rPr>
              <a:t> </a:t>
            </a:r>
            <a:r>
              <a:rPr lang="ru-RU" sz="3200" b="1" smtClean="0">
                <a:solidFill>
                  <a:srgbClr val="FF0000"/>
                </a:solidFill>
                <a:latin typeface="Century Schoolbook" pitchFamily="18" charset="0"/>
              </a:rPr>
              <a:t>0</a:t>
            </a:r>
            <a:r>
              <a:rPr lang="ru-RU" sz="3200" smtClean="0">
                <a:latin typeface="Century Schoolbook" pitchFamily="18" charset="0"/>
              </a:rPr>
              <a:t>)</a:t>
            </a:r>
            <a:r>
              <a:rPr lang="ru-RU" sz="3200" b="1" baseline="30000" smtClean="0">
                <a:latin typeface="Century Schoolbook" pitchFamily="18" charset="0"/>
              </a:rPr>
              <a:t>2</a:t>
            </a:r>
            <a:r>
              <a:rPr lang="ru-RU" sz="3200" b="1" smtClean="0">
                <a:latin typeface="Century Schoolbook" pitchFamily="18" charset="0"/>
              </a:rPr>
              <a:t> </a:t>
            </a:r>
            <a:r>
              <a:rPr lang="ru-RU" sz="3200" b="1" i="1" smtClean="0">
                <a:latin typeface="Century Schoolbook" pitchFamily="18" charset="0"/>
              </a:rPr>
              <a:t>= </a:t>
            </a:r>
            <a:r>
              <a:rPr lang="en-US" sz="3200" b="1" i="1" smtClean="0">
                <a:latin typeface="Century Schoolbook" pitchFamily="18" charset="0"/>
              </a:rPr>
              <a:t>R</a:t>
            </a:r>
            <a:r>
              <a:rPr lang="ru-RU" sz="3200" b="1" i="1" baseline="30000" smtClean="0">
                <a:latin typeface="Century Schoolbook" pitchFamily="18" charset="0"/>
              </a:rPr>
              <a:t> </a:t>
            </a:r>
            <a:r>
              <a:rPr lang="en-US" sz="3200" b="1" baseline="30000" smtClean="0">
                <a:latin typeface="Century Schoolbook" pitchFamily="18" charset="0"/>
              </a:rPr>
              <a:t>2</a:t>
            </a:r>
            <a:r>
              <a:rPr lang="ru-RU" sz="3200" b="1" smtClean="0">
                <a:latin typeface="Century Schoolbook" pitchFamily="18" charset="0"/>
              </a:rPr>
              <a:t>,</a:t>
            </a:r>
            <a:endParaRPr lang="ru-RU" b="1" baseline="30000" smtClean="0">
              <a:latin typeface="Century Schoolbook" pitchFamily="18" charset="0"/>
            </a:endParaRP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ru-RU" sz="3200" b="1" i="1" smtClean="0">
                <a:solidFill>
                  <a:srgbClr val="0000CC"/>
                </a:solidFill>
                <a:latin typeface="Century Schoolbook" pitchFamily="18" charset="0"/>
              </a:rPr>
              <a:t>х</a:t>
            </a:r>
            <a:r>
              <a:rPr lang="ru-RU" sz="3200" b="1" baseline="30000" smtClean="0">
                <a:solidFill>
                  <a:srgbClr val="0000CC"/>
                </a:solidFill>
                <a:latin typeface="Century Schoolbook" pitchFamily="18" charset="0"/>
              </a:rPr>
              <a:t>2</a:t>
            </a:r>
            <a:r>
              <a:rPr lang="en-US" sz="3200" b="1" smtClean="0">
                <a:solidFill>
                  <a:srgbClr val="0000CC"/>
                </a:solidFill>
                <a:latin typeface="Century Schoolbook" pitchFamily="18" charset="0"/>
              </a:rPr>
              <a:t> </a:t>
            </a:r>
            <a:r>
              <a:rPr lang="ru-RU" sz="3200" b="1" i="1" smtClean="0">
                <a:solidFill>
                  <a:srgbClr val="0000CC"/>
                </a:solidFill>
                <a:latin typeface="Century Schoolbook" pitchFamily="18" charset="0"/>
              </a:rPr>
              <a:t>+</a:t>
            </a:r>
            <a:r>
              <a:rPr lang="en-US" sz="3200" b="1" i="1" smtClean="0">
                <a:solidFill>
                  <a:srgbClr val="0000CC"/>
                </a:solidFill>
                <a:latin typeface="Century Schoolbook" pitchFamily="18" charset="0"/>
              </a:rPr>
              <a:t> </a:t>
            </a:r>
            <a:r>
              <a:rPr lang="ru-RU" sz="3200" b="1" i="1" smtClean="0">
                <a:solidFill>
                  <a:srgbClr val="0000CC"/>
                </a:solidFill>
                <a:latin typeface="Century Schoolbook" pitchFamily="18" charset="0"/>
              </a:rPr>
              <a:t>у</a:t>
            </a:r>
            <a:r>
              <a:rPr lang="ru-RU" sz="3200" b="1" baseline="30000" smtClean="0">
                <a:solidFill>
                  <a:srgbClr val="0000CC"/>
                </a:solidFill>
                <a:latin typeface="Century Schoolbook" pitchFamily="18" charset="0"/>
              </a:rPr>
              <a:t>2</a:t>
            </a:r>
            <a:r>
              <a:rPr lang="ru-RU" sz="3200" b="1" smtClean="0">
                <a:solidFill>
                  <a:srgbClr val="0000CC"/>
                </a:solidFill>
                <a:latin typeface="Century Schoolbook" pitchFamily="18" charset="0"/>
              </a:rPr>
              <a:t> </a:t>
            </a:r>
            <a:r>
              <a:rPr lang="ru-RU" sz="3200" b="1" i="1" smtClean="0">
                <a:solidFill>
                  <a:srgbClr val="0000CC"/>
                </a:solidFill>
                <a:latin typeface="Century Schoolbook" pitchFamily="18" charset="0"/>
              </a:rPr>
              <a:t>= </a:t>
            </a:r>
            <a:r>
              <a:rPr lang="en-US" sz="3200" b="1" i="1" smtClean="0">
                <a:solidFill>
                  <a:srgbClr val="0000CC"/>
                </a:solidFill>
                <a:latin typeface="Century Schoolbook" pitchFamily="18" charset="0"/>
              </a:rPr>
              <a:t>R</a:t>
            </a:r>
            <a:r>
              <a:rPr lang="ru-RU" sz="3200" b="1" i="1" baseline="30000" smtClean="0">
                <a:solidFill>
                  <a:srgbClr val="0000CC"/>
                </a:solidFill>
                <a:latin typeface="Century Schoolbook" pitchFamily="18" charset="0"/>
              </a:rPr>
              <a:t> </a:t>
            </a:r>
            <a:r>
              <a:rPr lang="en-US" sz="3200" b="1" baseline="30000" smtClean="0">
                <a:solidFill>
                  <a:srgbClr val="0000CC"/>
                </a:solidFill>
                <a:latin typeface="Century Schoolbook" pitchFamily="18" charset="0"/>
              </a:rPr>
              <a:t>2</a:t>
            </a:r>
            <a:r>
              <a:rPr lang="ru-RU" sz="3200" b="1" smtClean="0">
                <a:latin typeface="Century Schoolbook" pitchFamily="18" charset="0"/>
              </a:rPr>
              <a:t>  </a:t>
            </a:r>
            <a:r>
              <a:rPr lang="ru-RU" sz="3200" smtClean="0">
                <a:latin typeface="Century Schoolbook" pitchFamily="18" charset="0"/>
              </a:rPr>
              <a:t>−</a:t>
            </a:r>
            <a:r>
              <a:rPr lang="ru-RU" sz="3200" b="1" smtClean="0">
                <a:latin typeface="Century Schoolbook" pitchFamily="18" charset="0"/>
              </a:rPr>
              <a:t> </a:t>
            </a:r>
            <a:r>
              <a:rPr lang="ru-RU" smtClean="0">
                <a:latin typeface="Century Schoolbook" pitchFamily="18" charset="0"/>
              </a:rPr>
              <a:t>уравнение 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ru-RU" smtClean="0">
                <a:latin typeface="Century Schoolbook" pitchFamily="18" charset="0"/>
              </a:rPr>
              <a:t>окружности с центром в 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ru-RU" u="sng" smtClean="0">
                <a:latin typeface="Century Schoolbook" pitchFamily="18" charset="0"/>
              </a:rPr>
              <a:t>начале координат.               </a:t>
            </a:r>
            <a:r>
              <a:rPr lang="ru-RU" u="sng" smtClean="0">
                <a:solidFill>
                  <a:schemeClr val="bg1"/>
                </a:solidFill>
                <a:latin typeface="Century Schoolbook" pitchFamily="18" charset="0"/>
              </a:rPr>
              <a:t>.</a:t>
            </a:r>
            <a:r>
              <a:rPr lang="ru-RU" u="sng" smtClean="0">
                <a:latin typeface="Century Schoolbook" pitchFamily="18" charset="0"/>
              </a:rPr>
              <a:t> 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ru-RU" sz="2400" b="1" i="1" smtClean="0">
                <a:latin typeface="Century Schoolbook" pitchFamily="18" charset="0"/>
              </a:rPr>
              <a:t>О </a:t>
            </a:r>
            <a:r>
              <a:rPr lang="ru-RU" sz="2400" smtClean="0">
                <a:latin typeface="Century Schoolbook" pitchFamily="18" charset="0"/>
              </a:rPr>
              <a:t>(0;0) – центр, </a:t>
            </a:r>
            <a:r>
              <a:rPr lang="en-US" sz="2400" b="1" i="1" smtClean="0">
                <a:latin typeface="Century Schoolbook" pitchFamily="18" charset="0"/>
              </a:rPr>
              <a:t>R</a:t>
            </a:r>
            <a:r>
              <a:rPr lang="ru-RU" sz="2400" smtClean="0">
                <a:latin typeface="Century Schoolbook" pitchFamily="18" charset="0"/>
              </a:rPr>
              <a:t> = </a:t>
            </a:r>
            <a:r>
              <a:rPr lang="en-US" sz="2400" smtClean="0">
                <a:latin typeface="Century Schoolbook" pitchFamily="18" charset="0"/>
              </a:rPr>
              <a:t>5</a:t>
            </a:r>
            <a:r>
              <a:rPr lang="ru-RU" sz="2400" smtClean="0">
                <a:latin typeface="Century Schoolbook" pitchFamily="18" charset="0"/>
              </a:rPr>
              <a:t>, тогда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ru-RU" sz="2400" b="1" i="1" smtClean="0">
                <a:latin typeface="Century Schoolbook" pitchFamily="18" charset="0"/>
              </a:rPr>
              <a:t>х</a:t>
            </a:r>
            <a:r>
              <a:rPr lang="ru-RU" sz="2400" b="1" baseline="30000" smtClean="0">
                <a:latin typeface="Century Schoolbook" pitchFamily="18" charset="0"/>
              </a:rPr>
              <a:t>2</a:t>
            </a:r>
            <a:r>
              <a:rPr lang="ru-RU" sz="2400" b="1" smtClean="0">
                <a:latin typeface="Century Schoolbook" pitchFamily="18" charset="0"/>
              </a:rPr>
              <a:t> </a:t>
            </a:r>
            <a:r>
              <a:rPr lang="ru-RU" sz="2400" b="1" i="1" smtClean="0">
                <a:latin typeface="Century Schoolbook" pitchFamily="18" charset="0"/>
              </a:rPr>
              <a:t>+ у</a:t>
            </a:r>
            <a:r>
              <a:rPr lang="ru-RU" sz="2400" b="1" baseline="30000" smtClean="0">
                <a:latin typeface="Century Schoolbook" pitchFamily="18" charset="0"/>
              </a:rPr>
              <a:t>2</a:t>
            </a:r>
            <a:r>
              <a:rPr lang="ru-RU" sz="2400" b="1" smtClean="0">
                <a:latin typeface="Century Schoolbook" pitchFamily="18" charset="0"/>
              </a:rPr>
              <a:t> </a:t>
            </a:r>
            <a:r>
              <a:rPr lang="ru-RU" sz="2400" b="1" i="1" smtClean="0">
                <a:latin typeface="Century Schoolbook" pitchFamily="18" charset="0"/>
              </a:rPr>
              <a:t>= </a:t>
            </a:r>
            <a:r>
              <a:rPr lang="en-US" sz="2400" b="1" i="1" smtClean="0">
                <a:solidFill>
                  <a:srgbClr val="008000"/>
                </a:solidFill>
                <a:latin typeface="Century Schoolbook" pitchFamily="18" charset="0"/>
              </a:rPr>
              <a:t>5</a:t>
            </a:r>
            <a:r>
              <a:rPr lang="en-US" sz="2400" b="1" baseline="30000" smtClean="0">
                <a:latin typeface="Century Schoolbook" pitchFamily="18" charset="0"/>
              </a:rPr>
              <a:t>2</a:t>
            </a:r>
            <a:r>
              <a:rPr lang="ru-RU" sz="2400" b="1" smtClean="0">
                <a:latin typeface="Century Schoolbook" pitchFamily="18" charset="0"/>
              </a:rPr>
              <a:t>;</a:t>
            </a:r>
            <a:endParaRPr lang="ru-RU" sz="2400" smtClean="0">
              <a:latin typeface="Century Schoolbook" pitchFamily="18" charset="0"/>
            </a:endParaRP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ru-RU" sz="2400" b="1" i="1" smtClean="0">
                <a:latin typeface="Century Schoolbook" pitchFamily="18" charset="0"/>
              </a:rPr>
              <a:t>х</a:t>
            </a:r>
            <a:r>
              <a:rPr lang="ru-RU" sz="2400" b="1" baseline="30000" smtClean="0">
                <a:latin typeface="Century Schoolbook" pitchFamily="18" charset="0"/>
              </a:rPr>
              <a:t>2</a:t>
            </a:r>
            <a:r>
              <a:rPr lang="ru-RU" sz="2400" b="1" smtClean="0">
                <a:latin typeface="Century Schoolbook" pitchFamily="18" charset="0"/>
              </a:rPr>
              <a:t> </a:t>
            </a:r>
            <a:r>
              <a:rPr lang="ru-RU" sz="2400" b="1" i="1" smtClean="0">
                <a:latin typeface="Century Schoolbook" pitchFamily="18" charset="0"/>
              </a:rPr>
              <a:t>+ у</a:t>
            </a:r>
            <a:r>
              <a:rPr lang="ru-RU" sz="2400" b="1" baseline="30000" smtClean="0">
                <a:latin typeface="Century Schoolbook" pitchFamily="18" charset="0"/>
              </a:rPr>
              <a:t>2</a:t>
            </a:r>
            <a:r>
              <a:rPr lang="ru-RU" sz="2400" b="1" smtClean="0">
                <a:latin typeface="Century Schoolbook" pitchFamily="18" charset="0"/>
              </a:rPr>
              <a:t> </a:t>
            </a:r>
            <a:r>
              <a:rPr lang="ru-RU" sz="2400" b="1" i="1" smtClean="0">
                <a:latin typeface="Century Schoolbook" pitchFamily="18" charset="0"/>
              </a:rPr>
              <a:t>= </a:t>
            </a:r>
            <a:r>
              <a:rPr lang="en-US" sz="2400" b="1" i="1" smtClean="0">
                <a:solidFill>
                  <a:srgbClr val="008000"/>
                </a:solidFill>
                <a:latin typeface="Century Schoolbook" pitchFamily="18" charset="0"/>
              </a:rPr>
              <a:t>25</a:t>
            </a:r>
            <a:r>
              <a:rPr lang="ru-RU" sz="2400" b="1" smtClean="0">
                <a:latin typeface="Century Schoolbook" pitchFamily="18" charset="0"/>
              </a:rPr>
              <a:t>.</a:t>
            </a:r>
            <a:r>
              <a:rPr lang="ru-RU" sz="2400" b="1" i="1" baseline="30000" smtClean="0">
                <a:latin typeface="Century Schoolbook" pitchFamily="18" charset="0"/>
              </a:rPr>
              <a:t> </a:t>
            </a:r>
            <a:endParaRPr lang="ru-RU" sz="2400" u="sng" smtClean="0"/>
          </a:p>
        </p:txBody>
      </p:sp>
      <p:sp>
        <p:nvSpPr>
          <p:cNvPr id="117768" name="Rectangle 8"/>
          <p:cNvSpPr>
            <a:spLocks noChangeArrowheads="1"/>
          </p:cNvSpPr>
          <p:nvPr/>
        </p:nvSpPr>
        <p:spPr bwMode="auto">
          <a:xfrm>
            <a:off x="3635375" y="3141663"/>
            <a:ext cx="2520950" cy="5746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3074" name="Picture 2" descr="C:\Documents and Settings\Admin\Рабочий стол\уравнение окружности\Безымянный5.pn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 l="25125" t="16167" r="20500" b="8833"/>
          <a:stretch>
            <a:fillRect/>
          </a:stretch>
        </p:blipFill>
        <p:spPr>
          <a:xfrm>
            <a:off x="0" y="1714488"/>
            <a:ext cx="3521893" cy="3643338"/>
          </a:xfrm>
          <a:effectLst>
            <a:softEdge rad="1270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1177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5" dur="500"/>
                                        <p:tgtEl>
                                          <p:spTgt spid="1177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9" dur="500"/>
                                        <p:tgtEl>
                                          <p:spTgt spid="1177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500"/>
                            </p:stCondLst>
                            <p:childTnLst>
                              <p:par>
                                <p:cTn id="21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3" dur="500"/>
                                        <p:tgtEl>
                                          <p:spTgt spid="1177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7" dur="500"/>
                                        <p:tgtEl>
                                          <p:spTgt spid="1177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500"/>
                            </p:stCondLst>
                            <p:childTnLst>
                              <p:par>
                                <p:cTn id="29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1" dur="500"/>
                                        <p:tgtEl>
                                          <p:spTgt spid="1177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0"/>
                            </p:stCondLst>
                            <p:childTnLst>
                              <p:par>
                                <p:cTn id="33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5" dur="500"/>
                                        <p:tgtEl>
                                          <p:spTgt spid="1177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8" dur="500"/>
                                        <p:tgtEl>
                                          <p:spTgt spid="1177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3" dur="500"/>
                                        <p:tgtEl>
                                          <p:spTgt spid="11776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7" dur="500"/>
                                        <p:tgtEl>
                                          <p:spTgt spid="11776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000"/>
                            </p:stCondLst>
                            <p:childTnLst>
                              <p:par>
                                <p:cTn id="49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1" dur="500"/>
                                        <p:tgtEl>
                                          <p:spTgt spid="11776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764" grpId="0"/>
      <p:bldP spid="11776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785813" y="500063"/>
            <a:ext cx="7772400" cy="1143000"/>
          </a:xfrm>
        </p:spPr>
        <p:txBody>
          <a:bodyPr/>
          <a:lstStyle/>
          <a:p>
            <a:pPr eaLnBrk="1" hangingPunct="1"/>
            <a:r>
              <a:rPr lang="ru-RU" sz="3600" b="1" i="1" u="sng" smtClean="0">
                <a:solidFill>
                  <a:srgbClr val="009D51"/>
                </a:solidFill>
                <a:latin typeface="Century Schoolbook" pitchFamily="18" charset="0"/>
              </a:rPr>
              <a:t>Для того чтобы составить уравнение</a:t>
            </a:r>
            <a:br>
              <a:rPr lang="ru-RU" sz="3600" b="1" i="1" u="sng" smtClean="0">
                <a:solidFill>
                  <a:srgbClr val="009D51"/>
                </a:solidFill>
                <a:latin typeface="Century Schoolbook" pitchFamily="18" charset="0"/>
              </a:rPr>
            </a:br>
            <a:r>
              <a:rPr lang="ru-RU" sz="3600" b="1" i="1" u="sng" smtClean="0">
                <a:solidFill>
                  <a:srgbClr val="009D51"/>
                </a:solidFill>
                <a:latin typeface="Century Schoolbook" pitchFamily="18" charset="0"/>
              </a:rPr>
              <a:t>окружности, нужно:</a:t>
            </a:r>
            <a:endParaRPr lang="ru-RU" sz="3600" b="1" i="1" smtClean="0">
              <a:solidFill>
                <a:srgbClr val="009D51"/>
              </a:solidFill>
              <a:latin typeface="Century Schoolbook" pitchFamily="18" charset="0"/>
            </a:endParaRP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8596" y="2071678"/>
            <a:ext cx="8229600" cy="4497388"/>
          </a:xfrm>
          <a:solidFill>
            <a:schemeClr val="bg1"/>
          </a:solidFill>
          <a:effectLst>
            <a:softEdge rad="635000"/>
          </a:effectLst>
        </p:spPr>
        <p:txBody>
          <a:bodyPr/>
          <a:lstStyle/>
          <a:p>
            <a:pPr marL="457200" indent="-457200" eaLnBrk="1" hangingPunct="1">
              <a:buFontTx/>
              <a:buNone/>
              <a:defRPr/>
            </a:pPr>
            <a:r>
              <a:rPr lang="ru-RU" b="1" dirty="0" smtClean="0">
                <a:solidFill>
                  <a:srgbClr val="0000CC"/>
                </a:solidFill>
                <a:latin typeface="Century Schoolbook" pitchFamily="18" charset="0"/>
              </a:rPr>
              <a:t>1)</a:t>
            </a:r>
            <a:r>
              <a:rPr lang="ru-RU" dirty="0" smtClean="0">
                <a:latin typeface="Century Schoolbook" pitchFamily="18" charset="0"/>
              </a:rPr>
              <a:t> узнать координаты центра;</a:t>
            </a:r>
          </a:p>
          <a:p>
            <a:pPr marL="457200" indent="-457200" eaLnBrk="1" hangingPunct="1">
              <a:buFontTx/>
              <a:buNone/>
              <a:defRPr/>
            </a:pPr>
            <a:r>
              <a:rPr lang="ru-RU" b="1" dirty="0" smtClean="0">
                <a:solidFill>
                  <a:srgbClr val="0000CC"/>
                </a:solidFill>
                <a:latin typeface="Century Schoolbook" pitchFamily="18" charset="0"/>
              </a:rPr>
              <a:t>2)</a:t>
            </a:r>
            <a:r>
              <a:rPr lang="ru-RU" dirty="0" smtClean="0">
                <a:latin typeface="Century Schoolbook" pitchFamily="18" charset="0"/>
              </a:rPr>
              <a:t> узнать длину радиуса;</a:t>
            </a:r>
          </a:p>
          <a:p>
            <a:pPr marL="457200" indent="-457200" eaLnBrk="1" hangingPunct="1">
              <a:buFontTx/>
              <a:buNone/>
              <a:defRPr/>
            </a:pPr>
            <a:r>
              <a:rPr lang="ru-RU" b="1" dirty="0" smtClean="0">
                <a:solidFill>
                  <a:srgbClr val="0000CC"/>
                </a:solidFill>
                <a:latin typeface="Century Schoolbook" pitchFamily="18" charset="0"/>
              </a:rPr>
              <a:t>3)</a:t>
            </a:r>
            <a:r>
              <a:rPr lang="ru-RU" dirty="0" smtClean="0">
                <a:latin typeface="Century Schoolbook" pitchFamily="18" charset="0"/>
              </a:rPr>
              <a:t> подставить координаты центра </a:t>
            </a:r>
            <a:r>
              <a:rPr lang="ru-RU" sz="4000" dirty="0" smtClean="0">
                <a:latin typeface="Century Schoolbook" pitchFamily="18" charset="0"/>
              </a:rPr>
              <a:t>(</a:t>
            </a:r>
            <a:r>
              <a:rPr lang="ru-RU" sz="4000" b="1" i="1" dirty="0" smtClean="0">
                <a:solidFill>
                  <a:srgbClr val="FF0000"/>
                </a:solidFill>
                <a:latin typeface="Century Schoolbook" pitchFamily="18" charset="0"/>
              </a:rPr>
              <a:t>а</a:t>
            </a:r>
            <a:r>
              <a:rPr lang="ru-RU" sz="4000" dirty="0" smtClean="0">
                <a:latin typeface="Century Schoolbook" pitchFamily="18" charset="0"/>
              </a:rPr>
              <a:t>;</a:t>
            </a:r>
            <a:r>
              <a:rPr lang="en-US" sz="4000" b="1" i="1" dirty="0" smtClean="0">
                <a:solidFill>
                  <a:srgbClr val="FF0000"/>
                </a:solidFill>
                <a:latin typeface="Century Schoolbook" pitchFamily="18" charset="0"/>
              </a:rPr>
              <a:t>b</a:t>
            </a:r>
            <a:r>
              <a:rPr lang="ru-RU" sz="4000" dirty="0" smtClean="0">
                <a:latin typeface="Century Schoolbook" pitchFamily="18" charset="0"/>
              </a:rPr>
              <a:t>)</a:t>
            </a:r>
          </a:p>
          <a:p>
            <a:pPr marL="457200" indent="-457200" algn="ctr" eaLnBrk="1" hangingPunct="1">
              <a:buFontTx/>
              <a:buNone/>
              <a:defRPr/>
            </a:pPr>
            <a:r>
              <a:rPr lang="ru-RU" sz="4000" b="1" i="1" dirty="0" smtClean="0">
                <a:solidFill>
                  <a:srgbClr val="FF0000"/>
                </a:solidFill>
                <a:latin typeface="Century Schoolbook" pitchFamily="18" charset="0"/>
              </a:rPr>
              <a:t> </a:t>
            </a:r>
            <a:r>
              <a:rPr lang="ru-RU" dirty="0" smtClean="0">
                <a:latin typeface="Century Schoolbook" pitchFamily="18" charset="0"/>
              </a:rPr>
              <a:t>и длину радиуса </a:t>
            </a:r>
            <a:r>
              <a:rPr lang="en-US" sz="4000" b="1" i="1" dirty="0" smtClean="0">
                <a:solidFill>
                  <a:srgbClr val="008000"/>
                </a:solidFill>
                <a:latin typeface="Century Schoolbook" pitchFamily="18" charset="0"/>
              </a:rPr>
              <a:t>R</a:t>
            </a:r>
            <a:endParaRPr lang="ru-RU" dirty="0" smtClean="0">
              <a:latin typeface="Century Schoolbook" pitchFamily="18" charset="0"/>
            </a:endParaRPr>
          </a:p>
          <a:p>
            <a:pPr marL="457200" indent="-457200" algn="ctr" eaLnBrk="1" hangingPunct="1">
              <a:buFontTx/>
              <a:buNone/>
              <a:defRPr/>
            </a:pPr>
            <a:r>
              <a:rPr lang="ru-RU" dirty="0" smtClean="0">
                <a:latin typeface="Century Schoolbook" pitchFamily="18" charset="0"/>
              </a:rPr>
              <a:t>в уравнение окружности</a:t>
            </a:r>
          </a:p>
          <a:p>
            <a:pPr marL="457200" indent="-457200" algn="ctr" eaLnBrk="1" hangingPunct="1">
              <a:buFontTx/>
              <a:buNone/>
              <a:defRPr/>
            </a:pPr>
            <a:r>
              <a:rPr lang="ru-RU" sz="3600" dirty="0" smtClean="0">
                <a:latin typeface="Century Schoolbook" pitchFamily="18" charset="0"/>
              </a:rPr>
              <a:t>(</a:t>
            </a:r>
            <a:r>
              <a:rPr lang="ru-RU" sz="3600" b="1" i="1" dirty="0" err="1" smtClean="0">
                <a:latin typeface="Century Schoolbook" pitchFamily="18" charset="0"/>
              </a:rPr>
              <a:t>х</a:t>
            </a:r>
            <a:r>
              <a:rPr lang="ru-RU" sz="3600" b="1" dirty="0" smtClean="0">
                <a:latin typeface="Century Schoolbook" pitchFamily="18" charset="0"/>
              </a:rPr>
              <a:t> – </a:t>
            </a:r>
            <a:r>
              <a:rPr lang="ru-RU" sz="3600" b="1" i="1" dirty="0" smtClean="0">
                <a:solidFill>
                  <a:srgbClr val="FF0000"/>
                </a:solidFill>
                <a:latin typeface="Century Schoolbook" pitchFamily="18" charset="0"/>
              </a:rPr>
              <a:t>а</a:t>
            </a:r>
            <a:r>
              <a:rPr lang="ru-RU" sz="3600" dirty="0" smtClean="0">
                <a:latin typeface="Century Schoolbook" pitchFamily="18" charset="0"/>
              </a:rPr>
              <a:t>)</a:t>
            </a:r>
            <a:r>
              <a:rPr lang="ru-RU" sz="3600" b="1" baseline="30000" dirty="0" smtClean="0">
                <a:latin typeface="Century Schoolbook" pitchFamily="18" charset="0"/>
              </a:rPr>
              <a:t>2</a:t>
            </a:r>
            <a:r>
              <a:rPr lang="ru-RU" sz="3600" b="1" dirty="0" smtClean="0">
                <a:latin typeface="Century Schoolbook" pitchFamily="18" charset="0"/>
              </a:rPr>
              <a:t> </a:t>
            </a:r>
            <a:r>
              <a:rPr lang="ru-RU" sz="3600" b="1" i="1" dirty="0" smtClean="0">
                <a:latin typeface="Century Schoolbook" pitchFamily="18" charset="0"/>
              </a:rPr>
              <a:t>+ </a:t>
            </a:r>
            <a:r>
              <a:rPr lang="ru-RU" sz="3600" dirty="0" smtClean="0">
                <a:latin typeface="Century Schoolbook" pitchFamily="18" charset="0"/>
              </a:rPr>
              <a:t>(</a:t>
            </a:r>
            <a:r>
              <a:rPr lang="ru-RU" sz="3600" b="1" i="1" dirty="0" smtClean="0">
                <a:latin typeface="Century Schoolbook" pitchFamily="18" charset="0"/>
              </a:rPr>
              <a:t>у</a:t>
            </a:r>
            <a:r>
              <a:rPr lang="ru-RU" sz="3600" b="1" dirty="0" smtClean="0">
                <a:latin typeface="Century Schoolbook" pitchFamily="18" charset="0"/>
              </a:rPr>
              <a:t> –</a:t>
            </a:r>
            <a:r>
              <a:rPr lang="en-US" sz="3600" b="1" dirty="0" smtClean="0">
                <a:latin typeface="Century Schoolbook" pitchFamily="18" charset="0"/>
              </a:rPr>
              <a:t> </a:t>
            </a:r>
            <a:r>
              <a:rPr lang="en-US" sz="3600" b="1" i="1" dirty="0" smtClean="0">
                <a:solidFill>
                  <a:srgbClr val="FF0000"/>
                </a:solidFill>
                <a:latin typeface="Century Schoolbook" pitchFamily="18" charset="0"/>
              </a:rPr>
              <a:t>b</a:t>
            </a:r>
            <a:r>
              <a:rPr lang="ru-RU" sz="3600" dirty="0" smtClean="0">
                <a:latin typeface="Century Schoolbook" pitchFamily="18" charset="0"/>
              </a:rPr>
              <a:t>)</a:t>
            </a:r>
            <a:r>
              <a:rPr lang="ru-RU" sz="3600" b="1" baseline="30000" dirty="0" smtClean="0">
                <a:latin typeface="Century Schoolbook" pitchFamily="18" charset="0"/>
              </a:rPr>
              <a:t>2 </a:t>
            </a:r>
            <a:r>
              <a:rPr lang="ru-RU" sz="3600" b="1" i="1" dirty="0" smtClean="0">
                <a:latin typeface="Century Schoolbook" pitchFamily="18" charset="0"/>
              </a:rPr>
              <a:t>= </a:t>
            </a:r>
            <a:r>
              <a:rPr lang="en-US" sz="3600" b="1" i="1" dirty="0" smtClean="0">
                <a:solidFill>
                  <a:srgbClr val="008000"/>
                </a:solidFill>
                <a:latin typeface="Century Schoolbook" pitchFamily="18" charset="0"/>
              </a:rPr>
              <a:t>R</a:t>
            </a:r>
            <a:r>
              <a:rPr lang="en-US" sz="3600" b="1" baseline="30000" dirty="0" smtClean="0">
                <a:latin typeface="Century Schoolbook" pitchFamily="18" charset="0"/>
              </a:rPr>
              <a:t>2</a:t>
            </a:r>
            <a:r>
              <a:rPr lang="ru-RU" sz="3600" b="1" dirty="0" smtClean="0">
                <a:latin typeface="Century Schoolbook" pitchFamily="18" charset="0"/>
              </a:rPr>
              <a:t>.</a:t>
            </a:r>
            <a:endParaRPr lang="ru-RU" sz="3600" dirty="0" smtClean="0">
              <a:solidFill>
                <a:srgbClr val="0000CC"/>
              </a:solidFill>
              <a:latin typeface="Century Schoolbook" pitchFamily="18" charset="0"/>
            </a:endParaRPr>
          </a:p>
          <a:p>
            <a:pPr marL="457200" indent="-457200" eaLnBrk="1" hangingPunct="1">
              <a:buFontTx/>
              <a:buNone/>
              <a:defRPr/>
            </a:pPr>
            <a:endParaRPr lang="ru-RU" dirty="0" smtClean="0">
              <a:latin typeface="Century Schoolbook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51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1" dur="500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5" dur="500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9" dur="500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" dur="500"/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5" dur="500"/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9" dur="500"/>
                                        <p:tgtEl>
                                          <p:spTgt spid="512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83" name="Rectangle 59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29600" cy="1143000"/>
          </a:xfrm>
        </p:spPr>
        <p:txBody>
          <a:bodyPr/>
          <a:lstStyle/>
          <a:p>
            <a:pPr algn="l" eaLnBrk="1" hangingPunct="1"/>
            <a:r>
              <a:rPr lang="ru-RU" sz="3200" b="1" smtClean="0">
                <a:solidFill>
                  <a:srgbClr val="008000"/>
                </a:solidFill>
                <a:latin typeface="Century Schoolbook" pitchFamily="18" charset="0"/>
              </a:rPr>
              <a:t>№1.</a:t>
            </a:r>
            <a:r>
              <a:rPr lang="ru-RU" sz="4000" smtClean="0">
                <a:latin typeface="Century Schoolbook" pitchFamily="18" charset="0"/>
              </a:rPr>
              <a:t> </a:t>
            </a:r>
            <a:r>
              <a:rPr lang="ru-RU" sz="3200" smtClean="0">
                <a:latin typeface="Century Schoolbook" pitchFamily="18" charset="0"/>
              </a:rPr>
              <a:t>Составить уравнение окружности.</a:t>
            </a:r>
          </a:p>
        </p:txBody>
      </p:sp>
      <p:sp>
        <p:nvSpPr>
          <p:cNvPr id="52288" name="Rectangle 64"/>
          <p:cNvSpPr>
            <a:spLocks noGrp="1" noChangeArrowheads="1"/>
          </p:cNvSpPr>
          <p:nvPr>
            <p:ph type="body" sz="half" idx="2"/>
          </p:nvPr>
        </p:nvSpPr>
        <p:spPr>
          <a:xfrm>
            <a:off x="3851275" y="1600200"/>
            <a:ext cx="4835525" cy="4525963"/>
          </a:xfrm>
        </p:spPr>
        <p:txBody>
          <a:bodyPr/>
          <a:lstStyle/>
          <a:p>
            <a:pPr eaLnBrk="1" hangingPunct="1">
              <a:buFontTx/>
              <a:buNone/>
            </a:pPr>
            <a:endParaRPr lang="ru-RU" sz="2800" smtClean="0">
              <a:latin typeface="Century Schoolbook" pitchFamily="18" charset="0"/>
            </a:endParaRPr>
          </a:p>
          <a:p>
            <a:pPr eaLnBrk="1" hangingPunct="1">
              <a:buFontTx/>
              <a:buNone/>
            </a:pPr>
            <a:r>
              <a:rPr lang="ru-RU" sz="2800" smtClean="0">
                <a:latin typeface="Century Schoolbook" pitchFamily="18" charset="0"/>
              </a:rPr>
              <a:t>координаты центра: (   ;   )</a:t>
            </a:r>
          </a:p>
          <a:p>
            <a:pPr eaLnBrk="1" hangingPunct="1">
              <a:buFontTx/>
              <a:buNone/>
            </a:pPr>
            <a:endParaRPr lang="ru-RU" sz="2800" smtClean="0">
              <a:latin typeface="Century Schoolbook" pitchFamily="18" charset="0"/>
            </a:endParaRPr>
          </a:p>
          <a:p>
            <a:pPr eaLnBrk="1" hangingPunct="1">
              <a:buFontTx/>
              <a:buNone/>
            </a:pPr>
            <a:r>
              <a:rPr lang="en-US" sz="2800" b="1" i="1" smtClean="0">
                <a:latin typeface="Century Schoolbook" pitchFamily="18" charset="0"/>
              </a:rPr>
              <a:t>R</a:t>
            </a:r>
            <a:r>
              <a:rPr lang="ru-RU" sz="2800" smtClean="0">
                <a:latin typeface="Century Schoolbook" pitchFamily="18" charset="0"/>
              </a:rPr>
              <a:t> = </a:t>
            </a:r>
          </a:p>
          <a:p>
            <a:pPr eaLnBrk="1" hangingPunct="1">
              <a:buFontTx/>
              <a:buNone/>
            </a:pPr>
            <a:endParaRPr lang="ru-RU" sz="2800" smtClean="0">
              <a:latin typeface="Century Schoolbook" pitchFamily="18" charset="0"/>
            </a:endParaRPr>
          </a:p>
          <a:p>
            <a:pPr eaLnBrk="1" hangingPunct="1">
              <a:buFontTx/>
              <a:buNone/>
            </a:pPr>
            <a:r>
              <a:rPr lang="ru-RU" sz="2800" smtClean="0">
                <a:latin typeface="Century Schoolbook" pitchFamily="18" charset="0"/>
              </a:rPr>
              <a:t>уравнение окружности:</a:t>
            </a:r>
          </a:p>
        </p:txBody>
      </p:sp>
      <p:pic>
        <p:nvPicPr>
          <p:cNvPr id="4098" name="Picture 2" descr="C:\Documents and Settings\Admin\Рабочий стол\уравнение окружности\Безымянный1.png"/>
          <p:cNvPicPr>
            <a:picLocks noGrp="1" noChangeAspect="1" noChangeArrowheads="1"/>
          </p:cNvPicPr>
          <p:nvPr>
            <p:ph type="media" sz="half" idx="1"/>
          </p:nvPr>
        </p:nvPicPr>
        <p:blipFill>
          <a:blip r:embed="rId2" cstate="print"/>
          <a:srcRect l="34670" t="14439" r="8726" b="10089"/>
          <a:stretch>
            <a:fillRect/>
          </a:stretch>
        </p:blipFill>
        <p:spPr>
          <a:xfrm>
            <a:off x="214282" y="1714488"/>
            <a:ext cx="3643338" cy="3643338"/>
          </a:xfrm>
          <a:effectLst>
            <a:softEdge rad="1270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52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5" dur="500"/>
                                        <p:tgtEl>
                                          <p:spTgt spid="522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9" dur="500"/>
                                        <p:tgtEl>
                                          <p:spTgt spid="522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500"/>
                            </p:stCondLst>
                            <p:childTnLst>
                              <p:par>
                                <p:cTn id="21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8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3" dur="500"/>
                                        <p:tgtEl>
                                          <p:spTgt spid="5228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83" grpId="0"/>
    </p:bldLst>
  </p:timing>
</p:sld>
</file>

<file path=ppt/theme/theme1.xml><?xml version="1.0" encoding="utf-8"?>
<a:theme xmlns:a="http://schemas.openxmlformats.org/drawingml/2006/main" name="01069050">
  <a:themeElements>
    <a:clrScheme name="Тема Office 2">
      <a:dk1>
        <a:srgbClr val="000000"/>
      </a:dk1>
      <a:lt1>
        <a:srgbClr val="FFFFEE"/>
      </a:lt1>
      <a:dk2>
        <a:srgbClr val="000000"/>
      </a:dk2>
      <a:lt2>
        <a:srgbClr val="C3B59F"/>
      </a:lt2>
      <a:accent1>
        <a:srgbClr val="9CB3D8"/>
      </a:accent1>
      <a:accent2>
        <a:srgbClr val="F8F8F8"/>
      </a:accent2>
      <a:accent3>
        <a:srgbClr val="FFFFF5"/>
      </a:accent3>
      <a:accent4>
        <a:srgbClr val="000000"/>
      </a:accent4>
      <a:accent5>
        <a:srgbClr val="CBD6E9"/>
      </a:accent5>
      <a:accent6>
        <a:srgbClr val="E1E1E1"/>
      </a:accent6>
      <a:hlink>
        <a:srgbClr val="A9A460"/>
      </a:hlink>
      <a:folHlink>
        <a:srgbClr val="E4E1D7"/>
      </a:folHlink>
    </a:clrScheme>
    <a:fontScheme name="Тема Offic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ма Office 1">
        <a:dk1>
          <a:srgbClr val="7F796F"/>
        </a:dk1>
        <a:lt1>
          <a:srgbClr val="FFFFFF"/>
        </a:lt1>
        <a:dk2>
          <a:srgbClr val="BDBB92"/>
        </a:dk2>
        <a:lt2>
          <a:srgbClr val="FFFFCC"/>
        </a:lt2>
        <a:accent1>
          <a:srgbClr val="8B91B9"/>
        </a:accent1>
        <a:accent2>
          <a:srgbClr val="D5D9B7"/>
        </a:accent2>
        <a:accent3>
          <a:srgbClr val="DBDAC7"/>
        </a:accent3>
        <a:accent4>
          <a:srgbClr val="DADADA"/>
        </a:accent4>
        <a:accent5>
          <a:srgbClr val="C4C7D9"/>
        </a:accent5>
        <a:accent6>
          <a:srgbClr val="C1C4A6"/>
        </a:accent6>
        <a:hlink>
          <a:srgbClr val="B46875"/>
        </a:hlink>
        <a:folHlink>
          <a:srgbClr val="C2BAA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EE"/>
        </a:lt1>
        <a:dk2>
          <a:srgbClr val="000000"/>
        </a:dk2>
        <a:lt2>
          <a:srgbClr val="C3B59F"/>
        </a:lt2>
        <a:accent1>
          <a:srgbClr val="9CB3D8"/>
        </a:accent1>
        <a:accent2>
          <a:srgbClr val="F8F8F8"/>
        </a:accent2>
        <a:accent3>
          <a:srgbClr val="FFFFF5"/>
        </a:accent3>
        <a:accent4>
          <a:srgbClr val="000000"/>
        </a:accent4>
        <a:accent5>
          <a:srgbClr val="CBD6E9"/>
        </a:accent5>
        <a:accent6>
          <a:srgbClr val="E1E1E1"/>
        </a:accent6>
        <a:hlink>
          <a:srgbClr val="A9A460"/>
        </a:hlink>
        <a:folHlink>
          <a:srgbClr val="E4E1D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96969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878787"/>
        </a:accent6>
        <a:hlink>
          <a:srgbClr val="5F5F5F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01069050</Template>
  <TotalTime>495</TotalTime>
  <Words>674</Words>
  <Application>Microsoft Office PowerPoint</Application>
  <PresentationFormat>Экран (4:3)</PresentationFormat>
  <Paragraphs>120</Paragraphs>
  <Slides>18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01069050</vt:lpstr>
      <vt:lpstr>Уравнение окружности</vt:lpstr>
      <vt:lpstr>Цели урока:</vt:lpstr>
      <vt:lpstr>Повторение</vt:lpstr>
      <vt:lpstr>1 этап:  Вывод формулы</vt:lpstr>
      <vt:lpstr>Вывод формулы</vt:lpstr>
      <vt:lpstr>Формула I</vt:lpstr>
      <vt:lpstr>Формула II</vt:lpstr>
      <vt:lpstr>Для того чтобы составить уравнение окружности, нужно:</vt:lpstr>
      <vt:lpstr>№1. Составить уравнение окружности.</vt:lpstr>
      <vt:lpstr>№2. Составить уравнение окружности.</vt:lpstr>
      <vt:lpstr>№3. Составить уравнение окружности.</vt:lpstr>
      <vt:lpstr>№4. Составить уравнение окружности.</vt:lpstr>
      <vt:lpstr>2 этап:    Решение задач   </vt:lpstr>
      <vt:lpstr> №1    Заполните таблицу. </vt:lpstr>
      <vt:lpstr>№2.  Постройте в тетради окружности, заданные уравнениями:</vt:lpstr>
      <vt:lpstr> №3. Составьте уравнение окружности с центром А(3;2), проходящей через В(7;5).</vt:lpstr>
      <vt:lpstr>Слайд 17</vt:lpstr>
      <vt:lpstr>Д/з: п.90, 91; № 959, 962, 964, 966. 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Уравнение окружности</dc:title>
  <dc:creator>Admin</dc:creator>
  <cp:lastModifiedBy>User</cp:lastModifiedBy>
  <cp:revision>48</cp:revision>
  <dcterms:created xsi:type="dcterms:W3CDTF">2011-11-04T02:19:18Z</dcterms:created>
  <dcterms:modified xsi:type="dcterms:W3CDTF">2014-12-07T15:40:56Z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TC010690501049</vt:lpwstr>
  </property>
</Properties>
</file>