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6E6DC8-40FD-4FA5-B849-7222BDBF4F58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BFD85F-0D93-442F-8BB2-7DB2FAFDE2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E6DC8-40FD-4FA5-B849-7222BDBF4F58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FD85F-0D93-442F-8BB2-7DB2FAFDE2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E6DC8-40FD-4FA5-B849-7222BDBF4F58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FD85F-0D93-442F-8BB2-7DB2FAFDE2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E6DC8-40FD-4FA5-B849-7222BDBF4F58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FD85F-0D93-442F-8BB2-7DB2FAFDE2A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E6DC8-40FD-4FA5-B849-7222BDBF4F58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FD85F-0D93-442F-8BB2-7DB2FAFDE2A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E6DC8-40FD-4FA5-B849-7222BDBF4F58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FD85F-0D93-442F-8BB2-7DB2FAFDE2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E6DC8-40FD-4FA5-B849-7222BDBF4F58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FD85F-0D93-442F-8BB2-7DB2FAFDE2A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E6DC8-40FD-4FA5-B849-7222BDBF4F58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FD85F-0D93-442F-8BB2-7DB2FAFDE2A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E6DC8-40FD-4FA5-B849-7222BDBF4F58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FD85F-0D93-442F-8BB2-7DB2FAFDE2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96E6DC8-40FD-4FA5-B849-7222BDBF4F58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FD85F-0D93-442F-8BB2-7DB2FAFDE2A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6E6DC8-40FD-4FA5-B849-7222BDBF4F58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BFD85F-0D93-442F-8BB2-7DB2FAFDE2A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96E6DC8-40FD-4FA5-B849-7222BDBF4F58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3BFD85F-0D93-442F-8BB2-7DB2FAFDE2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ПРЕПОДАВАНИЕ ЛАТИНСКОГО ЯЗЫКА В РАМКАХ КОНЦЕПЦИИ </a:t>
            </a:r>
            <a:r>
              <a:rPr lang="ru-RU" dirty="0" smtClean="0">
                <a:effectLst/>
              </a:rPr>
              <a:t>ПРОФИЛЬНОГО </a:t>
            </a:r>
            <a:r>
              <a:rPr lang="ru-RU" dirty="0" smtClean="0">
                <a:effectLst/>
              </a:rPr>
              <a:t>ОБРАЗОВАНИЯ</a:t>
            </a:r>
            <a:endParaRPr lang="ru-RU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929066"/>
            <a:ext cx="7772400" cy="119970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Автор: Л.М.Суслова </a:t>
            </a:r>
          </a:p>
          <a:p>
            <a:r>
              <a:rPr lang="ru-RU" dirty="0" smtClean="0"/>
              <a:t>у</a:t>
            </a:r>
            <a:r>
              <a:rPr lang="ru-RU" dirty="0" smtClean="0"/>
              <a:t>читель англ.яз.</a:t>
            </a:r>
          </a:p>
          <a:p>
            <a:r>
              <a:rPr lang="ru-RU" dirty="0" smtClean="0"/>
              <a:t>МБОУ гимназия № 1</a:t>
            </a:r>
          </a:p>
          <a:p>
            <a:r>
              <a:rPr lang="ru-RU" dirty="0" smtClean="0"/>
              <a:t>г.Североморск </a:t>
            </a:r>
            <a:endParaRPr lang="ru-RU" dirty="0"/>
          </a:p>
        </p:txBody>
      </p:sp>
      <p:pic>
        <p:nvPicPr>
          <p:cNvPr id="4" name="Рисунок 3" descr="fountainpen_dripping_hg_cl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143380"/>
            <a:ext cx="2590800" cy="2192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8662" y="3714752"/>
            <a:ext cx="3929090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«ЛАТИНСКИЙ ЯЗЫК»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85852" y="642918"/>
            <a:ext cx="2143140" cy="12144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Медицина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388" y="785794"/>
            <a:ext cx="2143140" cy="12144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Ветеринария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57950" y="5000636"/>
            <a:ext cx="2143140" cy="12144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Фармакология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1857356" y="2786058"/>
            <a:ext cx="1714512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7"/>
          </p:cNvCxnSpPr>
          <p:nvPr/>
        </p:nvCxnSpPr>
        <p:spPr>
          <a:xfrm rot="5400000" flipH="1" flipV="1">
            <a:off x="4480228" y="1873800"/>
            <a:ext cx="1894158" cy="228991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00562" y="5072074"/>
            <a:ext cx="1928826" cy="64294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smart_guy_getting_an_idea_hg_cl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3898032"/>
            <a:ext cx="2376264" cy="2959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4525963"/>
          </a:xfrm>
        </p:spPr>
        <p:txBody>
          <a:bodyPr>
            <a:normAutofit/>
          </a:bodyPr>
          <a:lstStyle/>
          <a:p>
            <a:pPr marL="624078" indent="-514350">
              <a:buNone/>
            </a:pPr>
            <a:r>
              <a:rPr lang="ru-RU" sz="2800" dirty="0" smtClean="0"/>
              <a:t>1. Дать </a:t>
            </a:r>
            <a:r>
              <a:rPr lang="ru-RU" sz="2800" dirty="0" smtClean="0"/>
              <a:t>представление об универсальных </a:t>
            </a:r>
            <a:r>
              <a:rPr lang="ru-RU" sz="2800" dirty="0" smtClean="0"/>
              <a:t>  </a:t>
            </a:r>
          </a:p>
          <a:p>
            <a:pPr marL="624078" indent="-514350">
              <a:buNone/>
            </a:pPr>
            <a:r>
              <a:rPr lang="ru-RU" sz="2800" dirty="0" smtClean="0"/>
              <a:t>     языковых </a:t>
            </a:r>
            <a:r>
              <a:rPr lang="ru-RU" sz="2800" dirty="0" smtClean="0"/>
              <a:t>явлениях</a:t>
            </a:r>
          </a:p>
          <a:p>
            <a:pPr>
              <a:buNone/>
            </a:pPr>
            <a:r>
              <a:rPr lang="ru-RU" sz="2800" dirty="0" smtClean="0"/>
              <a:t>2. Ознакомить с основами морфологии и синтаксиса латинского языка.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effectLst/>
              </a:rPr>
              <a:t>Цель </a:t>
            </a:r>
            <a:r>
              <a:rPr lang="ru-RU" sz="4900" dirty="0" smtClean="0">
                <a:effectLst/>
              </a:rPr>
              <a:t>курса </a:t>
            </a:r>
            <a:br>
              <a:rPr lang="ru-RU" sz="4900" dirty="0" smtClean="0">
                <a:effectLst/>
              </a:rPr>
            </a:br>
            <a:r>
              <a:rPr lang="ru-RU" sz="4900" dirty="0" smtClean="0">
                <a:effectLst/>
              </a:rPr>
              <a:t>«Латинский язык»: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Z:\newtek\_backgrounds_1.02\Tim\powerpoint templates\61-80\library\elements\librarian_shhh_quiet_please_hg_clr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861048"/>
            <a:ext cx="2520280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None/>
            </a:pPr>
            <a:r>
              <a:rPr lang="ru-RU" sz="2800" dirty="0" smtClean="0"/>
              <a:t>1. Формировать </a:t>
            </a:r>
            <a:r>
              <a:rPr lang="ru-RU" sz="2800" dirty="0" smtClean="0"/>
              <a:t>навыки работы со </a:t>
            </a:r>
            <a:endParaRPr lang="ru-RU" sz="2800" dirty="0" smtClean="0"/>
          </a:p>
          <a:p>
            <a:pPr marL="624078" indent="-514350">
              <a:buNone/>
            </a:pPr>
            <a:r>
              <a:rPr lang="ru-RU" sz="2800" dirty="0" smtClean="0"/>
              <a:t>    справочным </a:t>
            </a:r>
            <a:r>
              <a:rPr lang="ru-RU" sz="2800" dirty="0" smtClean="0"/>
              <a:t>материалом</a:t>
            </a:r>
          </a:p>
          <a:p>
            <a:pPr>
              <a:buNone/>
            </a:pPr>
            <a:r>
              <a:rPr lang="ru-RU" sz="2800" dirty="0" smtClean="0"/>
              <a:t>2. Обучать чтению и переводу лексических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   единиц</a:t>
            </a:r>
            <a:r>
              <a:rPr lang="ru-RU" sz="2800" dirty="0" smtClean="0"/>
              <a:t>, словосочетаний и простых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   предложений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3. Ознакомить с латинскими крылатыми </a:t>
            </a:r>
            <a:r>
              <a:rPr lang="ru-RU" sz="2800" dirty="0" smtClean="0"/>
              <a:t>  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   выражениями</a:t>
            </a:r>
            <a:r>
              <a:rPr lang="ru-RU" sz="2800" dirty="0" smtClean="0"/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Практические </a:t>
            </a:r>
            <a:r>
              <a:rPr lang="ru-RU" sz="4400" dirty="0" smtClean="0"/>
              <a:t>задачи:</a:t>
            </a:r>
            <a:endParaRPr lang="ru-RU" sz="4400" dirty="0"/>
          </a:p>
        </p:txBody>
      </p:sp>
      <p:pic>
        <p:nvPicPr>
          <p:cNvPr id="4" name="Рисунок 3" descr="Z:\newtek\_backgrounds_1.02\Tim\powerpoint templates\61-80\library\elements\librarian_walking_with_pile_books_hg_clr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4214818"/>
            <a:ext cx="1584176" cy="2511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000240"/>
            <a:ext cx="8643998" cy="4525963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приобщение к общезначимым элементам </a:t>
            </a:r>
            <a:r>
              <a:rPr lang="ru-RU" sz="4000" b="1" dirty="0" smtClean="0"/>
              <a:t>древней культуры.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/>
              <a:t>Воспитательная цель: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5" name="Рисунок 4" descr="librarian_pushing_book_cart_hg_cl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305300"/>
            <a:ext cx="2187575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ru-RU" sz="2800" dirty="0" smtClean="0"/>
              <a:t>т</a:t>
            </a:r>
            <a:r>
              <a:rPr lang="ru-RU" sz="2800" dirty="0" smtClean="0"/>
              <a:t>ема </a:t>
            </a:r>
            <a:r>
              <a:rPr lang="ru-RU" sz="2800" dirty="0" smtClean="0"/>
              <a:t>на двух </a:t>
            </a:r>
            <a:r>
              <a:rPr lang="ru-RU" sz="2800" dirty="0" smtClean="0"/>
              <a:t>языках;</a:t>
            </a:r>
          </a:p>
          <a:p>
            <a:pPr>
              <a:buClr>
                <a:schemeClr val="tx1"/>
              </a:buClr>
            </a:pPr>
            <a:r>
              <a:rPr lang="ru-RU" sz="2800" dirty="0" smtClean="0"/>
              <a:t>т</a:t>
            </a:r>
            <a:r>
              <a:rPr lang="ru-RU" sz="2800" dirty="0" smtClean="0"/>
              <a:t>еория </a:t>
            </a:r>
            <a:r>
              <a:rPr lang="ru-RU" sz="2800" dirty="0" smtClean="0"/>
              <a:t>в </a:t>
            </a:r>
            <a:r>
              <a:rPr lang="ru-RU" sz="2800" dirty="0" smtClean="0"/>
              <a:t>тезисах;</a:t>
            </a:r>
          </a:p>
          <a:p>
            <a:pPr>
              <a:buClr>
                <a:schemeClr val="tx1"/>
              </a:buClr>
            </a:pPr>
            <a:r>
              <a:rPr lang="ru-RU" sz="2800" dirty="0" smtClean="0"/>
              <a:t>в</a:t>
            </a:r>
            <a:r>
              <a:rPr lang="ru-RU" sz="2800" dirty="0" smtClean="0"/>
              <a:t>ыводы </a:t>
            </a:r>
            <a:r>
              <a:rPr lang="ru-RU" sz="2800" dirty="0" smtClean="0"/>
              <a:t>в рамочках </a:t>
            </a:r>
            <a:r>
              <a:rPr lang="en-US" sz="2800" dirty="0" smtClean="0"/>
              <a:t>Memorandum</a:t>
            </a:r>
            <a:r>
              <a:rPr lang="ru-RU" sz="2800" dirty="0" smtClean="0"/>
              <a:t>, </a:t>
            </a:r>
            <a:r>
              <a:rPr lang="en-US" sz="2800" dirty="0" smtClean="0"/>
              <a:t>Ergo</a:t>
            </a:r>
            <a:r>
              <a:rPr lang="ru-RU" sz="2800" dirty="0" smtClean="0"/>
              <a:t>, </a:t>
            </a:r>
            <a:r>
              <a:rPr lang="en-US" sz="2800" dirty="0" err="1" smtClean="0"/>
              <a:t>Specifica</a:t>
            </a:r>
            <a:r>
              <a:rPr lang="en-US" sz="2800" dirty="0" smtClean="0"/>
              <a:t> </a:t>
            </a:r>
            <a:r>
              <a:rPr lang="en-US" sz="2800" dirty="0" err="1" smtClean="0"/>
              <a:t>Verbi</a:t>
            </a:r>
            <a:r>
              <a:rPr lang="ru-RU" sz="2800" dirty="0" smtClean="0"/>
              <a:t>, </a:t>
            </a:r>
            <a:r>
              <a:rPr lang="en-US" sz="2800" dirty="0" smtClean="0"/>
              <a:t>N</a:t>
            </a:r>
            <a:r>
              <a:rPr lang="ru-RU" sz="2800" dirty="0" smtClean="0"/>
              <a:t>.</a:t>
            </a:r>
            <a:r>
              <a:rPr lang="en-US" sz="2800" dirty="0" smtClean="0"/>
              <a:t>B</a:t>
            </a:r>
            <a:r>
              <a:rPr lang="ru-RU" sz="2800" dirty="0" smtClean="0"/>
              <a:t>! </a:t>
            </a:r>
            <a:endParaRPr lang="ru-RU" sz="2800" dirty="0" smtClean="0"/>
          </a:p>
          <a:p>
            <a:pPr>
              <a:buClr>
                <a:schemeClr val="tx1"/>
              </a:buClr>
            </a:pPr>
            <a:r>
              <a:rPr lang="en-US" sz="2800" dirty="0" err="1" smtClean="0"/>
              <a:t>Practicus</a:t>
            </a:r>
            <a:r>
              <a:rPr lang="ru-RU" sz="2800" dirty="0" smtClean="0"/>
              <a:t>. </a:t>
            </a:r>
            <a:endParaRPr lang="ru-RU" sz="2800" dirty="0" smtClean="0"/>
          </a:p>
          <a:p>
            <a:pPr>
              <a:buClr>
                <a:schemeClr val="tx1"/>
              </a:buClr>
            </a:pPr>
            <a:endParaRPr lang="ru-RU" sz="2800" dirty="0" smtClean="0"/>
          </a:p>
          <a:p>
            <a:pPr>
              <a:buClr>
                <a:schemeClr val="tx1"/>
              </a:buClr>
              <a:buNone/>
            </a:pPr>
            <a:r>
              <a:rPr lang="ru-RU" sz="2800" i="1" dirty="0" smtClean="0"/>
              <a:t>Учащимся </a:t>
            </a:r>
            <a:r>
              <a:rPr lang="ru-RU" sz="2800" i="1" dirty="0" smtClean="0"/>
              <a:t>предлагается </a:t>
            </a:r>
            <a:r>
              <a:rPr lang="en-US" sz="2800" i="1" dirty="0" err="1" smtClean="0"/>
              <a:t>Vocabularia</a:t>
            </a:r>
            <a:r>
              <a:rPr lang="ru-RU" sz="2800" i="1" dirty="0" smtClean="0"/>
              <a:t> для анализа и поиска нужных форм.</a:t>
            </a:r>
            <a:endParaRPr lang="ru-RU" sz="2800" i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effectLst/>
              </a:rPr>
              <a:t>Алгоритм</a:t>
            </a:r>
            <a:r>
              <a:rPr lang="ru-RU" sz="4400" dirty="0" smtClean="0"/>
              <a:t> построения лекции:</a:t>
            </a:r>
            <a:endParaRPr lang="ru-RU" sz="4400" dirty="0"/>
          </a:p>
        </p:txBody>
      </p:sp>
      <p:pic>
        <p:nvPicPr>
          <p:cNvPr id="4" name="Рисунок 3" descr="Z:\newtek\_backgrounds_1.02\Tim\powerpoint templates\61-80\library\elements\libraria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4286256"/>
            <a:ext cx="1026222" cy="2410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ru-RU" dirty="0" smtClean="0"/>
              <a:t>различие </a:t>
            </a:r>
            <a:r>
              <a:rPr lang="ru-RU" dirty="0" smtClean="0"/>
              <a:t>активного и пассивного знания </a:t>
            </a:r>
            <a:r>
              <a:rPr lang="ru-RU" dirty="0" smtClean="0"/>
              <a:t>языка;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отказ </a:t>
            </a:r>
            <a:r>
              <a:rPr lang="ru-RU" dirty="0" smtClean="0"/>
              <a:t>от традиционных классификаций и терминологий; организация морфологии по легко понимаемым и очевидным критериям; сокращение морфологических </a:t>
            </a:r>
            <a:r>
              <a:rPr lang="ru-RU" dirty="0" smtClean="0"/>
              <a:t>объяснений;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использование </a:t>
            </a:r>
            <a:r>
              <a:rPr lang="ru-RU" dirty="0" smtClean="0"/>
              <a:t>аналогий с русским </a:t>
            </a:r>
            <a:r>
              <a:rPr lang="ru-RU" dirty="0" smtClean="0"/>
              <a:t>языком;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объяснение </a:t>
            </a:r>
            <a:r>
              <a:rPr lang="ru-RU" dirty="0" smtClean="0"/>
              <a:t>используемой грамматической терминологии; </a:t>
            </a:r>
            <a:endParaRPr lang="ru-RU" dirty="0" smtClean="0"/>
          </a:p>
          <a:p>
            <a:pPr>
              <a:buClr>
                <a:schemeClr val="tx1"/>
              </a:buClr>
            </a:pPr>
            <a:r>
              <a:rPr lang="ru-RU" dirty="0" smtClean="0"/>
              <a:t>расширение </a:t>
            </a:r>
            <a:r>
              <a:rPr lang="ru-RU" dirty="0" smtClean="0"/>
              <a:t>объяснений синтаксиса и методики перевода; расширение сопоставительной работы с языком и </a:t>
            </a:r>
            <a:r>
              <a:rPr lang="ru-RU" dirty="0" smtClean="0"/>
              <a:t>словарями.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effectLst/>
              </a:rPr>
              <a:t>Особенности методики:</a:t>
            </a:r>
            <a:endParaRPr lang="ru-RU" sz="4400" dirty="0">
              <a:effectLst/>
            </a:endParaRPr>
          </a:p>
        </p:txBody>
      </p:sp>
      <p:pic>
        <p:nvPicPr>
          <p:cNvPr id="4" name="Рисунок 3" descr="ide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3857628"/>
            <a:ext cx="1584176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357166"/>
            <a:ext cx="335758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Теоретические и практические принципы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2357430"/>
            <a:ext cx="2071702" cy="10001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реализация профильных интересов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5852" y="3714752"/>
            <a:ext cx="2071702" cy="10001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овладение методом самопознания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86116" y="4929198"/>
            <a:ext cx="2071702" cy="10001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повышение самооценки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3714752"/>
            <a:ext cx="2071702" cy="10001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осознанный выбор будущей профессии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388" y="2428868"/>
            <a:ext cx="2071702" cy="10001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легкая адаптация в ВУЗе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2643174" y="3214686"/>
            <a:ext cx="328614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2500298" y="1500174"/>
            <a:ext cx="1071570" cy="9286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2643174" y="2285992"/>
            <a:ext cx="2071702" cy="6429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143504" y="1500174"/>
            <a:ext cx="1285884" cy="9286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3964777" y="2250273"/>
            <a:ext cx="2071702" cy="7143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4929190" y="357166"/>
            <a:ext cx="335758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Поисковая деятельность учащихся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857620" y="928670"/>
            <a:ext cx="1000132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Z:\newtek\_backgrounds_1.02\Greg\First Day of School\teacher_kids_waving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643446"/>
            <a:ext cx="2592000" cy="23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</TotalTime>
  <Words>212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ПРЕПОДАВАНИЕ ЛАТИНСКОГО ЯЗЫКА В РАМКАХ КОНЦЕПЦИИ ПРОФИЛЬНОГО ОБРАЗОВАНИЯ</vt:lpstr>
      <vt:lpstr>Слайд 2</vt:lpstr>
      <vt:lpstr>Цель курса  «Латинский язык»:  </vt:lpstr>
      <vt:lpstr>Практические задачи:</vt:lpstr>
      <vt:lpstr>Воспитательная цель: </vt:lpstr>
      <vt:lpstr>Алгоритм построения лекции:</vt:lpstr>
      <vt:lpstr>Особенности методики: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ПРЕПОДАВАНИЕ ЛАТИНСКОГО ЯЗЫКА В РАМКАХ КОНЦЕПЦИИ ПРОФИЛЬНОГО ОБРАЗОВАНИЯ</dc:title>
  <dc:creator>Людмила</dc:creator>
  <cp:lastModifiedBy>Людмила</cp:lastModifiedBy>
  <cp:revision>7</cp:revision>
  <dcterms:created xsi:type="dcterms:W3CDTF">2013-03-28T16:50:43Z</dcterms:created>
  <dcterms:modified xsi:type="dcterms:W3CDTF">2013-03-28T17:42:49Z</dcterms:modified>
</cp:coreProperties>
</file>