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79" r:id="rId26"/>
    <p:sldId id="278" r:id="rId27"/>
    <p:sldId id="283" r:id="rId28"/>
    <p:sldId id="284" r:id="rId29"/>
    <p:sldId id="285" r:id="rId30"/>
    <p:sldId id="286" r:id="rId31"/>
    <p:sldId id="280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6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F447-1AE0-4574-BE97-C212ADF587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99DA-7CB8-4D4B-A2E5-8EE47BAEB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99DA-7CB8-4D4B-A2E5-8EE47BAEB5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F5E7-087F-4487-9618-62DB25217C4F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A7B9-7370-43B5-9DE3-C3EEA4909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41.xml"/><Relationship Id="rId5" Type="http://schemas.openxmlformats.org/officeDocument/2006/relationships/slide" Target="slide15.xml"/><Relationship Id="rId10" Type="http://schemas.openxmlformats.org/officeDocument/2006/relationships/slide" Target="slide35.xml"/><Relationship Id="rId4" Type="http://schemas.openxmlformats.org/officeDocument/2006/relationships/slide" Target="slide11.xml"/><Relationship Id="rId9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259682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знаний учащихся </a:t>
            </a:r>
            <a:br>
              <a:rPr lang="ru-RU" dirty="0" smtClean="0"/>
            </a:br>
            <a:r>
              <a:rPr lang="ru-RU" dirty="0" smtClean="0"/>
              <a:t>на уроках информатики </a:t>
            </a:r>
            <a:br>
              <a:rPr lang="ru-RU" dirty="0" smtClean="0"/>
            </a:br>
            <a:r>
              <a:rPr lang="ru-RU" dirty="0" smtClean="0"/>
              <a:t>при работе в среде </a:t>
            </a:r>
            <a:r>
              <a:rPr lang="ru-RU" dirty="0" err="1" smtClean="0"/>
              <a:t>ЛогоМиры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13176"/>
            <a:ext cx="6400800" cy="98296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Автор: Мочалова М.В.</a:t>
            </a:r>
            <a:br>
              <a:rPr lang="ru-RU" sz="2400" dirty="0" smtClean="0"/>
            </a:br>
            <a:r>
              <a:rPr lang="ru-RU" sz="2400" dirty="0" smtClean="0"/>
              <a:t>ГБОУ лицей №144 Санкт-Петербург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484784"/>
            <a:ext cx="81369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4. По команде </a:t>
            </a:r>
            <a:r>
              <a:rPr lang="ru-RU" sz="2200" b="1" dirty="0" smtClean="0"/>
              <a:t>домой</a:t>
            </a:r>
            <a:r>
              <a:rPr lang="ru-RU" sz="2200" dirty="0" smtClean="0"/>
              <a:t> черепашка</a:t>
            </a:r>
          </a:p>
          <a:p>
            <a:r>
              <a:rPr lang="ru-RU" sz="2200" dirty="0" smtClean="0"/>
              <a:t>	1. возвращается в исходное  положение, </a:t>
            </a:r>
            <a:br>
              <a:rPr lang="ru-RU" sz="2200" dirty="0" smtClean="0"/>
            </a:br>
            <a:r>
              <a:rPr lang="ru-RU" sz="2200" dirty="0" smtClean="0"/>
              <a:t>	    стирая текст и графику</a:t>
            </a:r>
          </a:p>
          <a:p>
            <a:r>
              <a:rPr lang="ru-RU" sz="2200" dirty="0" smtClean="0"/>
              <a:t>	2. возвращается в исходное  положение, </a:t>
            </a:r>
          </a:p>
          <a:p>
            <a:r>
              <a:rPr lang="ru-RU" sz="2200" dirty="0" smtClean="0"/>
              <a:t>	    стирая текст, оставляя графику</a:t>
            </a:r>
          </a:p>
          <a:p>
            <a:r>
              <a:rPr lang="ru-RU" sz="2200" dirty="0" smtClean="0"/>
              <a:t>	3. возвращается в исходное  положение, </a:t>
            </a:r>
          </a:p>
          <a:p>
            <a:r>
              <a:rPr lang="ru-RU" sz="2200" dirty="0" smtClean="0"/>
              <a:t>	    оставляя текст и графику</a:t>
            </a:r>
          </a:p>
          <a:p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5. Какие команды не имеют параметра?</a:t>
            </a:r>
          </a:p>
          <a:p>
            <a:r>
              <a:rPr lang="ru-RU" sz="2200" dirty="0" smtClean="0"/>
              <a:t>	1. </a:t>
            </a:r>
            <a:r>
              <a:rPr lang="ru-RU" sz="2200" dirty="0" err="1" smtClean="0"/>
              <a:t>лв</a:t>
            </a:r>
            <a:r>
              <a:rPr lang="ru-RU" sz="2200" dirty="0" smtClean="0"/>
              <a:t>, домой, крась</a:t>
            </a:r>
          </a:p>
          <a:p>
            <a:r>
              <a:rPr lang="ru-RU" sz="2200" dirty="0" smtClean="0"/>
              <a:t>	2. штамп, по, </a:t>
            </a:r>
            <a:r>
              <a:rPr lang="ru-RU" sz="2200" dirty="0" err="1" smtClean="0"/>
              <a:t>сг</a:t>
            </a:r>
            <a:endParaRPr lang="ru-RU" sz="2200" dirty="0" smtClean="0"/>
          </a:p>
          <a:p>
            <a:r>
              <a:rPr lang="ru-RU" sz="2200" dirty="0" smtClean="0"/>
              <a:t>	3.нф, </a:t>
            </a:r>
            <a:r>
              <a:rPr lang="ru-RU" sz="2200" dirty="0" err="1" smtClean="0"/>
              <a:t>ол</a:t>
            </a:r>
            <a:r>
              <a:rPr lang="ru-RU" sz="2200" dirty="0" smtClean="0"/>
              <a:t>, </a:t>
            </a:r>
            <a:r>
              <a:rPr lang="ru-RU" sz="2200" dirty="0" err="1" smtClean="0"/>
              <a:t>ст</a:t>
            </a:r>
            <a:endParaRPr lang="ru-RU" sz="2200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2 </a:t>
            </a:r>
            <a:r>
              <a:rPr lang="ru-RU" sz="2400" dirty="0" smtClean="0"/>
              <a:t>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2200" dirty="0" smtClean="0"/>
              <a:t>1. Какие команды являются командами абсолютного направления?</a:t>
            </a:r>
          </a:p>
          <a:p>
            <a:pPr lvl="0"/>
            <a:r>
              <a:rPr lang="ru-RU" sz="2200" dirty="0" smtClean="0"/>
              <a:t>	1. </a:t>
            </a:r>
            <a:r>
              <a:rPr lang="ru-RU" sz="2200" dirty="0" err="1" smtClean="0"/>
              <a:t>нк</a:t>
            </a:r>
            <a:r>
              <a:rPr lang="en-US" sz="2200" dirty="0" smtClean="0"/>
              <a:t> n</a:t>
            </a:r>
            <a:endParaRPr lang="ru-RU" sz="2200" dirty="0" smtClean="0"/>
          </a:p>
          <a:p>
            <a:pPr lvl="0"/>
            <a:r>
              <a:rPr lang="ru-RU" sz="2200" dirty="0" smtClean="0"/>
              <a:t>	2. нм</a:t>
            </a:r>
            <a:r>
              <a:rPr lang="en-US" sz="2200" dirty="0" smtClean="0"/>
              <a:t> [x y]</a:t>
            </a:r>
            <a:endParaRPr lang="ru-RU" sz="2200" dirty="0" smtClean="0"/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	3. домой</a:t>
            </a:r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2. Куда будет направлена голова черепашки после выполнения команды </a:t>
            </a:r>
            <a:r>
              <a:rPr lang="ru-RU" sz="2200" dirty="0" err="1" smtClean="0"/>
              <a:t>нк</a:t>
            </a:r>
            <a:r>
              <a:rPr lang="ru-RU" sz="2200" dirty="0" smtClean="0"/>
              <a:t> 270</a:t>
            </a:r>
          </a:p>
          <a:p>
            <a:pPr lvl="0"/>
            <a:r>
              <a:rPr lang="ru-RU" sz="2200" dirty="0" smtClean="0"/>
              <a:t>	1. вверх</a:t>
            </a:r>
          </a:p>
          <a:p>
            <a:pPr lvl="0"/>
            <a:r>
              <a:rPr lang="ru-RU" sz="2200" dirty="0" smtClean="0"/>
              <a:t>	2. влево</a:t>
            </a:r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	3. вниз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3. Команда </a:t>
            </a:r>
            <a:r>
              <a:rPr lang="ru-RU" sz="2200" b="1" dirty="0" err="1" smtClean="0"/>
              <a:t>ст</a:t>
            </a:r>
            <a:endParaRPr lang="ru-RU" sz="2200" b="1" dirty="0" smtClean="0"/>
          </a:p>
          <a:p>
            <a:pPr lvl="0"/>
            <a:r>
              <a:rPr lang="ru-RU" sz="2200" dirty="0" smtClean="0"/>
              <a:t>	1. стирает текст, оставляя графику</a:t>
            </a:r>
          </a:p>
          <a:p>
            <a:pPr lvl="0"/>
            <a:r>
              <a:rPr lang="ru-RU" sz="2200" dirty="0" smtClean="0"/>
              <a:t>	2. стирает на экране все</a:t>
            </a:r>
          </a:p>
          <a:p>
            <a:pPr lvl="0"/>
            <a:r>
              <a:rPr lang="ru-RU" sz="2200" dirty="0" smtClean="0"/>
              <a:t>	3. стирает графику, оставляя текст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3 </a:t>
            </a:r>
            <a:r>
              <a:rPr lang="ru-RU" sz="2400" dirty="0" smtClean="0"/>
              <a:t>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340768"/>
            <a:ext cx="756084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4. По команде </a:t>
            </a:r>
            <a:r>
              <a:rPr lang="ru-RU" sz="2400" b="1" dirty="0" err="1" smtClean="0"/>
              <a:t>сг</a:t>
            </a:r>
            <a:r>
              <a:rPr lang="ru-RU" sz="2200" dirty="0" smtClean="0"/>
              <a:t> черепашка</a:t>
            </a:r>
          </a:p>
          <a:p>
            <a:pPr lvl="0"/>
            <a:r>
              <a:rPr lang="ru-RU" sz="2200" dirty="0" smtClean="0"/>
              <a:t>	1. возвращается в ИП, стирая текст и графику</a:t>
            </a:r>
          </a:p>
          <a:p>
            <a:pPr lvl="0"/>
            <a:r>
              <a:rPr lang="ru-RU" sz="2200" dirty="0" smtClean="0"/>
              <a:t>	2. возвращается в ИП, стирая текст, оставляя графику</a:t>
            </a:r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	3. возвращается в ИП, стирая графику, оставляя текст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5. Какие команды не имеют параметра?</a:t>
            </a:r>
          </a:p>
          <a:p>
            <a:pPr lvl="0"/>
            <a:r>
              <a:rPr lang="ru-RU" sz="2200" dirty="0" smtClean="0"/>
              <a:t>	1. </a:t>
            </a:r>
            <a:r>
              <a:rPr lang="ru-RU" sz="2200" dirty="0" err="1" smtClean="0"/>
              <a:t>сг</a:t>
            </a:r>
            <a:r>
              <a:rPr lang="en-US" sz="2200" dirty="0" smtClean="0"/>
              <a:t>, </a:t>
            </a:r>
            <a:r>
              <a:rPr lang="en-US" sz="2200" dirty="0" err="1" smtClean="0"/>
              <a:t>пр</a:t>
            </a:r>
            <a:r>
              <a:rPr lang="en-US" sz="2200" dirty="0" smtClean="0"/>
              <a:t>, </a:t>
            </a:r>
            <a:r>
              <a:rPr lang="ru-RU" sz="2200" dirty="0" smtClean="0"/>
              <a:t>домой</a:t>
            </a:r>
          </a:p>
          <a:p>
            <a:pPr lvl="0"/>
            <a:r>
              <a:rPr lang="ru-RU" sz="2200" dirty="0" smtClean="0"/>
              <a:t>	2. </a:t>
            </a:r>
            <a:r>
              <a:rPr lang="ru-RU" sz="2200" dirty="0" err="1" smtClean="0"/>
              <a:t>ст</a:t>
            </a:r>
            <a:r>
              <a:rPr lang="en-US" sz="2200" dirty="0" smtClean="0"/>
              <a:t>, </a:t>
            </a:r>
            <a:r>
              <a:rPr lang="ru-RU" sz="2200" dirty="0" err="1" smtClean="0"/>
              <a:t>пп</a:t>
            </a:r>
            <a:r>
              <a:rPr lang="en-US" sz="2200" dirty="0" smtClean="0"/>
              <a:t>, </a:t>
            </a:r>
            <a:r>
              <a:rPr lang="ru-RU" sz="2200" dirty="0" err="1" smtClean="0"/>
              <a:t>сч</a:t>
            </a:r>
            <a:endParaRPr lang="ru-RU" sz="2200" dirty="0" smtClean="0"/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	3. по, </a:t>
            </a:r>
            <a:r>
              <a:rPr lang="ru-RU" sz="2200" dirty="0" err="1" smtClean="0"/>
              <a:t>нц</a:t>
            </a:r>
            <a:r>
              <a:rPr lang="ru-RU" sz="2200" dirty="0" smtClean="0"/>
              <a:t>, </a:t>
            </a:r>
            <a:r>
              <a:rPr lang="ru-RU" sz="2200" dirty="0" err="1" smtClean="0"/>
              <a:t>пч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6. Какая последовательность команд записана верно?</a:t>
            </a:r>
          </a:p>
          <a:p>
            <a:pPr lvl="0"/>
            <a:r>
              <a:rPr lang="ru-RU" sz="2200" dirty="0" smtClean="0"/>
              <a:t>	1. </a:t>
            </a:r>
            <a:r>
              <a:rPr lang="en-US" sz="2200" dirty="0" err="1" smtClean="0"/>
              <a:t>вп</a:t>
            </a:r>
            <a:r>
              <a:rPr lang="en-US" sz="2200" dirty="0" smtClean="0"/>
              <a:t> 50 </a:t>
            </a:r>
            <a:r>
              <a:rPr lang="ru-RU" sz="2200" dirty="0" smtClean="0"/>
              <a:t>домой</a:t>
            </a:r>
            <a:r>
              <a:rPr lang="en-US" sz="2200" dirty="0" smtClean="0"/>
              <a:t> 30 </a:t>
            </a:r>
            <a:r>
              <a:rPr lang="en-US" sz="2200" dirty="0" err="1" smtClean="0"/>
              <a:t>пр</a:t>
            </a:r>
            <a:r>
              <a:rPr lang="en-US" sz="2200" dirty="0" smtClean="0"/>
              <a:t> 180</a:t>
            </a:r>
            <a:endParaRPr lang="ru-RU" sz="2200" dirty="0" smtClean="0"/>
          </a:p>
          <a:p>
            <a:pPr lvl="0"/>
            <a:r>
              <a:rPr lang="ru-RU" sz="2200" dirty="0" smtClean="0"/>
              <a:t>	2. </a:t>
            </a:r>
            <a:r>
              <a:rPr lang="ru-RU" sz="2200" dirty="0" err="1" smtClean="0"/>
              <a:t>нз</a:t>
            </a:r>
            <a:r>
              <a:rPr lang="en-US" sz="2200" dirty="0" smtClean="0"/>
              <a:t> 100 </a:t>
            </a:r>
            <a:r>
              <a:rPr lang="en-US" sz="2200" dirty="0" err="1" smtClean="0"/>
              <a:t>пр</a:t>
            </a:r>
            <a:r>
              <a:rPr lang="en-US" sz="2200" dirty="0" smtClean="0"/>
              <a:t> 45 </a:t>
            </a:r>
            <a:r>
              <a:rPr lang="ru-RU" sz="2200" dirty="0" err="1" smtClean="0"/>
              <a:t>нц</a:t>
            </a:r>
            <a:r>
              <a:rPr lang="en-US" sz="2200" dirty="0" smtClean="0"/>
              <a:t> 7 </a:t>
            </a:r>
            <a:r>
              <a:rPr lang="en-US" sz="2200" dirty="0" err="1" smtClean="0"/>
              <a:t>вп</a:t>
            </a:r>
            <a:r>
              <a:rPr lang="en-US" sz="2200" dirty="0" smtClean="0"/>
              <a:t> 50</a:t>
            </a:r>
            <a:endParaRPr lang="ru-RU" sz="2200" dirty="0" smtClean="0"/>
          </a:p>
          <a:p>
            <a:pPr lvl="0"/>
            <a:r>
              <a:rPr lang="ru-RU" sz="2200" dirty="0" smtClean="0"/>
              <a:t>	3. </a:t>
            </a:r>
            <a:r>
              <a:rPr lang="en-US" sz="2200" dirty="0" err="1" smtClean="0"/>
              <a:t>повтори</a:t>
            </a:r>
            <a:r>
              <a:rPr lang="en-US" sz="2200" dirty="0" smtClean="0"/>
              <a:t> 3 [</a:t>
            </a:r>
            <a:r>
              <a:rPr lang="en-US" sz="2200" dirty="0" err="1" smtClean="0"/>
              <a:t>вп</a:t>
            </a:r>
            <a:r>
              <a:rPr lang="en-US" sz="2200" dirty="0" smtClean="0"/>
              <a:t> 15 </a:t>
            </a:r>
            <a:r>
              <a:rPr lang="en-US" sz="2200" dirty="0" err="1" smtClean="0"/>
              <a:t>пр</a:t>
            </a:r>
            <a:r>
              <a:rPr lang="en-US" sz="2200" dirty="0" smtClean="0"/>
              <a:t> 120] </a:t>
            </a:r>
            <a:r>
              <a:rPr lang="ru-RU" sz="2200" dirty="0" smtClean="0"/>
              <a:t>штамп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3 </a:t>
            </a:r>
            <a:r>
              <a:rPr lang="ru-RU" sz="2400" dirty="0" smtClean="0"/>
              <a:t>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26876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1. Какие команды являются командами абсолютного направления?</a:t>
            </a:r>
          </a:p>
          <a:p>
            <a:r>
              <a:rPr lang="ru-RU" sz="2200" dirty="0" smtClean="0"/>
              <a:t>	1. </a:t>
            </a:r>
            <a:r>
              <a:rPr lang="ru-RU" sz="2200" dirty="0" err="1" smtClean="0"/>
              <a:t>нк</a:t>
            </a:r>
            <a:r>
              <a:rPr lang="ru-RU" sz="2200" dirty="0" smtClean="0"/>
              <a:t> </a:t>
            </a:r>
            <a:r>
              <a:rPr lang="en-US" sz="2200" dirty="0" smtClean="0"/>
              <a:t>n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ru-RU" sz="2200" dirty="0" err="1" smtClean="0"/>
              <a:t>пр</a:t>
            </a:r>
            <a:r>
              <a:rPr lang="ru-RU" sz="2200" dirty="0" smtClean="0"/>
              <a:t> 180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3.нм [</a:t>
            </a:r>
            <a:r>
              <a:rPr lang="en-US" sz="2200" dirty="0" smtClean="0"/>
              <a:t>x y</a:t>
            </a:r>
            <a:r>
              <a:rPr lang="ru-RU" sz="2200" dirty="0" smtClean="0"/>
              <a:t>]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2. Куда будет направлена голова черепашки после выполнения команды </a:t>
            </a:r>
            <a:r>
              <a:rPr lang="ru-RU" sz="2200" dirty="0" err="1" smtClean="0"/>
              <a:t>нк</a:t>
            </a:r>
            <a:r>
              <a:rPr lang="ru-RU" sz="2200" dirty="0" smtClean="0"/>
              <a:t> 90</a:t>
            </a:r>
          </a:p>
          <a:p>
            <a:r>
              <a:rPr lang="ru-RU" sz="2200" dirty="0" smtClean="0"/>
              <a:t>	1. вверх</a:t>
            </a:r>
          </a:p>
          <a:p>
            <a:r>
              <a:rPr lang="ru-RU" sz="2200" dirty="0" smtClean="0"/>
              <a:t>	2. вниз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 вправо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3. Команда </a:t>
            </a:r>
            <a:r>
              <a:rPr lang="ru-RU" sz="2200" b="1" dirty="0" err="1" smtClean="0"/>
              <a:t>ст</a:t>
            </a:r>
            <a:endParaRPr lang="ru-RU" sz="2200" b="1" dirty="0" smtClean="0"/>
          </a:p>
          <a:p>
            <a:r>
              <a:rPr lang="ru-RU" sz="2200" dirty="0" smtClean="0"/>
              <a:t>	1. стирает текст, оставляя графику</a:t>
            </a:r>
          </a:p>
          <a:p>
            <a:r>
              <a:rPr lang="ru-RU" sz="2200" dirty="0" smtClean="0"/>
              <a:t>	2. оставляет на экране все</a:t>
            </a:r>
          </a:p>
          <a:p>
            <a:r>
              <a:rPr lang="ru-RU" sz="2200" dirty="0" smtClean="0"/>
              <a:t>	3. стирает графику, оставляя текст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3 </a:t>
            </a:r>
            <a:r>
              <a:rPr lang="ru-RU" sz="2400" dirty="0" smtClean="0"/>
              <a:t>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268760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4. По команде </a:t>
            </a:r>
            <a:r>
              <a:rPr lang="ru-RU" sz="2400" b="1" dirty="0" err="1" smtClean="0"/>
              <a:t>сг</a:t>
            </a:r>
            <a:r>
              <a:rPr lang="ru-RU" sz="2200" dirty="0" smtClean="0"/>
              <a:t> черепашка</a:t>
            </a:r>
          </a:p>
          <a:p>
            <a:r>
              <a:rPr lang="ru-RU" sz="2200" dirty="0" smtClean="0"/>
              <a:t>	1. возвращается в ИП, оставляя на экране текст и графику</a:t>
            </a:r>
          </a:p>
          <a:p>
            <a:r>
              <a:rPr lang="ru-RU" sz="2200" dirty="0" smtClean="0"/>
              <a:t>	2. возвращается в ИП, стирая текст и графику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 возвращается в ИП, стирая графику, оставляя текст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5. Какие команды не имеют параметра?</a:t>
            </a:r>
          </a:p>
          <a:p>
            <a:r>
              <a:rPr lang="ru-RU" sz="2200" dirty="0" smtClean="0"/>
              <a:t>	1. </a:t>
            </a:r>
            <a:r>
              <a:rPr lang="ru-RU" sz="2200" dirty="0" err="1" smtClean="0"/>
              <a:t>лв</a:t>
            </a:r>
            <a:r>
              <a:rPr lang="ru-RU" sz="2200" dirty="0" smtClean="0"/>
              <a:t>, домой, крась</a:t>
            </a:r>
          </a:p>
          <a:p>
            <a:r>
              <a:rPr lang="ru-RU" sz="2200" dirty="0" smtClean="0"/>
              <a:t>	2. </a:t>
            </a:r>
            <a:r>
              <a:rPr lang="ru-RU" sz="2200" dirty="0" err="1" smtClean="0"/>
              <a:t>ск</a:t>
            </a:r>
            <a:r>
              <a:rPr lang="ru-RU" sz="2200" dirty="0" smtClean="0"/>
              <a:t>, по,  </a:t>
            </a:r>
            <a:r>
              <a:rPr lang="ru-RU" sz="2200" dirty="0" err="1" smtClean="0"/>
              <a:t>сг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	3. </a:t>
            </a:r>
            <a:r>
              <a:rPr lang="ru-RU" sz="2200" dirty="0" err="1" smtClean="0"/>
              <a:t>нк</a:t>
            </a:r>
            <a:r>
              <a:rPr lang="ru-RU" sz="2200" dirty="0" smtClean="0"/>
              <a:t>, </a:t>
            </a:r>
            <a:r>
              <a:rPr lang="ru-RU" sz="2200" dirty="0" err="1" smtClean="0"/>
              <a:t>сл_число</a:t>
            </a:r>
            <a:r>
              <a:rPr lang="ru-RU" sz="2200" dirty="0" smtClean="0"/>
              <a:t>, </a:t>
            </a:r>
            <a:r>
              <a:rPr lang="ru-RU" sz="2200" dirty="0" err="1" smtClean="0"/>
              <a:t>ст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6. Какая последовательность команд записана верно?</a:t>
            </a:r>
          </a:p>
          <a:p>
            <a:r>
              <a:rPr lang="ru-RU" sz="2200" dirty="0" smtClean="0"/>
              <a:t>	1. </a:t>
            </a:r>
            <a:r>
              <a:rPr lang="ru-RU" sz="2200" dirty="0" err="1" smtClean="0"/>
              <a:t>нд</a:t>
            </a:r>
            <a:r>
              <a:rPr lang="ru-RU" sz="2200" dirty="0" smtClean="0"/>
              <a:t> 120 </a:t>
            </a:r>
            <a:r>
              <a:rPr lang="ru-RU" sz="2200" dirty="0" err="1" smtClean="0"/>
              <a:t>сг</a:t>
            </a:r>
            <a:r>
              <a:rPr lang="ru-RU" sz="2200" dirty="0" smtClean="0"/>
              <a:t> 15 </a:t>
            </a:r>
            <a:r>
              <a:rPr lang="ru-RU" sz="2200" dirty="0" err="1" smtClean="0"/>
              <a:t>пр</a:t>
            </a:r>
            <a:r>
              <a:rPr lang="ru-RU" sz="2200" dirty="0" smtClean="0"/>
              <a:t> 45</a:t>
            </a:r>
          </a:p>
          <a:p>
            <a:r>
              <a:rPr lang="ru-RU" sz="2200" dirty="0" smtClean="0"/>
              <a:t>	2. </a:t>
            </a:r>
            <a:r>
              <a:rPr lang="ru-RU" sz="2200" dirty="0" err="1" smtClean="0"/>
              <a:t>вп</a:t>
            </a:r>
            <a:r>
              <a:rPr lang="ru-RU" sz="2200" dirty="0" smtClean="0"/>
              <a:t> 15 </a:t>
            </a:r>
            <a:r>
              <a:rPr lang="ru-RU" sz="2200" dirty="0" err="1" smtClean="0"/>
              <a:t>лв</a:t>
            </a:r>
            <a:r>
              <a:rPr lang="ru-RU" sz="2200" dirty="0" smtClean="0"/>
              <a:t> 72 </a:t>
            </a:r>
            <a:r>
              <a:rPr lang="ru-RU" sz="2200" dirty="0" err="1" smtClean="0"/>
              <a:t>нф</a:t>
            </a:r>
            <a:r>
              <a:rPr lang="ru-RU" sz="2200" dirty="0" smtClean="0"/>
              <a:t> заполни</a:t>
            </a:r>
          </a:p>
          <a:p>
            <a:r>
              <a:rPr lang="ru-RU" sz="2200" dirty="0" smtClean="0"/>
              <a:t>	3. повтори 3 [назад 50 </a:t>
            </a:r>
            <a:r>
              <a:rPr lang="ru-RU" sz="2200" dirty="0" err="1" smtClean="0"/>
              <a:t>лв</a:t>
            </a:r>
            <a:r>
              <a:rPr lang="ru-RU" sz="2200" dirty="0" smtClean="0"/>
              <a:t> 120] домой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3 </a:t>
            </a:r>
            <a:r>
              <a:rPr lang="ru-RU" sz="2400" dirty="0" smtClean="0"/>
              <a:t>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(программы)</a:t>
            </a:r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8488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2200" dirty="0" smtClean="0"/>
              <a:t>1. Какая последовательность команд записана правильно?</a:t>
            </a:r>
          </a:p>
          <a:p>
            <a:r>
              <a:rPr lang="ru-RU" sz="2200" dirty="0" smtClean="0"/>
              <a:t>	1. это </a:t>
            </a:r>
          </a:p>
          <a:p>
            <a:r>
              <a:rPr lang="ru-RU" sz="2200" dirty="0" smtClean="0"/>
              <a:t>    	    повтори 15 [</a:t>
            </a:r>
            <a:r>
              <a:rPr lang="ru-RU" sz="2200" dirty="0" err="1" smtClean="0"/>
              <a:t>вп</a:t>
            </a:r>
            <a:r>
              <a:rPr lang="ru-RU" sz="2200" dirty="0" smtClean="0"/>
              <a:t> 10 </a:t>
            </a:r>
            <a:r>
              <a:rPr lang="en-US" sz="2200" dirty="0" err="1" smtClean="0"/>
              <a:t>нд</a:t>
            </a:r>
            <a:r>
              <a:rPr lang="ru-RU" sz="2200" dirty="0" smtClean="0"/>
              <a:t> 10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15]</a:t>
            </a:r>
          </a:p>
          <a:p>
            <a:r>
              <a:rPr lang="ru-RU" sz="2200" dirty="0" smtClean="0"/>
              <a:t>    	    конец</a:t>
            </a:r>
          </a:p>
          <a:p>
            <a:r>
              <a:rPr lang="ru-RU" sz="2200" dirty="0" smtClean="0"/>
              <a:t>	2. это фигура</a:t>
            </a:r>
          </a:p>
          <a:p>
            <a:r>
              <a:rPr lang="ru-RU" sz="2200" dirty="0" smtClean="0"/>
              <a:t>    	    повтори 6 [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пр</a:t>
            </a:r>
            <a:r>
              <a:rPr lang="ru-RU" sz="2200" dirty="0" smtClean="0"/>
              <a:t> 60]</a:t>
            </a:r>
          </a:p>
          <a:p>
            <a:r>
              <a:rPr lang="ru-RU" sz="2200" dirty="0" smtClean="0"/>
              <a:t>    	    конец</a:t>
            </a:r>
          </a:p>
          <a:p>
            <a:r>
              <a:rPr lang="ru-RU" sz="2200" dirty="0" smtClean="0"/>
              <a:t>	3. это треугольник</a:t>
            </a:r>
          </a:p>
          <a:p>
            <a:r>
              <a:rPr lang="ru-RU" sz="2200" dirty="0" smtClean="0"/>
              <a:t>   	    повтори</a:t>
            </a:r>
            <a:r>
              <a:rPr lang="en-US" sz="2200" dirty="0" smtClean="0"/>
              <a:t>  [</a:t>
            </a:r>
            <a:r>
              <a:rPr lang="ru-RU" sz="2200" dirty="0" err="1" smtClean="0"/>
              <a:t>вп</a:t>
            </a:r>
            <a:r>
              <a:rPr lang="en-US" sz="2200" dirty="0" smtClean="0"/>
              <a:t> 100 </a:t>
            </a:r>
            <a:r>
              <a:rPr lang="ru-RU" sz="2200" dirty="0" err="1" smtClean="0"/>
              <a:t>пр</a:t>
            </a:r>
            <a:r>
              <a:rPr lang="en-US" sz="2200" dirty="0" smtClean="0"/>
              <a:t> 120]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en-US" sz="2200" dirty="0" smtClean="0"/>
              <a:t>    </a:t>
            </a:r>
            <a:r>
              <a:rPr lang="ru-RU" sz="2200" dirty="0" smtClean="0"/>
              <a:t>	    конец</a:t>
            </a:r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2. Процедуры нужны для того, чтобы:</a:t>
            </a:r>
          </a:p>
          <a:p>
            <a:r>
              <a:rPr lang="ru-RU" sz="2200" dirty="0" smtClean="0"/>
              <a:t>	1. запомнить рисунок на листе</a:t>
            </a:r>
          </a:p>
          <a:p>
            <a:r>
              <a:rPr lang="ru-RU" sz="2200" dirty="0" smtClean="0"/>
              <a:t>	2. запомнить команды на изнанке листа</a:t>
            </a:r>
          </a:p>
          <a:p>
            <a:r>
              <a:rPr lang="ru-RU" sz="2200" dirty="0" smtClean="0"/>
              <a:t>	3. запомнить команды в командном центре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(программы)</a:t>
            </a:r>
            <a:endParaRPr lang="ru-RU" sz="2600" dirty="0" smtClean="0"/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60444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3. Имя процедуры должно состоять из:</a:t>
            </a:r>
          </a:p>
          <a:p>
            <a:r>
              <a:rPr lang="ru-RU" sz="2200" dirty="0" smtClean="0"/>
              <a:t>	1. </a:t>
            </a:r>
            <a:r>
              <a:rPr lang="ru-RU" sz="2200" dirty="0" smtClean="0"/>
              <a:t>может быть любым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ru-RU" sz="2200" dirty="0" smtClean="0"/>
              <a:t>не должно повторять команды черепашки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	3. </a:t>
            </a:r>
            <a:r>
              <a:rPr lang="ru-RU" sz="2200" dirty="0" smtClean="0"/>
              <a:t>не может содержать пробелы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4. Процедура может не иметь:</a:t>
            </a:r>
          </a:p>
          <a:p>
            <a:r>
              <a:rPr lang="ru-RU" sz="2200" dirty="0" smtClean="0"/>
              <a:t>	1. заголовка или конца процедуры</a:t>
            </a:r>
          </a:p>
          <a:p>
            <a:r>
              <a:rPr lang="ru-RU" sz="2200" dirty="0" smtClean="0"/>
              <a:t>	2. имени процедуры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 тела процедуры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5. Что называется телом процедуры?</a:t>
            </a:r>
          </a:p>
          <a:p>
            <a:r>
              <a:rPr lang="ru-RU" sz="2200" dirty="0" smtClean="0"/>
              <a:t>	1. команды между началом и концом процедуры</a:t>
            </a:r>
          </a:p>
          <a:p>
            <a:r>
              <a:rPr lang="ru-RU" sz="2200" dirty="0" smtClean="0"/>
              <a:t>	2. вся процедура вместе со служебными словами </a:t>
            </a:r>
            <a:r>
              <a:rPr lang="ru-RU" sz="2200" i="1" dirty="0" smtClean="0"/>
              <a:t>это</a:t>
            </a:r>
            <a:r>
              <a:rPr lang="ru-RU" sz="2200" dirty="0" smtClean="0"/>
              <a:t> и </a:t>
            </a:r>
            <a:r>
              <a:rPr lang="ru-RU" sz="2200" i="1" dirty="0" smtClean="0"/>
              <a:t>конец</a:t>
            </a:r>
            <a:endParaRPr lang="ru-RU" sz="2200" dirty="0" smtClean="0"/>
          </a:p>
          <a:p>
            <a:r>
              <a:rPr lang="ru-RU" sz="2200" dirty="0" smtClean="0"/>
              <a:t>	3. имя процедуры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(программы)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96752"/>
            <a:ext cx="78488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1. Какая последовательность команд записана правильно?</a:t>
            </a:r>
          </a:p>
          <a:p>
            <a:r>
              <a:rPr lang="ru-RU" sz="2200" dirty="0" smtClean="0"/>
              <a:t>	1. это 77</a:t>
            </a:r>
          </a:p>
          <a:p>
            <a:r>
              <a:rPr lang="ru-RU" sz="2200" dirty="0" smtClean="0"/>
              <a:t>   	    повтори 7 [</a:t>
            </a:r>
            <a:r>
              <a:rPr lang="ru-RU" sz="2200" dirty="0" err="1" smtClean="0"/>
              <a:t>вп</a:t>
            </a:r>
            <a:r>
              <a:rPr lang="ru-RU" sz="2200" dirty="0" smtClean="0"/>
              <a:t> 77 </a:t>
            </a:r>
            <a:r>
              <a:rPr lang="ru-RU" sz="2200" dirty="0" err="1" smtClean="0"/>
              <a:t>нд</a:t>
            </a:r>
            <a:r>
              <a:rPr lang="ru-RU" sz="2200" dirty="0" smtClean="0"/>
              <a:t> 77 </a:t>
            </a:r>
            <a:r>
              <a:rPr lang="ru-RU" sz="2200" dirty="0" err="1" smtClean="0"/>
              <a:t>пр</a:t>
            </a:r>
            <a:r>
              <a:rPr lang="ru-RU" sz="2200" dirty="0" smtClean="0"/>
              <a:t> 77]</a:t>
            </a:r>
          </a:p>
          <a:p>
            <a:r>
              <a:rPr lang="ru-RU" sz="2200" dirty="0" smtClean="0"/>
              <a:t>   	    конец</a:t>
            </a:r>
          </a:p>
          <a:p>
            <a:r>
              <a:rPr lang="ru-RU" sz="2200" dirty="0" smtClean="0"/>
              <a:t>	2. это  квадрат</a:t>
            </a:r>
          </a:p>
          <a:p>
            <a:r>
              <a:rPr lang="ru-RU" sz="2200" dirty="0" smtClean="0"/>
              <a:t>   	    повтор 4 [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90]</a:t>
            </a:r>
          </a:p>
          <a:p>
            <a:r>
              <a:rPr lang="ru-RU" sz="2200" dirty="0" smtClean="0"/>
              <a:t>    	    конец</a:t>
            </a:r>
          </a:p>
          <a:p>
            <a:r>
              <a:rPr lang="ru-RU" sz="2200" dirty="0" smtClean="0"/>
              <a:t>	3. это </a:t>
            </a:r>
            <a:r>
              <a:rPr lang="ru-RU" sz="2200" dirty="0" err="1" smtClean="0"/>
              <a:t>вп</a:t>
            </a:r>
            <a:endParaRPr lang="ru-RU" sz="2200" dirty="0" smtClean="0"/>
          </a:p>
          <a:p>
            <a:r>
              <a:rPr lang="ru-RU" sz="2200" dirty="0" smtClean="0"/>
              <a:t>   	    повтори</a:t>
            </a:r>
            <a:r>
              <a:rPr lang="en-US" sz="2200" dirty="0" smtClean="0"/>
              <a:t> 3 [</a:t>
            </a:r>
            <a:r>
              <a:rPr lang="ru-RU" sz="2200" dirty="0" err="1" smtClean="0"/>
              <a:t>вп</a:t>
            </a:r>
            <a:r>
              <a:rPr lang="en-US" sz="2200" dirty="0" smtClean="0"/>
              <a:t> 100 </a:t>
            </a:r>
            <a:r>
              <a:rPr lang="ru-RU" sz="2200" dirty="0" err="1" smtClean="0"/>
              <a:t>пр</a:t>
            </a:r>
            <a:r>
              <a:rPr lang="en-US" sz="2200" dirty="0" smtClean="0"/>
              <a:t> 120]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en-US" sz="2200" dirty="0" smtClean="0"/>
              <a:t>  </a:t>
            </a:r>
            <a:r>
              <a:rPr lang="ru-RU" sz="2200" dirty="0" smtClean="0"/>
              <a:t>	  </a:t>
            </a:r>
            <a:r>
              <a:rPr lang="en-US" sz="2200" dirty="0" smtClean="0"/>
              <a:t>  </a:t>
            </a:r>
            <a:r>
              <a:rPr lang="ru-RU" sz="2200" dirty="0" smtClean="0"/>
              <a:t>конец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2. Процедуры нужны для того, чтобы:</a:t>
            </a:r>
          </a:p>
          <a:p>
            <a:r>
              <a:rPr lang="ru-RU" sz="2200" dirty="0" smtClean="0"/>
              <a:t>	1. сохранить текст на лицевой стороне листа</a:t>
            </a:r>
          </a:p>
          <a:p>
            <a:r>
              <a:rPr lang="ru-RU" sz="2200" dirty="0" smtClean="0"/>
              <a:t>	2. сохранить программы на изнанке листа</a:t>
            </a:r>
          </a:p>
          <a:p>
            <a:r>
              <a:rPr lang="ru-RU" sz="2200" dirty="0" smtClean="0"/>
              <a:t>	3. сохранить команды в командном центре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(программы)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3. Имя процедуры должно состоять из:</a:t>
            </a:r>
          </a:p>
          <a:p>
            <a:r>
              <a:rPr lang="ru-RU" sz="2200" dirty="0" smtClean="0"/>
              <a:t>	1. </a:t>
            </a:r>
            <a:r>
              <a:rPr lang="ru-RU" sz="2200" dirty="0" smtClean="0"/>
              <a:t>любых цифр и букв без </a:t>
            </a:r>
            <a:r>
              <a:rPr lang="ru-RU" sz="2200" dirty="0" smtClean="0"/>
              <a:t>запрещенных символов</a:t>
            </a:r>
            <a:endParaRPr lang="ru-RU" sz="2200" dirty="0" smtClean="0"/>
          </a:p>
          <a:p>
            <a:r>
              <a:rPr lang="ru-RU" sz="2200" dirty="0" smtClean="0"/>
              <a:t>	2. из латинских букв и цифр, не более 8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 </a:t>
            </a:r>
            <a:r>
              <a:rPr lang="ru-RU" sz="2200" dirty="0" smtClean="0"/>
              <a:t>до 255 </a:t>
            </a:r>
            <a:r>
              <a:rPr lang="ru-RU" sz="2200" dirty="0" smtClean="0"/>
              <a:t>символов без пробела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4. Процедура может не иметь:</a:t>
            </a:r>
          </a:p>
          <a:p>
            <a:r>
              <a:rPr lang="ru-RU" sz="2200" dirty="0" smtClean="0"/>
              <a:t>	1. тела процедуры</a:t>
            </a:r>
          </a:p>
          <a:p>
            <a:r>
              <a:rPr lang="ru-RU" sz="2200" dirty="0" smtClean="0"/>
              <a:t>	2. заголовок или конец процедуры</a:t>
            </a:r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	3. имени процедуры 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5. Что называется телом процедуры?</a:t>
            </a:r>
          </a:p>
          <a:p>
            <a:r>
              <a:rPr lang="ru-RU" sz="2200" dirty="0" smtClean="0"/>
              <a:t>	1. вся процедура вместе со служебными словами </a:t>
            </a:r>
            <a:r>
              <a:rPr lang="ru-RU" sz="2200" i="1" dirty="0" smtClean="0"/>
              <a:t>это</a:t>
            </a:r>
            <a:r>
              <a:rPr lang="ru-RU" sz="2200" dirty="0" smtClean="0"/>
              <a:t> 	    и </a:t>
            </a:r>
            <a:r>
              <a:rPr lang="ru-RU" sz="2200" i="1" dirty="0" smtClean="0"/>
              <a:t>конец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	2. имя процедуры </a:t>
            </a:r>
          </a:p>
          <a:p>
            <a:r>
              <a:rPr lang="ru-RU" sz="2200" dirty="0" smtClean="0"/>
              <a:t>	3. команды между началом и концом процедуры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Правильные многоугольники, окружность</a:t>
            </a:r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556792"/>
            <a:ext cx="66967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1. На какой угол поворачивается черепашка, начертив очередную сторону пятиугольника</a:t>
            </a:r>
          </a:p>
          <a:p>
            <a:r>
              <a:rPr lang="ru-RU" sz="2200" dirty="0" smtClean="0"/>
              <a:t>	1. </a:t>
            </a:r>
            <a:r>
              <a:rPr lang="ru-RU" sz="2200" dirty="0" smtClean="0"/>
              <a:t>5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ru-RU" sz="2200" dirty="0" smtClean="0"/>
              <a:t>72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	3. </a:t>
            </a:r>
            <a:r>
              <a:rPr lang="ru-RU" sz="2200" dirty="0" smtClean="0"/>
              <a:t>20</a:t>
            </a:r>
            <a:endParaRPr lang="ru-RU" sz="2200" dirty="0" smtClean="0"/>
          </a:p>
          <a:p>
            <a:pPr>
              <a:spcAft>
                <a:spcPts val="1200"/>
              </a:spcAft>
            </a:pPr>
            <a:r>
              <a:rPr lang="ru-RU" sz="2200" dirty="0" smtClean="0"/>
              <a:t>2. Какой путь пройдет черепашка, выполнив последовательность команд:</a:t>
            </a:r>
            <a:r>
              <a:rPr lang="en-US" sz="2200" dirty="0" smtClean="0"/>
              <a:t> </a:t>
            </a:r>
            <a:r>
              <a:rPr lang="ru-RU" sz="2200" dirty="0" smtClean="0"/>
              <a:t>повтори 15 [</a:t>
            </a:r>
            <a:r>
              <a:rPr lang="ru-RU" sz="2200" dirty="0" err="1" smtClean="0"/>
              <a:t>вп</a:t>
            </a:r>
            <a:r>
              <a:rPr lang="ru-RU" sz="2200" dirty="0" smtClean="0"/>
              <a:t> 10 </a:t>
            </a:r>
            <a:r>
              <a:rPr lang="ru-RU" sz="2200" dirty="0" err="1" smtClean="0"/>
              <a:t>пр</a:t>
            </a:r>
            <a:r>
              <a:rPr lang="ru-RU" sz="2200" dirty="0" smtClean="0"/>
              <a:t> 20]</a:t>
            </a:r>
          </a:p>
          <a:p>
            <a:r>
              <a:rPr lang="ru-RU" sz="2200" dirty="0" smtClean="0"/>
              <a:t>	1. </a:t>
            </a:r>
            <a:r>
              <a:rPr lang="en-US" sz="2200" dirty="0" smtClean="0"/>
              <a:t>150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en-US" sz="2200" dirty="0" smtClean="0"/>
              <a:t>300</a:t>
            </a:r>
            <a:endParaRPr lang="ru-RU" sz="2200" dirty="0" smtClean="0"/>
          </a:p>
          <a:p>
            <a:r>
              <a:rPr lang="ru-RU" sz="2200" dirty="0" smtClean="0"/>
              <a:t>	3. </a:t>
            </a:r>
            <a:r>
              <a:rPr lang="en-US" sz="2200" dirty="0" smtClean="0"/>
              <a:t>200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53244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>
                <a:sym typeface="Wingdings 3"/>
              </a:rPr>
              <a:t> </a:t>
            </a:r>
            <a:r>
              <a:rPr lang="ru-RU" sz="2000" dirty="0" smtClean="0">
                <a:sym typeface="Wingdings 3"/>
              </a:rPr>
              <a:t>--</a:t>
            </a:r>
            <a:r>
              <a:rPr lang="ru-RU" sz="2000" b="1" dirty="0" smtClean="0">
                <a:sym typeface="Wingdings 3"/>
              </a:rPr>
              <a:t> </a:t>
            </a:r>
            <a:r>
              <a:rPr lang="ru-RU" sz="2800" dirty="0" smtClean="0"/>
              <a:t>черепашья графика </a:t>
            </a:r>
            <a:r>
              <a:rPr lang="ru-RU" sz="2200" dirty="0" smtClean="0"/>
              <a:t>(команды относительного перемещения)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2" action="ppaction://hlinksldjump"/>
              </a:rPr>
              <a:t>тест 1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3" action="ppaction://hlinksldjump"/>
              </a:rPr>
              <a:t>тест 2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4" action="ppaction://hlinksldjump"/>
              </a:rPr>
              <a:t>тест 3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-- </a:t>
            </a:r>
            <a:r>
              <a:rPr lang="ru-RU" sz="2800" dirty="0" smtClean="0">
                <a:hlinkClick r:id="rId5" action="ppaction://hlinksldjump"/>
              </a:rPr>
              <a:t>процедуры</a:t>
            </a:r>
            <a:r>
              <a:rPr lang="ru-RU" sz="2400" dirty="0" smtClean="0">
                <a:hlinkClick r:id="rId5" action="ppaction://hlinksldjump"/>
              </a:rPr>
              <a:t> </a:t>
            </a:r>
            <a:r>
              <a:rPr lang="ru-RU" sz="2800" dirty="0" smtClean="0">
                <a:hlinkClick r:id="rId5" action="ppaction://hlinksldjump"/>
              </a:rPr>
              <a:t>без параметра</a:t>
            </a:r>
            <a:endParaRPr lang="ru-RU" sz="28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-- </a:t>
            </a:r>
            <a:r>
              <a:rPr lang="ru-RU" sz="2800" dirty="0" smtClean="0">
                <a:hlinkClick r:id="rId6" action="ppaction://hlinksldjump"/>
              </a:rPr>
              <a:t>правильные многоугольники, окружность</a:t>
            </a:r>
            <a:endParaRPr lang="ru-RU" sz="28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-- </a:t>
            </a:r>
            <a:r>
              <a:rPr lang="ru-RU" sz="2800" dirty="0" smtClean="0">
                <a:hlinkClick r:id="rId7" action="ppaction://hlinksldjump"/>
              </a:rPr>
              <a:t>процедуры с параметром</a:t>
            </a:r>
            <a:endParaRPr lang="ru-RU" sz="28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-- </a:t>
            </a:r>
            <a:r>
              <a:rPr lang="ru-RU" sz="2800" dirty="0" smtClean="0"/>
              <a:t>работа с переменной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8" action="ppaction://hlinksldjump"/>
              </a:rPr>
              <a:t>тест 1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	- </a:t>
            </a:r>
            <a:r>
              <a:rPr lang="ru-RU" sz="2400" dirty="0" smtClean="0">
                <a:hlinkClick r:id="rId9" action="ppaction://hlinksldjump"/>
              </a:rPr>
              <a:t>тест 2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--</a:t>
            </a:r>
            <a:r>
              <a:rPr lang="ru-RU" sz="2800" dirty="0" smtClean="0">
                <a:hlinkClick r:id="rId10" action="ppaction://hlinksldjump"/>
              </a:rPr>
              <a:t>итоговый</a:t>
            </a:r>
            <a:r>
              <a:rPr lang="en-US" sz="2800" dirty="0" smtClean="0">
                <a:hlinkClick r:id="rId10" action="ppaction://hlinksldjump"/>
              </a:rPr>
              <a:t> </a:t>
            </a:r>
            <a:r>
              <a:rPr lang="ru-RU" sz="2800" dirty="0" smtClean="0">
                <a:hlinkClick r:id="rId10" action="ppaction://hlinksldjump"/>
              </a:rPr>
              <a:t>тест</a:t>
            </a:r>
            <a:endParaRPr lang="ru-RU" sz="2800" dirty="0" smtClean="0"/>
          </a:p>
          <a:p>
            <a:pPr>
              <a:spcAft>
                <a:spcPts val="600"/>
              </a:spcAft>
            </a:pPr>
            <a:r>
              <a:rPr lang="ru-RU" sz="2800" dirty="0" smtClean="0"/>
              <a:t>-- </a:t>
            </a:r>
            <a:r>
              <a:rPr lang="ru-RU" sz="2800" dirty="0" smtClean="0">
                <a:hlinkClick r:id="rId11" action="ppaction://hlinksldjump"/>
              </a:rPr>
              <a:t>ключи</a:t>
            </a:r>
            <a:r>
              <a:rPr lang="ru-RU" sz="2400" dirty="0" smtClean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11663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Содержание: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Правильные многоугольники, окружность</a:t>
            </a:r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10273"/>
            <a:ext cx="6912768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ru-RU" sz="2200" dirty="0" smtClean="0"/>
              <a:t>3. Сколько раз нужно повторить команды [</a:t>
            </a:r>
            <a:r>
              <a:rPr lang="ru-RU" sz="2200" dirty="0" err="1" smtClean="0"/>
              <a:t>вп</a:t>
            </a:r>
            <a:r>
              <a:rPr lang="ru-RU" sz="2200" dirty="0" smtClean="0"/>
              <a:t> 5 </a:t>
            </a:r>
            <a:r>
              <a:rPr lang="ru-RU" sz="2200" dirty="0" err="1" smtClean="0"/>
              <a:t>пр</a:t>
            </a:r>
            <a:r>
              <a:rPr lang="ru-RU" sz="2200" dirty="0" smtClean="0"/>
              <a:t> 10], чтобы получить одну шестую часть окружности:</a:t>
            </a:r>
          </a:p>
          <a:p>
            <a:r>
              <a:rPr lang="ru-RU" sz="2200" dirty="0" smtClean="0"/>
              <a:t>	1. 6</a:t>
            </a:r>
          </a:p>
          <a:p>
            <a:r>
              <a:rPr lang="ru-RU" sz="2200" dirty="0" smtClean="0"/>
              <a:t>	2. 9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	3. 5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4. Сколько шагов пройдет черепашка, когда она нарисует половину 18-угольника со стороной 10 шагов:</a:t>
            </a:r>
          </a:p>
          <a:p>
            <a:r>
              <a:rPr lang="ru-RU" sz="2200" dirty="0" smtClean="0"/>
              <a:t>	1. 90</a:t>
            </a:r>
          </a:p>
          <a:p>
            <a:r>
              <a:rPr lang="ru-RU" sz="2200" dirty="0" smtClean="0"/>
              <a:t>	2. 100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	3. 80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5. Сколько раз нужно повторить команды [</a:t>
            </a:r>
            <a:r>
              <a:rPr lang="ru-RU" sz="2200" dirty="0" err="1" smtClean="0"/>
              <a:t>вп</a:t>
            </a:r>
            <a:r>
              <a:rPr lang="ru-RU" sz="2200" dirty="0" smtClean="0"/>
              <a:t> 30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10], чтобы черепашка прошла 180 шагов:</a:t>
            </a:r>
          </a:p>
          <a:p>
            <a:r>
              <a:rPr lang="ru-RU" sz="2200" dirty="0" smtClean="0"/>
              <a:t>	1. 3</a:t>
            </a:r>
          </a:p>
          <a:p>
            <a:r>
              <a:rPr lang="ru-RU" sz="2200" dirty="0" smtClean="0"/>
              <a:t>	2. 5	</a:t>
            </a:r>
          </a:p>
          <a:p>
            <a:r>
              <a:rPr lang="ru-RU" sz="2200" dirty="0" smtClean="0"/>
              <a:t>	3. 6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Правильные многоугольники, окружность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70485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1. На какой угол поворачивается черепашка, начертив очередную сторону девятиугольника</a:t>
            </a:r>
          </a:p>
          <a:p>
            <a:r>
              <a:rPr lang="ru-RU" sz="2200" dirty="0" smtClean="0"/>
              <a:t>	1. </a:t>
            </a:r>
            <a:r>
              <a:rPr lang="ru-RU" sz="2200" dirty="0" smtClean="0"/>
              <a:t>9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ru-RU" sz="2200" dirty="0" smtClean="0"/>
              <a:t>40</a:t>
            </a:r>
            <a:endParaRPr lang="ru-RU" sz="2200" dirty="0" smtClean="0"/>
          </a:p>
          <a:p>
            <a:r>
              <a:rPr lang="ru-RU" sz="2200" dirty="0" smtClean="0"/>
              <a:t>	3. </a:t>
            </a:r>
            <a:r>
              <a:rPr lang="ru-RU" sz="2200" dirty="0" smtClean="0"/>
              <a:t>20</a:t>
            </a:r>
            <a:endParaRPr lang="ru-RU" sz="2200" dirty="0" smtClean="0"/>
          </a:p>
          <a:p>
            <a:r>
              <a:rPr lang="ru-RU" sz="2200" dirty="0" smtClean="0"/>
              <a:t> 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2. Какой путь пройдет черепашка, выполнив последовательность команд:</a:t>
            </a:r>
            <a:r>
              <a:rPr lang="en-US" sz="2200" dirty="0" smtClean="0"/>
              <a:t> </a:t>
            </a:r>
            <a:r>
              <a:rPr lang="ru-RU" sz="2200" dirty="0" smtClean="0"/>
              <a:t>повтори 15 [</a:t>
            </a:r>
            <a:r>
              <a:rPr lang="ru-RU" sz="2200" dirty="0" err="1" smtClean="0"/>
              <a:t>вп</a:t>
            </a:r>
            <a:r>
              <a:rPr lang="ru-RU" sz="2200" dirty="0" smtClean="0"/>
              <a:t> 12 </a:t>
            </a:r>
            <a:r>
              <a:rPr lang="ru-RU" sz="2200" dirty="0" err="1" smtClean="0"/>
              <a:t>пр</a:t>
            </a:r>
            <a:r>
              <a:rPr lang="ru-RU" sz="2200" dirty="0" smtClean="0"/>
              <a:t> 20]</a:t>
            </a:r>
          </a:p>
          <a:p>
            <a:r>
              <a:rPr lang="ru-RU" sz="2200" dirty="0" smtClean="0"/>
              <a:t>	1. </a:t>
            </a:r>
            <a:r>
              <a:rPr lang="en-US" sz="2200" dirty="0" smtClean="0"/>
              <a:t>300</a:t>
            </a:r>
            <a:endParaRPr lang="ru-RU" sz="2200" dirty="0" smtClean="0"/>
          </a:p>
          <a:p>
            <a:r>
              <a:rPr lang="ru-RU" sz="2200" dirty="0" smtClean="0"/>
              <a:t>	2. </a:t>
            </a:r>
            <a:r>
              <a:rPr lang="en-US" sz="2200" dirty="0" smtClean="0"/>
              <a:t>120</a:t>
            </a:r>
            <a:endParaRPr lang="ru-RU" sz="2200" dirty="0" smtClean="0"/>
          </a:p>
          <a:p>
            <a:r>
              <a:rPr lang="ru-RU" sz="2200" dirty="0" smtClean="0"/>
              <a:t>	3. </a:t>
            </a:r>
            <a:r>
              <a:rPr lang="en-US" sz="2200" dirty="0" smtClean="0"/>
              <a:t>180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Правильные многоугольники, окружность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52736"/>
            <a:ext cx="7920880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ru-RU" sz="2200" dirty="0" smtClean="0"/>
              <a:t>3. Сколько раз нужно повторить команды [</a:t>
            </a:r>
            <a:r>
              <a:rPr lang="ru-RU" sz="2200" dirty="0" err="1" smtClean="0"/>
              <a:t>вп</a:t>
            </a:r>
            <a:r>
              <a:rPr lang="ru-RU" sz="2200" dirty="0" smtClean="0"/>
              <a:t> 5 </a:t>
            </a:r>
            <a:r>
              <a:rPr lang="ru-RU" sz="2200" dirty="0" err="1" smtClean="0"/>
              <a:t>пр</a:t>
            </a:r>
            <a:r>
              <a:rPr lang="ru-RU" sz="2200" dirty="0" smtClean="0"/>
              <a:t> 10], чтобы получить одну четвертую часть окружности:</a:t>
            </a:r>
          </a:p>
          <a:p>
            <a:r>
              <a:rPr lang="ru-RU" sz="2200" dirty="0" smtClean="0"/>
              <a:t>	1. 6</a:t>
            </a:r>
          </a:p>
          <a:p>
            <a:r>
              <a:rPr lang="ru-RU" sz="2200" dirty="0" smtClean="0"/>
              <a:t>	2. 9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	3. 5	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4. Сколько шагов пройдет черепашка, когда она нарисует половину 36-угольника со стороной 10 шагов:</a:t>
            </a:r>
          </a:p>
          <a:p>
            <a:r>
              <a:rPr lang="ru-RU" sz="2200" dirty="0" smtClean="0"/>
              <a:t>	1. 90</a:t>
            </a:r>
          </a:p>
          <a:p>
            <a:r>
              <a:rPr lang="ru-RU" sz="2200" dirty="0" smtClean="0"/>
              <a:t>	2. 100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	3. 180	</a:t>
            </a:r>
          </a:p>
          <a:p>
            <a:pPr>
              <a:spcAft>
                <a:spcPts val="900"/>
              </a:spcAft>
            </a:pPr>
            <a:r>
              <a:rPr lang="ru-RU" sz="2200" dirty="0" smtClean="0"/>
              <a:t>5. Сколько раз нужно повторить команды [</a:t>
            </a:r>
            <a:r>
              <a:rPr lang="ru-RU" sz="2200" dirty="0" err="1" smtClean="0"/>
              <a:t>вп</a:t>
            </a:r>
            <a:r>
              <a:rPr lang="ru-RU" sz="2200" dirty="0" smtClean="0"/>
              <a:t> 30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10], чтобы черепашка прошла 150 шагов:</a:t>
            </a:r>
          </a:p>
          <a:p>
            <a:r>
              <a:rPr lang="ru-RU" sz="2200" dirty="0" smtClean="0"/>
              <a:t>	1. 3</a:t>
            </a:r>
          </a:p>
          <a:p>
            <a:r>
              <a:rPr lang="ru-RU" sz="2200" dirty="0" smtClean="0"/>
              <a:t>	2. 5	</a:t>
            </a:r>
          </a:p>
          <a:p>
            <a:r>
              <a:rPr lang="ru-RU" sz="2200" dirty="0" smtClean="0"/>
              <a:t>	3. 6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с параметром</a:t>
            </a:r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3448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2200" dirty="0" smtClean="0"/>
              <a:t>1. Дополнительная информация для работы команды или процедуры называется:</a:t>
            </a:r>
          </a:p>
          <a:p>
            <a:pPr lvl="0"/>
            <a:r>
              <a:rPr lang="ru-RU" sz="2200" dirty="0" smtClean="0"/>
              <a:t>	1. имя</a:t>
            </a:r>
          </a:p>
          <a:p>
            <a:pPr lvl="0"/>
            <a:r>
              <a:rPr lang="ru-RU" sz="2200" dirty="0" smtClean="0"/>
              <a:t>	2. переменная </a:t>
            </a:r>
          </a:p>
          <a:p>
            <a:pPr lvl="0">
              <a:spcAft>
                <a:spcPts val="600"/>
              </a:spcAft>
            </a:pPr>
            <a:r>
              <a:rPr lang="ru-RU" sz="2200" dirty="0" smtClean="0"/>
              <a:t>	3. параметр</a:t>
            </a:r>
          </a:p>
          <a:p>
            <a:pPr lvl="0">
              <a:spcAft>
                <a:spcPts val="600"/>
              </a:spcAft>
            </a:pPr>
            <a:r>
              <a:rPr lang="ru-RU" sz="2200" dirty="0" smtClean="0"/>
              <a:t>2. Какая процедура с параметром написана правильно?</a:t>
            </a:r>
          </a:p>
          <a:p>
            <a:pPr lvl="0"/>
            <a:r>
              <a:rPr lang="ru-RU" sz="2200" dirty="0" smtClean="0"/>
              <a:t>	1. это </a:t>
            </a:r>
            <a:r>
              <a:rPr lang="ru-RU" sz="2200" dirty="0" err="1" smtClean="0"/>
              <a:t>треуг</a:t>
            </a:r>
            <a:r>
              <a:rPr lang="ru-RU" sz="2200" dirty="0" smtClean="0"/>
              <a:t> :</a:t>
            </a:r>
            <a:r>
              <a:rPr lang="ru-RU" sz="2200" dirty="0" err="1" smtClean="0"/>
              <a:t>стор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	    повтори 3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</a:t>
            </a:r>
            <a:r>
              <a:rPr lang="ru-RU" sz="2200" dirty="0" err="1" smtClean="0"/>
              <a:t>стор</a:t>
            </a:r>
            <a:r>
              <a:rPr lang="ru-RU" sz="2200" dirty="0" smtClean="0"/>
              <a:t> </a:t>
            </a:r>
            <a:r>
              <a:rPr lang="ru-RU" sz="2200" dirty="0" err="1" smtClean="0"/>
              <a:t>пр</a:t>
            </a:r>
            <a:r>
              <a:rPr lang="ru-RU" sz="2200" dirty="0" smtClean="0"/>
              <a:t> 120]</a:t>
            </a:r>
            <a:br>
              <a:rPr lang="ru-RU" sz="2200" dirty="0" smtClean="0"/>
            </a:br>
            <a:r>
              <a:rPr lang="ru-RU" sz="2200" dirty="0" smtClean="0"/>
              <a:t>    	    конец</a:t>
            </a:r>
          </a:p>
          <a:p>
            <a:pPr lvl="0"/>
            <a:r>
              <a:rPr lang="ru-RU" sz="2200" dirty="0" smtClean="0"/>
              <a:t>	2. это </a:t>
            </a:r>
            <a:r>
              <a:rPr lang="ru-RU" sz="2200" dirty="0" err="1" smtClean="0"/>
              <a:t>треуг</a:t>
            </a:r>
            <a:r>
              <a:rPr lang="ru-RU" sz="2200" dirty="0" smtClean="0"/>
              <a:t> :</a:t>
            </a:r>
            <a:r>
              <a:rPr lang="ru-RU" sz="2200" dirty="0" err="1" smtClean="0"/>
              <a:t>стор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	    повтори 3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  </a:t>
            </a:r>
            <a:r>
              <a:rPr lang="ru-RU" sz="2200" dirty="0" err="1" smtClean="0"/>
              <a:t>стор</a:t>
            </a:r>
            <a:r>
              <a:rPr lang="ru-RU" sz="2200" dirty="0" smtClean="0"/>
              <a:t> </a:t>
            </a:r>
            <a:r>
              <a:rPr lang="ru-RU" sz="2200" dirty="0" err="1" smtClean="0"/>
              <a:t>пр</a:t>
            </a:r>
            <a:r>
              <a:rPr lang="ru-RU" sz="2200" dirty="0" smtClean="0"/>
              <a:t> 120]</a:t>
            </a:r>
            <a:br>
              <a:rPr lang="ru-RU" sz="2200" dirty="0" smtClean="0"/>
            </a:br>
            <a:r>
              <a:rPr lang="ru-RU" sz="2200" dirty="0" smtClean="0"/>
              <a:t>    	    конец</a:t>
            </a:r>
          </a:p>
          <a:p>
            <a:pPr lvl="0"/>
            <a:r>
              <a:rPr lang="ru-RU" sz="2200" dirty="0" smtClean="0"/>
              <a:t>	3. это </a:t>
            </a:r>
            <a:r>
              <a:rPr lang="ru-RU" sz="2200" dirty="0" err="1" smtClean="0"/>
              <a:t>треуг</a:t>
            </a:r>
            <a:r>
              <a:rPr lang="ru-RU" sz="2200" dirty="0" smtClean="0"/>
              <a:t> :  </a:t>
            </a:r>
            <a:r>
              <a:rPr lang="ru-RU" sz="2200" dirty="0" err="1" smtClean="0"/>
              <a:t>стор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	    повтори 3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</a:t>
            </a:r>
            <a:r>
              <a:rPr lang="ru-RU" sz="2200" dirty="0" err="1" smtClean="0"/>
              <a:t>стор</a:t>
            </a:r>
            <a:r>
              <a:rPr lang="ru-RU" sz="2200" dirty="0" smtClean="0"/>
              <a:t> </a:t>
            </a:r>
            <a:r>
              <a:rPr lang="ru-RU" sz="2200" dirty="0" err="1" smtClean="0"/>
              <a:t>пр</a:t>
            </a:r>
            <a:r>
              <a:rPr lang="ru-RU" sz="2200" dirty="0" smtClean="0"/>
              <a:t> 120]</a:t>
            </a:r>
            <a:br>
              <a:rPr lang="ru-RU" sz="2200" dirty="0" smtClean="0"/>
            </a:br>
            <a:r>
              <a:rPr lang="ru-RU" sz="2200" dirty="0" smtClean="0"/>
              <a:t>   	    конец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с параметром</a:t>
            </a:r>
          </a:p>
          <a:p>
            <a:pPr algn="ctr"/>
            <a:r>
              <a:rPr lang="ru-RU" sz="2400" dirty="0" smtClean="0"/>
              <a:t>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052736"/>
            <a:ext cx="792088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dirty="0" smtClean="0"/>
              <a:t>3. Найди правильный вариант процедуры, описывающей отрезок с переменным параметром – длиной :размер</a:t>
            </a:r>
          </a:p>
          <a:p>
            <a:pPr lvl="0"/>
            <a:r>
              <a:rPr lang="ru-RU" sz="2200" dirty="0" smtClean="0"/>
              <a:t>	1. это линия</a:t>
            </a:r>
            <a:r>
              <a:rPr lang="en-US" sz="2200" dirty="0" smtClean="0"/>
              <a:t> :</a:t>
            </a:r>
            <a:r>
              <a:rPr lang="ru-RU" sz="2200" dirty="0" smtClean="0"/>
              <a:t>размер</a:t>
            </a:r>
          </a:p>
          <a:p>
            <a:r>
              <a:rPr lang="en-US" sz="2200" dirty="0" smtClean="0"/>
              <a:t>                  </a:t>
            </a:r>
            <a:r>
              <a:rPr lang="ru-RU" sz="2200" dirty="0" err="1" smtClean="0"/>
              <a:t>вп</a:t>
            </a:r>
            <a:r>
              <a:rPr lang="en-US" sz="2200" dirty="0" smtClean="0"/>
              <a:t> 50 </a:t>
            </a:r>
            <a:r>
              <a:rPr lang="ru-RU" sz="2200" dirty="0" err="1" smtClean="0"/>
              <a:t>нд</a:t>
            </a:r>
            <a:r>
              <a:rPr lang="en-US" sz="2200" dirty="0" smtClean="0"/>
              <a:t> 50</a:t>
            </a:r>
            <a:br>
              <a:rPr lang="en-US" sz="2200" dirty="0" smtClean="0"/>
            </a:br>
            <a:r>
              <a:rPr lang="en-US" sz="2200" dirty="0" smtClean="0"/>
              <a:t>	    </a:t>
            </a:r>
            <a:r>
              <a:rPr lang="ru-RU" sz="2200" dirty="0" smtClean="0"/>
              <a:t>конец</a:t>
            </a:r>
            <a:r>
              <a:rPr lang="en-US" sz="2200" dirty="0" smtClean="0"/>
              <a:t> </a:t>
            </a:r>
            <a:endParaRPr lang="ru-RU" sz="2200" dirty="0" smtClean="0"/>
          </a:p>
          <a:p>
            <a:pPr lvl="0"/>
            <a:r>
              <a:rPr lang="ru-RU" sz="2200" dirty="0" smtClean="0"/>
              <a:t>	2. это линия</a:t>
            </a:r>
            <a:r>
              <a:rPr lang="en-US" sz="2200" dirty="0" smtClean="0"/>
              <a:t> :</a:t>
            </a:r>
            <a:r>
              <a:rPr lang="ru-RU" sz="2200" dirty="0" smtClean="0"/>
              <a:t>размер</a:t>
            </a:r>
          </a:p>
          <a:p>
            <a:r>
              <a:rPr lang="ru-RU" sz="2200" dirty="0" smtClean="0"/>
              <a:t>                   </a:t>
            </a:r>
            <a:r>
              <a:rPr lang="ru-RU" sz="2200" dirty="0" err="1" smtClean="0"/>
              <a:t>вп</a:t>
            </a:r>
            <a:r>
              <a:rPr lang="ru-RU" sz="2200" dirty="0" smtClean="0"/>
              <a:t> размер  </a:t>
            </a:r>
            <a:r>
              <a:rPr lang="ru-RU" sz="2200" dirty="0" err="1" smtClean="0"/>
              <a:t>нд</a:t>
            </a:r>
            <a:r>
              <a:rPr lang="ru-RU" sz="2200" dirty="0" smtClean="0"/>
              <a:t> </a:t>
            </a:r>
            <a:r>
              <a:rPr lang="ru-RU" sz="2200" dirty="0" err="1" smtClean="0"/>
              <a:t>размер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	     конец</a:t>
            </a:r>
          </a:p>
          <a:p>
            <a:r>
              <a:rPr lang="ru-RU" sz="2200" dirty="0" smtClean="0"/>
              <a:t>	3. это линия :размер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                   </a:t>
            </a:r>
            <a:r>
              <a:rPr lang="ru-RU" sz="2200" dirty="0" err="1" smtClean="0"/>
              <a:t>вп</a:t>
            </a:r>
            <a:r>
              <a:rPr lang="ru-RU" sz="2200" dirty="0" smtClean="0"/>
              <a:t> :размер  </a:t>
            </a:r>
            <a:r>
              <a:rPr lang="ru-RU" sz="2200" dirty="0" err="1" smtClean="0"/>
              <a:t>нд</a:t>
            </a:r>
            <a:r>
              <a:rPr lang="ru-RU" sz="2200" dirty="0" smtClean="0"/>
              <a:t> :размер</a:t>
            </a:r>
            <a:br>
              <a:rPr lang="ru-RU" sz="2200" dirty="0" smtClean="0"/>
            </a:br>
            <a:r>
              <a:rPr lang="ru-RU" sz="2200" dirty="0" smtClean="0"/>
              <a:t>	     конец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 4. Как правильно вызвать процедуру, описанную в вопросе 3:</a:t>
            </a:r>
          </a:p>
          <a:p>
            <a:r>
              <a:rPr lang="ru-RU" sz="2200" dirty="0" smtClean="0"/>
              <a:t>	</a:t>
            </a:r>
            <a:r>
              <a:rPr lang="en-US" sz="2200" dirty="0" smtClean="0"/>
              <a:t>1.</a:t>
            </a:r>
            <a:r>
              <a:rPr lang="ru-RU" sz="2200" dirty="0" smtClean="0"/>
              <a:t>это линия</a:t>
            </a:r>
            <a:r>
              <a:rPr lang="en-US" sz="2200" dirty="0" smtClean="0"/>
              <a:t> 50</a:t>
            </a:r>
            <a:br>
              <a:rPr lang="en-US" sz="2200" dirty="0" smtClean="0"/>
            </a:br>
            <a:r>
              <a:rPr lang="en-US" sz="2200" dirty="0" smtClean="0"/>
              <a:t> 	2. </a:t>
            </a:r>
            <a:r>
              <a:rPr lang="ru-RU" sz="2200" dirty="0" smtClean="0"/>
              <a:t>линия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	3. </a:t>
            </a:r>
            <a:r>
              <a:rPr lang="ru-RU" sz="2200" dirty="0" smtClean="0"/>
              <a:t>линия</a:t>
            </a:r>
            <a:r>
              <a:rPr lang="en-US" sz="2200" dirty="0" smtClean="0"/>
              <a:t> 50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с параметром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196752"/>
            <a:ext cx="756084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dirty="0" smtClean="0"/>
              <a:t>1. Дополнительная информация для работы команды или процедуры называется:</a:t>
            </a:r>
          </a:p>
          <a:p>
            <a:r>
              <a:rPr lang="ru-RU" sz="2200" dirty="0" smtClean="0"/>
              <a:t>	1. параметр</a:t>
            </a:r>
          </a:p>
          <a:p>
            <a:r>
              <a:rPr lang="ru-RU" sz="2200" dirty="0" smtClean="0"/>
              <a:t>	2. переменная 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	3. датчик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2. Какая процедура написана правильно?</a:t>
            </a:r>
          </a:p>
          <a:p>
            <a:r>
              <a:rPr lang="ru-RU" sz="2200" dirty="0" smtClean="0"/>
              <a:t>	1. это квадр :  с</a:t>
            </a:r>
            <a:br>
              <a:rPr lang="ru-RU" sz="2200" dirty="0" smtClean="0"/>
            </a:br>
            <a:r>
              <a:rPr lang="ru-RU" sz="2200" dirty="0" smtClean="0"/>
              <a:t>        	    повтори 4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:с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90]</a:t>
            </a:r>
            <a:br>
              <a:rPr lang="ru-RU" sz="2200" dirty="0" smtClean="0"/>
            </a:br>
            <a:r>
              <a:rPr lang="ru-RU" sz="2200" dirty="0" smtClean="0"/>
              <a:t>        	    конец</a:t>
            </a:r>
          </a:p>
          <a:p>
            <a:r>
              <a:rPr lang="ru-RU" sz="2200" dirty="0" smtClean="0"/>
              <a:t>	2. это квадр :с</a:t>
            </a:r>
            <a:br>
              <a:rPr lang="ru-RU" sz="2200" dirty="0" smtClean="0"/>
            </a:br>
            <a:r>
              <a:rPr lang="ru-RU" sz="2200" dirty="0" smtClean="0"/>
              <a:t>          	    повтори 4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  с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90]</a:t>
            </a:r>
            <a:br>
              <a:rPr lang="ru-RU" sz="2200" dirty="0" smtClean="0"/>
            </a:br>
            <a:r>
              <a:rPr lang="ru-RU" sz="2200" dirty="0" smtClean="0"/>
              <a:t>          	    конец</a:t>
            </a:r>
          </a:p>
          <a:p>
            <a:r>
              <a:rPr lang="ru-RU" sz="2200" dirty="0" smtClean="0"/>
              <a:t>	3. это квадр :с</a:t>
            </a:r>
            <a:br>
              <a:rPr lang="ru-RU" sz="2200" dirty="0" smtClean="0"/>
            </a:br>
            <a:r>
              <a:rPr lang="ru-RU" sz="2200" dirty="0" smtClean="0"/>
              <a:t>          	    повтори 4 [</a:t>
            </a:r>
            <a:r>
              <a:rPr lang="ru-RU" sz="2200" dirty="0" err="1" smtClean="0"/>
              <a:t>вп</a:t>
            </a:r>
            <a:r>
              <a:rPr lang="ru-RU" sz="2200" dirty="0" smtClean="0"/>
              <a:t> :с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90]</a:t>
            </a:r>
            <a:br>
              <a:rPr lang="ru-RU" sz="2200" dirty="0" smtClean="0"/>
            </a:br>
            <a:r>
              <a:rPr lang="ru-RU" sz="2200" dirty="0" smtClean="0"/>
              <a:t>         	    конец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Процедуры с параметром</a:t>
            </a:r>
          </a:p>
          <a:p>
            <a:pPr algn="ctr"/>
            <a:r>
              <a:rPr lang="ru-RU" sz="2400" dirty="0" smtClean="0"/>
              <a:t>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63284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dirty="0" smtClean="0"/>
              <a:t>3. Найди правильный вариант процедуры, описывающей отрезок с переменным параметром – длиной :размер</a:t>
            </a:r>
          </a:p>
          <a:p>
            <a:r>
              <a:rPr lang="ru-RU" sz="2200" dirty="0" smtClean="0"/>
              <a:t>	</a:t>
            </a:r>
            <a:r>
              <a:rPr lang="en-US" sz="2200" dirty="0" smtClean="0"/>
              <a:t>1.   </a:t>
            </a:r>
            <a:r>
              <a:rPr lang="ru-RU" sz="2200" dirty="0" smtClean="0"/>
              <a:t>это линия </a:t>
            </a:r>
          </a:p>
          <a:p>
            <a:r>
              <a:rPr lang="ru-RU" sz="2200" dirty="0" smtClean="0"/>
              <a:t> 	      </a:t>
            </a:r>
            <a:r>
              <a:rPr lang="ru-RU" sz="2200" dirty="0" err="1" smtClean="0"/>
              <a:t>вп</a:t>
            </a:r>
            <a:r>
              <a:rPr lang="ru-RU" sz="2200" dirty="0" smtClean="0"/>
              <a:t> :размер  </a:t>
            </a:r>
            <a:r>
              <a:rPr lang="ru-RU" sz="2200" dirty="0" err="1" smtClean="0"/>
              <a:t>нд</a:t>
            </a:r>
            <a:r>
              <a:rPr lang="ru-RU" sz="2200" dirty="0" smtClean="0"/>
              <a:t> :размер</a:t>
            </a:r>
            <a:br>
              <a:rPr lang="ru-RU" sz="2200" dirty="0" smtClean="0"/>
            </a:br>
            <a:r>
              <a:rPr lang="ru-RU" sz="2200" dirty="0" smtClean="0"/>
              <a:t>	      конец</a:t>
            </a:r>
          </a:p>
          <a:p>
            <a:r>
              <a:rPr lang="ru-RU" sz="2200" dirty="0" smtClean="0"/>
              <a:t>	</a:t>
            </a:r>
            <a:r>
              <a:rPr lang="en-US" sz="2200" dirty="0" smtClean="0"/>
              <a:t>2.   </a:t>
            </a:r>
            <a:r>
              <a:rPr lang="ru-RU" sz="2200" dirty="0" smtClean="0"/>
              <a:t>это линия 50</a:t>
            </a:r>
          </a:p>
          <a:p>
            <a:r>
              <a:rPr lang="ru-RU" sz="2200" dirty="0" smtClean="0"/>
              <a:t>                     </a:t>
            </a:r>
            <a:r>
              <a:rPr lang="ru-RU" sz="2200" dirty="0" err="1" smtClean="0"/>
              <a:t>вп</a:t>
            </a:r>
            <a:r>
              <a:rPr lang="ru-RU" sz="2200" dirty="0" smtClean="0"/>
              <a:t> :размер  </a:t>
            </a:r>
            <a:r>
              <a:rPr lang="ru-RU" sz="2200" dirty="0" err="1" smtClean="0"/>
              <a:t>нд</a:t>
            </a:r>
            <a:r>
              <a:rPr lang="ru-RU" sz="2200" dirty="0" smtClean="0"/>
              <a:t> :размер</a:t>
            </a:r>
            <a:br>
              <a:rPr lang="ru-RU" sz="2200" dirty="0" smtClean="0"/>
            </a:br>
            <a:r>
              <a:rPr lang="ru-RU" sz="2200" dirty="0" smtClean="0"/>
              <a:t>	      конец</a:t>
            </a:r>
          </a:p>
          <a:p>
            <a:r>
              <a:rPr lang="ru-RU" sz="2200" dirty="0" smtClean="0"/>
              <a:t>	3. это линия :размер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                   </a:t>
            </a:r>
            <a:r>
              <a:rPr lang="ru-RU" sz="2200" dirty="0" err="1" smtClean="0"/>
              <a:t>вп</a:t>
            </a:r>
            <a:r>
              <a:rPr lang="ru-RU" sz="2200" dirty="0" smtClean="0"/>
              <a:t> :размер  </a:t>
            </a:r>
            <a:r>
              <a:rPr lang="ru-RU" sz="2200" dirty="0" err="1" smtClean="0"/>
              <a:t>нд</a:t>
            </a:r>
            <a:r>
              <a:rPr lang="ru-RU" sz="2200" dirty="0" smtClean="0"/>
              <a:t> :размер</a:t>
            </a:r>
            <a:br>
              <a:rPr lang="ru-RU" sz="2200" dirty="0" smtClean="0"/>
            </a:br>
            <a:r>
              <a:rPr lang="ru-RU" sz="2200" dirty="0" smtClean="0"/>
              <a:t>	     конец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4. Как правильно вызвать процедуру, описанную в вопросе 3:</a:t>
            </a:r>
          </a:p>
          <a:p>
            <a:r>
              <a:rPr lang="ru-RU" sz="2200" dirty="0" smtClean="0"/>
              <a:t>	1. линия 50</a:t>
            </a:r>
            <a:br>
              <a:rPr lang="ru-RU" sz="2200" dirty="0" smtClean="0"/>
            </a:br>
            <a:r>
              <a:rPr lang="ru-RU" sz="2200" dirty="0" smtClean="0"/>
              <a:t> 	2. линия размер</a:t>
            </a:r>
            <a:br>
              <a:rPr lang="ru-RU" sz="2200" dirty="0" smtClean="0"/>
            </a:br>
            <a:r>
              <a:rPr lang="ru-RU" sz="2200" dirty="0" smtClean="0"/>
              <a:t> 	3 линия :размер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1, вариант 1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412776"/>
            <a:ext cx="69127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2400" dirty="0" smtClean="0"/>
              <a:t>1. Величина, у которой есть имя  и значение, называется:</a:t>
            </a:r>
          </a:p>
          <a:p>
            <a:pPr lvl="0"/>
            <a:r>
              <a:rPr lang="ru-RU" sz="2400" dirty="0" smtClean="0"/>
              <a:t>	1. алгоритм</a:t>
            </a:r>
          </a:p>
          <a:p>
            <a:pPr lvl="0"/>
            <a:r>
              <a:rPr lang="ru-RU" sz="2400" dirty="0" smtClean="0"/>
              <a:t>	2. команда</a:t>
            </a:r>
          </a:p>
          <a:p>
            <a:pPr lvl="0">
              <a:spcAft>
                <a:spcPts val="1200"/>
              </a:spcAft>
            </a:pPr>
            <a:r>
              <a:rPr lang="ru-RU" sz="2400" dirty="0" smtClean="0"/>
              <a:t>	3. переменная</a:t>
            </a:r>
          </a:p>
          <a:p>
            <a:pPr lvl="0">
              <a:spcAft>
                <a:spcPts val="1200"/>
              </a:spcAft>
            </a:pPr>
            <a:r>
              <a:rPr lang="ru-RU" sz="2400" dirty="0" smtClean="0"/>
              <a:t>2. Каким будет значение переменной </a:t>
            </a:r>
            <a:r>
              <a:rPr lang="en-US" sz="2400" b="1" i="1" dirty="0" smtClean="0"/>
              <a:t>z</a:t>
            </a:r>
            <a:r>
              <a:rPr lang="ru-RU" sz="2400" dirty="0" smtClean="0"/>
              <a:t> после выполнения последовательности команд:</a:t>
            </a:r>
          </a:p>
          <a:p>
            <a:r>
              <a:rPr lang="en-US" sz="2400" dirty="0" err="1" smtClean="0"/>
              <a:t>пусть</a:t>
            </a:r>
            <a:r>
              <a:rPr lang="en-US" sz="2400" dirty="0" smtClean="0"/>
              <a:t> “z 10 </a:t>
            </a:r>
            <a:r>
              <a:rPr lang="en-US" sz="2400" dirty="0" err="1" smtClean="0"/>
              <a:t>вп</a:t>
            </a:r>
            <a:r>
              <a:rPr lang="en-US" sz="2400" dirty="0" smtClean="0"/>
              <a:t> :z + 5</a:t>
            </a:r>
            <a:endParaRPr lang="ru-RU" sz="2400" dirty="0" smtClean="0"/>
          </a:p>
          <a:p>
            <a:pPr lvl="0"/>
            <a:r>
              <a:rPr lang="ru-RU" sz="2400" dirty="0" smtClean="0"/>
              <a:t>	1. 10</a:t>
            </a:r>
          </a:p>
          <a:p>
            <a:pPr lvl="0"/>
            <a:r>
              <a:rPr lang="ru-RU" sz="2400" dirty="0" smtClean="0"/>
              <a:t>	2. 15</a:t>
            </a:r>
          </a:p>
          <a:p>
            <a:pPr lvl="0"/>
            <a:r>
              <a:rPr lang="ru-RU" sz="2400" dirty="0" smtClean="0"/>
              <a:t>	3. 5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1, вариант 1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412776"/>
            <a:ext cx="73448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3. </a:t>
            </a:r>
            <a:r>
              <a:rPr lang="ru-RU" sz="2400" dirty="0" smtClean="0"/>
              <a:t>Как изменится значение переменной </a:t>
            </a:r>
            <a:r>
              <a:rPr lang="ru-RU" sz="2400" b="1" i="1" dirty="0" smtClean="0"/>
              <a:t>а</a:t>
            </a:r>
            <a:r>
              <a:rPr lang="ru-RU" sz="2400" dirty="0" smtClean="0"/>
              <a:t> после выполнения команд: </a:t>
            </a:r>
            <a:br>
              <a:rPr lang="ru-RU" sz="2400" dirty="0" smtClean="0"/>
            </a:br>
            <a:r>
              <a:rPr lang="ru-RU" sz="2400" b="1" i="1" dirty="0" smtClean="0"/>
              <a:t>пусть </a:t>
            </a:r>
            <a:r>
              <a:rPr lang="en-US" sz="2400" b="1" i="1" dirty="0" smtClean="0"/>
              <a:t>“</a:t>
            </a:r>
            <a:r>
              <a:rPr lang="ru-RU" sz="2400" b="1" i="1" dirty="0" smtClean="0"/>
              <a:t>а 10  пусть </a:t>
            </a:r>
            <a:r>
              <a:rPr lang="en-US" sz="2400" b="1" i="1" dirty="0" smtClean="0"/>
              <a:t>“</a:t>
            </a:r>
            <a:r>
              <a:rPr lang="ru-RU" sz="2400" b="1" i="1" dirty="0" smtClean="0"/>
              <a:t>а :а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+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2</a:t>
            </a:r>
            <a:r>
              <a:rPr lang="en-US" sz="2400" b="1" i="1" dirty="0" smtClean="0"/>
              <a:t> </a:t>
            </a:r>
            <a:r>
              <a:rPr lang="ru-RU" sz="2400" b="1" i="1" dirty="0" err="1" smtClean="0"/>
              <a:t>вп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:а </a:t>
            </a:r>
            <a:r>
              <a:rPr lang="en-US" sz="2400" b="1" i="1" dirty="0" smtClean="0"/>
              <a:t> + </a:t>
            </a:r>
            <a:r>
              <a:rPr lang="en-US" sz="2400" b="1" i="1" dirty="0" smtClean="0"/>
              <a:t>10</a:t>
            </a:r>
            <a:r>
              <a:rPr lang="ru-RU" sz="2400" b="1" i="1" dirty="0" smtClean="0"/>
              <a:t> пусть </a:t>
            </a:r>
            <a:r>
              <a:rPr lang="en-US" sz="2400" b="1" i="1" dirty="0" smtClean="0"/>
              <a:t>“</a:t>
            </a:r>
            <a:r>
              <a:rPr lang="ru-RU" sz="2400" b="1" i="1" dirty="0" smtClean="0"/>
              <a:t>а :а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-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2</a:t>
            </a:r>
            <a:r>
              <a:rPr lang="en-US" sz="2400" b="1" i="1" dirty="0" smtClean="0"/>
              <a:t> </a:t>
            </a:r>
            <a:endParaRPr lang="ru-RU" sz="2400" b="1" i="1" dirty="0" smtClean="0"/>
          </a:p>
          <a:p>
            <a:r>
              <a:rPr lang="ru-RU" sz="2400" dirty="0" smtClean="0"/>
              <a:t>	1. будет равно 12</a:t>
            </a:r>
          </a:p>
          <a:p>
            <a:r>
              <a:rPr lang="ru-RU" sz="2400" dirty="0" smtClean="0"/>
              <a:t>	2. не </a:t>
            </a:r>
            <a:r>
              <a:rPr lang="ru-RU" sz="2400" dirty="0" smtClean="0"/>
              <a:t>изменится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	3. будет </a:t>
            </a:r>
            <a:r>
              <a:rPr lang="ru-RU" sz="2400" dirty="0" smtClean="0"/>
              <a:t>равно 20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4</a:t>
            </a:r>
            <a:r>
              <a:rPr lang="ru-RU" sz="2400" dirty="0" smtClean="0"/>
              <a:t>. Чтобы вызвать содержимое переменной  </a:t>
            </a:r>
            <a:r>
              <a:rPr lang="ru-RU" sz="2400" b="1" dirty="0" smtClean="0"/>
              <a:t>:</a:t>
            </a:r>
            <a:r>
              <a:rPr lang="en-US" sz="2400" b="1" dirty="0" smtClean="0"/>
              <a:t>a</a:t>
            </a:r>
            <a:r>
              <a:rPr lang="ru-RU" sz="2400" dirty="0" smtClean="0"/>
              <a:t> на лист, нужно дать команду:</a:t>
            </a:r>
          </a:p>
          <a:p>
            <a:r>
              <a:rPr lang="ru-RU" sz="2400" dirty="0" smtClean="0"/>
              <a:t>	1. покажи :</a:t>
            </a:r>
            <a:r>
              <a:rPr lang="en-US" sz="2400" dirty="0" smtClean="0"/>
              <a:t>a</a:t>
            </a:r>
            <a:endParaRPr lang="ru-RU" sz="2400" dirty="0" smtClean="0"/>
          </a:p>
          <a:p>
            <a:r>
              <a:rPr lang="ru-RU" sz="2400" dirty="0" smtClean="0"/>
              <a:t>	2. пиши :</a:t>
            </a:r>
            <a:r>
              <a:rPr lang="en-US" sz="2400" dirty="0" smtClean="0"/>
              <a:t>a</a:t>
            </a:r>
            <a:endParaRPr lang="ru-RU" sz="2400" dirty="0" smtClean="0"/>
          </a:p>
          <a:p>
            <a:r>
              <a:rPr lang="ru-RU" sz="2400" dirty="0" smtClean="0"/>
              <a:t>	3. печатай :</a:t>
            </a:r>
            <a:r>
              <a:rPr lang="en-US" sz="2400" dirty="0" smtClean="0"/>
              <a:t>a</a:t>
            </a:r>
            <a:endParaRPr lang="ru-RU" sz="2400" dirty="0" smtClean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1, вариант 2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412776"/>
            <a:ext cx="72728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1. Величина, у которой есть имя  и значение, называется:</a:t>
            </a:r>
          </a:p>
          <a:p>
            <a:r>
              <a:rPr lang="ru-RU" sz="2400" dirty="0" smtClean="0"/>
              <a:t>	1. параметр</a:t>
            </a:r>
          </a:p>
          <a:p>
            <a:r>
              <a:rPr lang="ru-RU" sz="2400" dirty="0" smtClean="0"/>
              <a:t>	2. переменная 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	3. цикл</a:t>
            </a:r>
          </a:p>
          <a:p>
            <a:r>
              <a:rPr lang="ru-RU" sz="2400" dirty="0" smtClean="0"/>
              <a:t>2. Каким будет значение переменной </a:t>
            </a:r>
            <a:r>
              <a:rPr lang="en-US" sz="2400" b="1" i="1" dirty="0" smtClean="0"/>
              <a:t>z</a:t>
            </a:r>
            <a:r>
              <a:rPr lang="ru-RU" sz="2400" dirty="0" smtClean="0"/>
              <a:t> после выполнения последовательности команд: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пусть </a:t>
            </a:r>
            <a:r>
              <a:rPr lang="ru-RU" sz="2400" b="1" i="1" dirty="0" smtClean="0"/>
              <a:t>“</a:t>
            </a:r>
            <a:r>
              <a:rPr lang="en-US" sz="2400" b="1" i="1" dirty="0" smtClean="0"/>
              <a:t>z</a:t>
            </a:r>
            <a:r>
              <a:rPr lang="ru-RU" sz="2400" b="1" i="1" dirty="0" smtClean="0"/>
              <a:t> 10 </a:t>
            </a:r>
            <a:r>
              <a:rPr lang="ru-RU" sz="2400" b="1" i="1" dirty="0" err="1" smtClean="0"/>
              <a:t>вп</a:t>
            </a:r>
            <a:r>
              <a:rPr lang="ru-RU" sz="2400" b="1" i="1" dirty="0" smtClean="0"/>
              <a:t> :</a:t>
            </a:r>
            <a:r>
              <a:rPr lang="en-US" sz="2400" b="1" i="1" dirty="0" smtClean="0"/>
              <a:t>z </a:t>
            </a:r>
            <a:r>
              <a:rPr lang="ru-RU" sz="2400" b="1" i="1" dirty="0" smtClean="0"/>
              <a:t>пусть “</a:t>
            </a:r>
            <a:r>
              <a:rPr lang="en-US" sz="2400" b="1" i="1" dirty="0" smtClean="0"/>
              <a:t>z</a:t>
            </a:r>
            <a:r>
              <a:rPr lang="ru-RU" sz="2400" b="1" i="1" dirty="0" smtClean="0"/>
              <a:t> :</a:t>
            </a:r>
            <a:r>
              <a:rPr lang="en-US" sz="2400" b="1" i="1" dirty="0" smtClean="0"/>
              <a:t>z</a:t>
            </a:r>
            <a:r>
              <a:rPr lang="ru-RU" sz="2400" b="1" i="1" dirty="0" smtClean="0"/>
              <a:t> + 5</a:t>
            </a:r>
          </a:p>
          <a:p>
            <a:r>
              <a:rPr lang="ru-RU" sz="2400" dirty="0" smtClean="0"/>
              <a:t>	1. 10</a:t>
            </a:r>
          </a:p>
          <a:p>
            <a:r>
              <a:rPr lang="ru-RU" sz="2400" dirty="0" smtClean="0"/>
              <a:t>	2. 15</a:t>
            </a:r>
          </a:p>
          <a:p>
            <a:r>
              <a:rPr lang="ru-RU" sz="2400" dirty="0" smtClean="0"/>
              <a:t>	3. 5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1 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 smtClean="0"/>
              <a:t>1. На сколько шагов от начального положения переместится черепашка после выполнения последовательности команд: </a:t>
            </a:r>
            <a:br>
              <a:rPr lang="ru-RU" sz="2200" dirty="0" smtClean="0"/>
            </a:br>
            <a:r>
              <a:rPr lang="ru-RU" sz="2200" dirty="0" err="1" smtClean="0"/>
              <a:t>вп</a:t>
            </a:r>
            <a:r>
              <a:rPr lang="ru-RU" sz="2200" dirty="0" smtClean="0"/>
              <a:t> 40 </a:t>
            </a:r>
            <a:r>
              <a:rPr lang="ru-RU" sz="2200" dirty="0" err="1" smtClean="0"/>
              <a:t>нд</a:t>
            </a:r>
            <a:r>
              <a:rPr lang="ru-RU" sz="2200" dirty="0" smtClean="0"/>
              <a:t> 70 </a:t>
            </a:r>
            <a:r>
              <a:rPr lang="ru-RU" sz="2200" dirty="0" err="1" smtClean="0"/>
              <a:t>вп</a:t>
            </a:r>
            <a:r>
              <a:rPr lang="ru-RU" sz="2200" dirty="0" smtClean="0"/>
              <a:t> 100 </a:t>
            </a:r>
            <a:r>
              <a:rPr lang="ru-RU" sz="2200" dirty="0" err="1" smtClean="0"/>
              <a:t>нд</a:t>
            </a:r>
            <a:r>
              <a:rPr lang="ru-RU" sz="2200" dirty="0" smtClean="0"/>
              <a:t> 50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</a:t>
            </a:r>
          </a:p>
          <a:p>
            <a:pPr lvl="0"/>
            <a:r>
              <a:rPr lang="ru-RU" sz="2200" dirty="0" smtClean="0"/>
              <a:t>		1. на 40</a:t>
            </a:r>
          </a:p>
          <a:p>
            <a:pPr lvl="0"/>
            <a:r>
              <a:rPr lang="ru-RU" sz="2200" dirty="0" smtClean="0"/>
              <a:t>		2. на 10</a:t>
            </a:r>
          </a:p>
          <a:p>
            <a:pPr lvl="0"/>
            <a:r>
              <a:rPr lang="ru-RU" sz="2200" dirty="0" smtClean="0"/>
              <a:t>		3. на 30</a:t>
            </a:r>
          </a:p>
          <a:p>
            <a:pPr lvl="0"/>
            <a:r>
              <a:rPr lang="ru-RU" sz="2200" dirty="0" smtClean="0"/>
              <a:t>2. Какую команду нужно добавить, чтобы вернуть черепашку в начальное положение после выполнения последовательности команд: </a:t>
            </a:r>
            <a:r>
              <a:rPr lang="ru-RU" sz="2200" dirty="0" err="1" smtClean="0"/>
              <a:t>вп</a:t>
            </a:r>
            <a:r>
              <a:rPr lang="ru-RU" sz="2200" dirty="0" smtClean="0"/>
              <a:t> 50 </a:t>
            </a:r>
            <a:r>
              <a:rPr lang="ru-RU" sz="2200" dirty="0" err="1" smtClean="0"/>
              <a:t>нд</a:t>
            </a:r>
            <a:r>
              <a:rPr lang="ru-RU" sz="2200" dirty="0" smtClean="0"/>
              <a:t> 70 </a:t>
            </a:r>
            <a:r>
              <a:rPr lang="ru-RU" sz="2200" dirty="0" err="1" smtClean="0"/>
              <a:t>вп</a:t>
            </a:r>
            <a:r>
              <a:rPr lang="en-US" sz="2200" dirty="0" smtClean="0"/>
              <a:t> </a:t>
            </a:r>
            <a:r>
              <a:rPr lang="ru-RU" sz="2200" dirty="0" smtClean="0"/>
              <a:t>50 </a:t>
            </a:r>
            <a:r>
              <a:rPr lang="ru-RU" sz="2200" dirty="0" err="1" smtClean="0"/>
              <a:t>нд</a:t>
            </a:r>
            <a:r>
              <a:rPr lang="ru-RU" sz="2200" dirty="0" smtClean="0"/>
              <a:t> 60</a:t>
            </a:r>
          </a:p>
          <a:p>
            <a:pPr lvl="0"/>
            <a:r>
              <a:rPr lang="ru-RU" sz="2200" dirty="0" smtClean="0"/>
              <a:t>		1. </a:t>
            </a:r>
            <a:r>
              <a:rPr lang="ru-RU" sz="2200" dirty="0" err="1" smtClean="0"/>
              <a:t>вп</a:t>
            </a:r>
            <a:r>
              <a:rPr lang="en-US" sz="2200" dirty="0" smtClean="0"/>
              <a:t> 30</a:t>
            </a:r>
            <a:endParaRPr lang="ru-RU" sz="2200" dirty="0" smtClean="0"/>
          </a:p>
          <a:p>
            <a:pPr lvl="0"/>
            <a:r>
              <a:rPr lang="ru-RU" sz="2200" dirty="0" smtClean="0"/>
              <a:t>		2. </a:t>
            </a:r>
            <a:r>
              <a:rPr lang="ru-RU" sz="2200" dirty="0" err="1" smtClean="0"/>
              <a:t>нд</a:t>
            </a:r>
            <a:r>
              <a:rPr lang="en-US" sz="2200" dirty="0" smtClean="0"/>
              <a:t> 20</a:t>
            </a:r>
            <a:endParaRPr lang="ru-RU" sz="2200" dirty="0" smtClean="0"/>
          </a:p>
          <a:p>
            <a:pPr lvl="0"/>
            <a:r>
              <a:rPr lang="ru-RU" sz="2200" dirty="0" smtClean="0"/>
              <a:t>		3. </a:t>
            </a:r>
            <a:r>
              <a:rPr lang="ru-RU" sz="2200" dirty="0" err="1" smtClean="0"/>
              <a:t>вп</a:t>
            </a:r>
            <a:r>
              <a:rPr lang="en-US" sz="2200" dirty="0" smtClean="0"/>
              <a:t> 20</a:t>
            </a:r>
            <a:endParaRPr lang="ru-RU" sz="2200" dirty="0" smtClean="0"/>
          </a:p>
          <a:p>
            <a:pPr lvl="0"/>
            <a:r>
              <a:rPr lang="ru-RU" sz="2200" dirty="0" smtClean="0"/>
              <a:t>3. Вернется ли черепашка в исходное положение после выполнения команд: </a:t>
            </a:r>
            <a:r>
              <a:rPr lang="ru-RU" sz="2200" dirty="0" err="1" smtClean="0"/>
              <a:t>пр</a:t>
            </a:r>
            <a:r>
              <a:rPr lang="en-US" sz="2200" dirty="0" smtClean="0"/>
              <a:t> 135 </a:t>
            </a:r>
            <a:r>
              <a:rPr lang="ru-RU" sz="2200" dirty="0" err="1" smtClean="0"/>
              <a:t>вп</a:t>
            </a:r>
            <a:r>
              <a:rPr lang="en-US" sz="2200" dirty="0" smtClean="0"/>
              <a:t> 40 </a:t>
            </a:r>
            <a:r>
              <a:rPr lang="ru-RU" sz="2200" dirty="0" err="1" smtClean="0"/>
              <a:t>лв</a:t>
            </a:r>
            <a:r>
              <a:rPr lang="en-US" sz="2200" dirty="0" smtClean="0"/>
              <a:t> 45 </a:t>
            </a:r>
            <a:r>
              <a:rPr lang="ru-RU" sz="2200" dirty="0" err="1" smtClean="0"/>
              <a:t>нд</a:t>
            </a:r>
            <a:r>
              <a:rPr lang="en-US" sz="2200" dirty="0" smtClean="0"/>
              <a:t> 40</a:t>
            </a:r>
            <a:endParaRPr lang="ru-RU" sz="2200" dirty="0" smtClean="0"/>
          </a:p>
          <a:p>
            <a:pPr lvl="0"/>
            <a:r>
              <a:rPr lang="ru-RU" sz="2200" dirty="0" smtClean="0"/>
              <a:t>		1. да</a:t>
            </a:r>
          </a:p>
          <a:p>
            <a:pPr lvl="0"/>
            <a:r>
              <a:rPr lang="ru-RU" sz="2200" dirty="0" smtClean="0"/>
              <a:t>		2. нет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1, вариант 2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340768"/>
            <a:ext cx="68407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3. </a:t>
            </a:r>
            <a:r>
              <a:rPr lang="ru-RU" sz="2400" dirty="0" smtClean="0"/>
              <a:t>Как изменится значение переменной </a:t>
            </a:r>
            <a:r>
              <a:rPr lang="ru-RU" sz="2400" b="1" i="1" dirty="0" smtClean="0"/>
              <a:t>а</a:t>
            </a:r>
            <a:r>
              <a:rPr lang="ru-RU" sz="2400" dirty="0" smtClean="0"/>
              <a:t> после выполнения команд: </a:t>
            </a:r>
            <a:br>
              <a:rPr lang="ru-RU" sz="2400" dirty="0" smtClean="0"/>
            </a:br>
            <a:r>
              <a:rPr lang="ru-RU" sz="2400" b="1" i="1" dirty="0" smtClean="0"/>
              <a:t>пусть </a:t>
            </a:r>
            <a:r>
              <a:rPr lang="en-US" sz="2400" b="1" i="1" dirty="0" smtClean="0"/>
              <a:t>“</a:t>
            </a:r>
            <a:r>
              <a:rPr lang="ru-RU" sz="2400" b="1" i="1" dirty="0" smtClean="0"/>
              <a:t>а </a:t>
            </a:r>
            <a:r>
              <a:rPr lang="ru-RU" sz="2400" b="1" i="1" dirty="0" smtClean="0"/>
              <a:t>10  пусть </a:t>
            </a:r>
            <a:r>
              <a:rPr lang="en-US" sz="2400" b="1" i="1" dirty="0" smtClean="0"/>
              <a:t>“</a:t>
            </a:r>
            <a:r>
              <a:rPr lang="ru-RU" sz="2400" b="1" i="1" dirty="0" smtClean="0"/>
              <a:t>а</a:t>
            </a:r>
            <a:r>
              <a:rPr lang="ru-RU" sz="2400" b="1" i="1" dirty="0" smtClean="0"/>
              <a:t> :а</a:t>
            </a:r>
            <a:r>
              <a:rPr lang="en-US" sz="2400" b="1" i="1" dirty="0" smtClean="0"/>
              <a:t> + 10 </a:t>
            </a:r>
            <a:r>
              <a:rPr lang="ru-RU" sz="2400" b="1" i="1" dirty="0" err="1" smtClean="0"/>
              <a:t>вп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:а </a:t>
            </a:r>
            <a:r>
              <a:rPr lang="en-US" sz="2400" b="1" i="1" dirty="0" smtClean="0"/>
              <a:t> + 10</a:t>
            </a:r>
            <a:endParaRPr lang="ru-RU" sz="2400" b="1" i="1" dirty="0" smtClean="0"/>
          </a:p>
          <a:p>
            <a:r>
              <a:rPr lang="ru-RU" sz="2400" dirty="0" smtClean="0"/>
              <a:t>	1. </a:t>
            </a:r>
            <a:r>
              <a:rPr lang="ru-RU" sz="2400" dirty="0" smtClean="0"/>
              <a:t>не изменится </a:t>
            </a:r>
            <a:endParaRPr lang="ru-RU" sz="2400" dirty="0" smtClean="0"/>
          </a:p>
          <a:p>
            <a:r>
              <a:rPr lang="ru-RU" sz="2400" dirty="0" smtClean="0"/>
              <a:t>	2. </a:t>
            </a:r>
            <a:r>
              <a:rPr lang="ru-RU" sz="2400" dirty="0" smtClean="0"/>
              <a:t>будет равно 20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	3. </a:t>
            </a:r>
            <a:r>
              <a:rPr lang="ru-RU" sz="2400" dirty="0" smtClean="0"/>
              <a:t>будет </a:t>
            </a:r>
            <a:r>
              <a:rPr lang="ru-RU" sz="2400" dirty="0" smtClean="0"/>
              <a:t>равно</a:t>
            </a:r>
            <a:endParaRPr lang="ru-RU" sz="24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4. Чтобы вызвать содержимое переменной </a:t>
            </a:r>
            <a:r>
              <a:rPr lang="ru-RU" sz="2400" b="1" dirty="0" smtClean="0"/>
              <a:t>:</a:t>
            </a:r>
            <a:r>
              <a:rPr lang="en-US" sz="2400" b="1" dirty="0" smtClean="0"/>
              <a:t>a</a:t>
            </a:r>
            <a:r>
              <a:rPr lang="ru-RU" sz="2400" dirty="0" smtClean="0"/>
              <a:t> в командный центр, нужно дать команду:</a:t>
            </a:r>
          </a:p>
          <a:p>
            <a:r>
              <a:rPr lang="ru-RU" sz="2400" dirty="0" smtClean="0"/>
              <a:t>	1. покажи :</a:t>
            </a:r>
            <a:r>
              <a:rPr lang="en-US" sz="2400" dirty="0" smtClean="0"/>
              <a:t>a</a:t>
            </a:r>
            <a:endParaRPr lang="ru-RU" sz="2400" dirty="0" smtClean="0"/>
          </a:p>
          <a:p>
            <a:r>
              <a:rPr lang="ru-RU" sz="2400" dirty="0" smtClean="0"/>
              <a:t>	2. печатай :</a:t>
            </a:r>
            <a:r>
              <a:rPr lang="en-US" sz="2400" dirty="0" smtClean="0"/>
              <a:t>a</a:t>
            </a:r>
            <a:endParaRPr lang="ru-RU" sz="2400" dirty="0" smtClean="0"/>
          </a:p>
          <a:p>
            <a:r>
              <a:rPr lang="ru-RU" sz="2400" dirty="0" smtClean="0"/>
              <a:t>	3. пиши :</a:t>
            </a:r>
            <a:r>
              <a:rPr lang="en-US" sz="2400" dirty="0" smtClean="0"/>
              <a:t>a</a:t>
            </a:r>
            <a:endParaRPr lang="ru-RU" sz="2400" dirty="0" smtClean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2, 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10245"/>
            <a:ext cx="80648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 smtClean="0"/>
              <a:t>1. Значение величины </a:t>
            </a:r>
            <a:r>
              <a:rPr lang="ru-RU" sz="2200" dirty="0" err="1" smtClean="0"/>
              <a:t>х</a:t>
            </a:r>
            <a:r>
              <a:rPr lang="ru-RU" sz="2200" dirty="0" smtClean="0"/>
              <a:t> равно а, а величины у равно </a:t>
            </a:r>
            <a:r>
              <a:rPr lang="en-US" sz="2200" dirty="0" smtClean="0"/>
              <a:t>b</a:t>
            </a:r>
            <a:r>
              <a:rPr lang="ru-RU" sz="2200" dirty="0" smtClean="0"/>
              <a:t>.После выполнения какой последовательности команд их значения поменяются, т. е. получим </a:t>
            </a:r>
            <a:r>
              <a:rPr lang="ru-RU" sz="2200" dirty="0" err="1" smtClean="0"/>
              <a:t>x=а</a:t>
            </a:r>
            <a:r>
              <a:rPr lang="ru-RU" sz="2200" dirty="0" smtClean="0"/>
              <a:t>, </a:t>
            </a:r>
            <a:r>
              <a:rPr lang="ru-RU" sz="2200" dirty="0" err="1" smtClean="0"/>
              <a:t>у=</a:t>
            </a:r>
            <a:r>
              <a:rPr lang="en-US" sz="2200" dirty="0" smtClean="0"/>
              <a:t>b</a:t>
            </a:r>
            <a:endParaRPr lang="ru-RU" sz="2200" dirty="0" smtClean="0"/>
          </a:p>
          <a:p>
            <a:pPr lvl="0"/>
            <a:r>
              <a:rPr lang="ru-RU" sz="2200" dirty="0" smtClean="0"/>
              <a:t>	1. </a:t>
            </a:r>
            <a:r>
              <a:rPr lang="en-US" sz="2200" dirty="0" err="1" smtClean="0"/>
              <a:t>пусть</a:t>
            </a:r>
            <a:r>
              <a:rPr lang="en-US" sz="2200" dirty="0" smtClean="0"/>
              <a:t> “x :y</a:t>
            </a:r>
            <a:endParaRPr lang="ru-RU" sz="2200" dirty="0" smtClean="0"/>
          </a:p>
          <a:p>
            <a:r>
              <a:rPr lang="ru-RU" sz="2200" dirty="0" smtClean="0"/>
              <a:t>	    </a:t>
            </a:r>
            <a:r>
              <a:rPr lang="en-US" sz="2200" dirty="0" err="1" smtClean="0"/>
              <a:t>пусть</a:t>
            </a:r>
            <a:r>
              <a:rPr lang="en-US" sz="2200" dirty="0" smtClean="0"/>
              <a:t> “y :x</a:t>
            </a:r>
            <a:endParaRPr lang="ru-RU" sz="2200" dirty="0" smtClean="0"/>
          </a:p>
          <a:p>
            <a:r>
              <a:rPr lang="ru-RU" sz="2200" dirty="0" smtClean="0"/>
              <a:t>	2. пусть “</a:t>
            </a:r>
            <a:r>
              <a:rPr lang="en-US" sz="2200" dirty="0" smtClean="0"/>
              <a:t>t</a:t>
            </a:r>
            <a:r>
              <a:rPr lang="ru-RU" sz="2200" dirty="0" smtClean="0"/>
              <a:t> :</a:t>
            </a:r>
            <a:r>
              <a:rPr lang="en-US" sz="2200" dirty="0" smtClean="0"/>
              <a:t>x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	    пусть “</a:t>
            </a:r>
            <a:r>
              <a:rPr lang="en-US" sz="2200" dirty="0" smtClean="0"/>
              <a:t>x</a:t>
            </a:r>
            <a:r>
              <a:rPr lang="ru-RU" sz="2200" dirty="0" smtClean="0"/>
              <a:t> :</a:t>
            </a:r>
            <a:r>
              <a:rPr lang="en-US" sz="2200" dirty="0" smtClean="0"/>
              <a:t>y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	    пусть “</a:t>
            </a:r>
            <a:r>
              <a:rPr lang="en-US" sz="2200" dirty="0" smtClean="0"/>
              <a:t>y</a:t>
            </a:r>
            <a:r>
              <a:rPr lang="ru-RU" sz="2200" dirty="0" smtClean="0"/>
              <a:t> :</a:t>
            </a:r>
            <a:r>
              <a:rPr lang="en-US" sz="2200" dirty="0" smtClean="0"/>
              <a:t>t</a:t>
            </a:r>
            <a:endParaRPr lang="ru-RU" sz="2200" dirty="0" smtClean="0"/>
          </a:p>
          <a:p>
            <a:r>
              <a:rPr lang="ru-RU" sz="2200" dirty="0" smtClean="0"/>
              <a:t>2. Закончи фразу: «У переменной в алгоритме может быть …</a:t>
            </a:r>
          </a:p>
          <a:p>
            <a:pPr lvl="0"/>
            <a:r>
              <a:rPr lang="ru-RU" sz="2200" dirty="0" smtClean="0"/>
              <a:t>	1. много имен</a:t>
            </a:r>
          </a:p>
          <a:p>
            <a:pPr lvl="0"/>
            <a:r>
              <a:rPr lang="ru-RU" sz="2200" dirty="0" smtClean="0"/>
              <a:t>	2. одно имя</a:t>
            </a:r>
          </a:p>
          <a:p>
            <a:pPr lvl="0"/>
            <a:r>
              <a:rPr lang="ru-RU" sz="2200" dirty="0" smtClean="0"/>
              <a:t>	3. много значений и имен</a:t>
            </a:r>
          </a:p>
          <a:p>
            <a:r>
              <a:rPr lang="ru-RU" sz="2200" dirty="0" smtClean="0"/>
              <a:t>3. Поименованная область памяти, предназначенная для временного хранения данных</a:t>
            </a:r>
          </a:p>
          <a:p>
            <a:pPr lvl="0"/>
            <a:r>
              <a:rPr lang="ru-RU" sz="2200" dirty="0" smtClean="0"/>
              <a:t>	1. переменная</a:t>
            </a:r>
          </a:p>
          <a:p>
            <a:pPr lvl="0"/>
            <a:r>
              <a:rPr lang="ru-RU" sz="2200" dirty="0" smtClean="0"/>
              <a:t>	2. алгоритм</a:t>
            </a:r>
          </a:p>
          <a:p>
            <a:pPr lvl="0"/>
            <a:r>
              <a:rPr lang="ru-RU" sz="2200" dirty="0" smtClean="0"/>
              <a:t>	3. процедура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2, 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010245"/>
            <a:ext cx="74888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4. Дан алгоритм. Что будет выведено на экран?</a:t>
            </a:r>
          </a:p>
          <a:p>
            <a:r>
              <a:rPr lang="ru-RU" sz="2200" dirty="0" smtClean="0"/>
              <a:t>пусть “кот “Борис</a:t>
            </a:r>
            <a:br>
              <a:rPr lang="ru-RU" sz="2200" dirty="0" smtClean="0"/>
            </a:br>
            <a:r>
              <a:rPr lang="ru-RU" sz="2200" dirty="0" smtClean="0"/>
              <a:t>пусть “Борис “рыжий</a:t>
            </a:r>
            <a:br>
              <a:rPr lang="ru-RU" sz="2200" dirty="0" smtClean="0"/>
            </a:br>
            <a:r>
              <a:rPr lang="ru-RU" sz="2200" dirty="0" smtClean="0"/>
              <a:t>пусть “кот :Борис</a:t>
            </a:r>
            <a:br>
              <a:rPr lang="ru-RU" sz="2200" dirty="0" smtClean="0"/>
            </a:br>
            <a:r>
              <a:rPr lang="en-US" sz="2200" dirty="0" smtClean="0"/>
              <a:t>pr</a:t>
            </a:r>
            <a:r>
              <a:rPr lang="ru-RU" sz="2200" dirty="0" smtClean="0"/>
              <a:t> :кот</a:t>
            </a:r>
          </a:p>
          <a:p>
            <a:pPr lvl="0"/>
            <a:r>
              <a:rPr lang="ru-RU" sz="2200" dirty="0" smtClean="0"/>
              <a:t>	1. кот</a:t>
            </a:r>
          </a:p>
          <a:p>
            <a:pPr lvl="0"/>
            <a:r>
              <a:rPr lang="ru-RU" sz="2200" dirty="0" smtClean="0"/>
              <a:t>	2. Борис</a:t>
            </a:r>
          </a:p>
          <a:p>
            <a:pPr lvl="0"/>
            <a:r>
              <a:rPr lang="ru-RU" sz="2200" dirty="0" smtClean="0"/>
              <a:t>	3. рыжий</a:t>
            </a:r>
          </a:p>
          <a:p>
            <a:r>
              <a:rPr lang="ru-RU" sz="2200" dirty="0" smtClean="0"/>
              <a:t>5. Дан алгоритм. Что будет выведено на экран?</a:t>
            </a:r>
          </a:p>
          <a:p>
            <a:r>
              <a:rPr lang="ru-RU" sz="2200" dirty="0" smtClean="0"/>
              <a:t>пусть “а 15</a:t>
            </a:r>
            <a:br>
              <a:rPr lang="ru-RU" sz="2200" dirty="0" smtClean="0"/>
            </a:br>
            <a:r>
              <a:rPr lang="ru-RU" sz="2200" dirty="0" smtClean="0"/>
              <a:t>пусть “</a:t>
            </a:r>
            <a:r>
              <a:rPr lang="en-US" sz="2200" dirty="0" smtClean="0"/>
              <a:t>b</a:t>
            </a:r>
            <a:r>
              <a:rPr lang="ru-RU" sz="2200" dirty="0" smtClean="0"/>
              <a:t> 3</a:t>
            </a:r>
            <a:br>
              <a:rPr lang="ru-RU" sz="2200" dirty="0" smtClean="0"/>
            </a:br>
            <a:r>
              <a:rPr lang="ru-RU" sz="2200" dirty="0" smtClean="0"/>
              <a:t>пусть “</a:t>
            </a:r>
            <a:r>
              <a:rPr lang="en-US" sz="2200" dirty="0" smtClean="0"/>
              <a:t>c</a:t>
            </a:r>
            <a:r>
              <a:rPr lang="ru-RU" sz="2200" dirty="0" smtClean="0"/>
              <a:t> :</a:t>
            </a:r>
            <a:r>
              <a:rPr lang="en-US" sz="2200" dirty="0" smtClean="0"/>
              <a:t>a</a:t>
            </a:r>
            <a:r>
              <a:rPr lang="ru-RU" sz="2200" dirty="0" smtClean="0"/>
              <a:t> / :</a:t>
            </a:r>
            <a:r>
              <a:rPr lang="en-US" sz="2200" dirty="0" smtClean="0"/>
              <a:t>b</a:t>
            </a:r>
            <a:endParaRPr lang="ru-RU" sz="2200" dirty="0" smtClean="0"/>
          </a:p>
          <a:p>
            <a:r>
              <a:rPr lang="en-US" sz="2200" dirty="0" err="1" smtClean="0"/>
              <a:t>пусть</a:t>
            </a:r>
            <a:r>
              <a:rPr lang="ru-RU" sz="2200" dirty="0" smtClean="0"/>
              <a:t> “</a:t>
            </a:r>
            <a:r>
              <a:rPr lang="en-US" sz="2200" dirty="0" smtClean="0"/>
              <a:t>c</a:t>
            </a:r>
            <a:r>
              <a:rPr lang="ru-RU" sz="2200" dirty="0" smtClean="0"/>
              <a:t> :</a:t>
            </a:r>
            <a:r>
              <a:rPr lang="en-US" sz="2200" dirty="0" smtClean="0"/>
              <a:t>c</a:t>
            </a:r>
            <a:r>
              <a:rPr lang="ru-RU" sz="2200" dirty="0" smtClean="0"/>
              <a:t> * 3</a:t>
            </a:r>
            <a:br>
              <a:rPr lang="ru-RU" sz="2200" dirty="0" smtClean="0"/>
            </a:br>
            <a:r>
              <a:rPr lang="en-US" sz="2200" dirty="0" smtClean="0"/>
              <a:t>pr</a:t>
            </a:r>
            <a:r>
              <a:rPr lang="ru-RU" sz="2200" dirty="0" smtClean="0"/>
              <a:t> :</a:t>
            </a:r>
            <a:r>
              <a:rPr lang="en-US" sz="2200" dirty="0" smtClean="0"/>
              <a:t>c</a:t>
            </a:r>
            <a:endParaRPr lang="ru-RU" sz="2200" dirty="0" smtClean="0"/>
          </a:p>
          <a:p>
            <a:r>
              <a:rPr lang="ru-RU" sz="2200" dirty="0" smtClean="0"/>
              <a:t>	1. 5</a:t>
            </a:r>
          </a:p>
          <a:p>
            <a:r>
              <a:rPr lang="ru-RU" sz="2200" dirty="0" smtClean="0"/>
              <a:t>	2. 3</a:t>
            </a:r>
          </a:p>
          <a:p>
            <a:r>
              <a:rPr lang="ru-RU" sz="2200" dirty="0" smtClean="0"/>
              <a:t>	3. 15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2, 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 Значение величины </a:t>
            </a:r>
            <a:r>
              <a:rPr lang="ru-RU" sz="2000" dirty="0" err="1" smtClean="0"/>
              <a:t>х</a:t>
            </a:r>
            <a:r>
              <a:rPr lang="ru-RU" sz="2000" dirty="0" smtClean="0"/>
              <a:t> равно а, а величины у равно </a:t>
            </a:r>
            <a:r>
              <a:rPr lang="en-US" sz="2000" dirty="0" smtClean="0"/>
              <a:t>b</a:t>
            </a:r>
            <a:r>
              <a:rPr lang="ru-RU" sz="2000" dirty="0" smtClean="0"/>
              <a:t>.После выполнения какой последовательности команд их значения поменяются, т. е. получим </a:t>
            </a:r>
            <a:r>
              <a:rPr lang="ru-RU" sz="2000" dirty="0" err="1" smtClean="0"/>
              <a:t>x=а</a:t>
            </a:r>
            <a:r>
              <a:rPr lang="ru-RU" sz="2000" dirty="0" smtClean="0"/>
              <a:t>, </a:t>
            </a:r>
            <a:r>
              <a:rPr lang="ru-RU" sz="2000" dirty="0" err="1" smtClean="0"/>
              <a:t>у=</a:t>
            </a:r>
            <a:r>
              <a:rPr lang="en-US" sz="2000" dirty="0" smtClean="0"/>
              <a:t>b</a:t>
            </a:r>
            <a:endParaRPr lang="ru-RU" sz="2000" dirty="0" smtClean="0"/>
          </a:p>
          <a:p>
            <a:r>
              <a:rPr lang="ru-RU" sz="2000" dirty="0" smtClean="0"/>
              <a:t>	1. пусть “</a:t>
            </a:r>
            <a:r>
              <a:rPr lang="en-US" sz="2000" dirty="0" smtClean="0"/>
              <a:t>t</a:t>
            </a:r>
            <a:r>
              <a:rPr lang="ru-RU" sz="2000" dirty="0" smtClean="0"/>
              <a:t> :</a:t>
            </a:r>
            <a:r>
              <a:rPr lang="en-US" sz="2000" dirty="0" smtClean="0"/>
              <a:t>x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	    пусть “</a:t>
            </a:r>
            <a:r>
              <a:rPr lang="en-US" sz="2000" dirty="0" smtClean="0"/>
              <a:t>x</a:t>
            </a:r>
            <a:r>
              <a:rPr lang="ru-RU" sz="2000" dirty="0" smtClean="0"/>
              <a:t> :</a:t>
            </a:r>
            <a:r>
              <a:rPr lang="en-US" sz="2000" dirty="0" smtClean="0"/>
              <a:t>y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	    пусть “</a:t>
            </a:r>
            <a:r>
              <a:rPr lang="en-US" sz="2000" dirty="0" smtClean="0"/>
              <a:t>y</a:t>
            </a:r>
            <a:r>
              <a:rPr lang="ru-RU" sz="2000" dirty="0" smtClean="0"/>
              <a:t> :</a:t>
            </a:r>
            <a:r>
              <a:rPr lang="en-US" sz="2000" dirty="0" smtClean="0"/>
              <a:t>t</a:t>
            </a:r>
            <a:endParaRPr lang="ru-RU" sz="2000" dirty="0" smtClean="0"/>
          </a:p>
          <a:p>
            <a:r>
              <a:rPr lang="ru-RU" sz="2000" dirty="0" smtClean="0"/>
              <a:t>	2. пусть “</a:t>
            </a:r>
            <a:r>
              <a:rPr lang="en-US" sz="2000" dirty="0" smtClean="0"/>
              <a:t>x</a:t>
            </a:r>
            <a:r>
              <a:rPr lang="ru-RU" sz="2000" dirty="0" smtClean="0"/>
              <a:t> :</a:t>
            </a:r>
            <a:r>
              <a:rPr lang="en-US" sz="2000" dirty="0" smtClean="0"/>
              <a:t>x</a:t>
            </a:r>
            <a:r>
              <a:rPr lang="ru-RU" sz="2000" dirty="0" smtClean="0"/>
              <a:t> + :</a:t>
            </a:r>
            <a:r>
              <a:rPr lang="en-US" sz="2000" dirty="0" smtClean="0"/>
              <a:t>y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	    пусть “</a:t>
            </a:r>
            <a:r>
              <a:rPr lang="en-US" sz="2000" dirty="0" smtClean="0"/>
              <a:t>y</a:t>
            </a:r>
            <a:r>
              <a:rPr lang="ru-RU" sz="2000" dirty="0" smtClean="0"/>
              <a:t> :</a:t>
            </a:r>
            <a:r>
              <a:rPr lang="en-US" sz="2000" dirty="0" smtClean="0"/>
              <a:t>x</a:t>
            </a:r>
            <a:r>
              <a:rPr lang="ru-RU" sz="2000" dirty="0" smtClean="0"/>
              <a:t> + :</a:t>
            </a:r>
            <a:r>
              <a:rPr lang="en-US" sz="2000" dirty="0" smtClean="0"/>
              <a:t>y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	    пусть “</a:t>
            </a:r>
            <a:r>
              <a:rPr lang="en-US" sz="2000" dirty="0" smtClean="0"/>
              <a:t>x</a:t>
            </a:r>
            <a:r>
              <a:rPr lang="ru-RU" sz="2000" dirty="0" smtClean="0"/>
              <a:t> :</a:t>
            </a:r>
            <a:r>
              <a:rPr lang="en-US" sz="2000" dirty="0" smtClean="0"/>
              <a:t>x</a:t>
            </a:r>
            <a:r>
              <a:rPr lang="ru-RU" sz="2000" dirty="0" smtClean="0"/>
              <a:t> - :</a:t>
            </a:r>
            <a:r>
              <a:rPr lang="en-US" sz="2000" dirty="0" smtClean="0"/>
              <a:t>y</a:t>
            </a:r>
            <a:endParaRPr lang="ru-RU" sz="2000" dirty="0" smtClean="0"/>
          </a:p>
          <a:p>
            <a:r>
              <a:rPr lang="ru-RU" sz="2000" dirty="0" smtClean="0"/>
              <a:t>2. Закончи фразу: «У переменной в алгоритме может быть …</a:t>
            </a:r>
          </a:p>
          <a:p>
            <a:r>
              <a:rPr lang="ru-RU" sz="2000" dirty="0" smtClean="0"/>
              <a:t>	1. много значений и имен</a:t>
            </a:r>
          </a:p>
          <a:p>
            <a:r>
              <a:rPr lang="ru-RU" sz="2000" dirty="0" smtClean="0"/>
              <a:t>	2. много имен </a:t>
            </a:r>
          </a:p>
          <a:p>
            <a:r>
              <a:rPr lang="ru-RU" sz="2000" dirty="0" smtClean="0"/>
              <a:t>	3. одно имя</a:t>
            </a:r>
          </a:p>
          <a:p>
            <a:r>
              <a:rPr lang="ru-RU" sz="2000" dirty="0" smtClean="0"/>
              <a:t>3. Поименованная область памяти, предназначенная для временного хранения данных</a:t>
            </a:r>
          </a:p>
          <a:p>
            <a:pPr lvl="0"/>
            <a:r>
              <a:rPr lang="ru-RU" sz="2000" dirty="0" smtClean="0"/>
              <a:t>	1. переменная</a:t>
            </a:r>
          </a:p>
          <a:p>
            <a:pPr lvl="0"/>
            <a:r>
              <a:rPr lang="ru-RU" sz="2000" dirty="0" smtClean="0"/>
              <a:t>	2. алгоритм</a:t>
            </a:r>
          </a:p>
          <a:p>
            <a:r>
              <a:rPr lang="ru-RU" sz="2000" dirty="0" smtClean="0"/>
              <a:t> 	3. процедура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Работа с переменной</a:t>
            </a:r>
          </a:p>
          <a:p>
            <a:pPr algn="ctr"/>
            <a:r>
              <a:rPr lang="ru-RU" sz="2400" dirty="0" smtClean="0"/>
              <a:t>тест 2, вариант 2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010245"/>
            <a:ext cx="80648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4. Дан алгоритм. Что будет выведено на экран?</a:t>
            </a:r>
          </a:p>
          <a:p>
            <a:r>
              <a:rPr lang="ru-RU" sz="2200" dirty="0" smtClean="0"/>
              <a:t>пусть “пенал “ручка</a:t>
            </a:r>
            <a:br>
              <a:rPr lang="ru-RU" sz="2200" dirty="0" smtClean="0"/>
            </a:br>
            <a:r>
              <a:rPr lang="ru-RU" sz="2200" dirty="0" smtClean="0"/>
              <a:t>пусть “ручка “красная</a:t>
            </a:r>
          </a:p>
          <a:p>
            <a:r>
              <a:rPr lang="en-US" sz="2200" dirty="0" err="1" smtClean="0"/>
              <a:t>пусть</a:t>
            </a:r>
            <a:r>
              <a:rPr lang="ru-RU" sz="2200" dirty="0" smtClean="0"/>
              <a:t> “пенал :ручка</a:t>
            </a:r>
            <a:br>
              <a:rPr lang="ru-RU" sz="2200" dirty="0" smtClean="0"/>
            </a:br>
            <a:r>
              <a:rPr lang="en-US" sz="2200" dirty="0" smtClean="0"/>
              <a:t>pr</a:t>
            </a:r>
            <a:r>
              <a:rPr lang="ru-RU" sz="2200" dirty="0" smtClean="0"/>
              <a:t> :пенал</a:t>
            </a:r>
          </a:p>
          <a:p>
            <a:r>
              <a:rPr lang="ru-RU" sz="2200" dirty="0" smtClean="0"/>
              <a:t>	1. пенал</a:t>
            </a:r>
          </a:p>
          <a:p>
            <a:r>
              <a:rPr lang="ru-RU" sz="2200" dirty="0" smtClean="0"/>
              <a:t>	2. ручка</a:t>
            </a:r>
          </a:p>
          <a:p>
            <a:r>
              <a:rPr lang="ru-RU" sz="2200" dirty="0" smtClean="0"/>
              <a:t>	3. красная</a:t>
            </a:r>
          </a:p>
          <a:p>
            <a:r>
              <a:rPr lang="ru-RU" sz="2200" dirty="0" smtClean="0"/>
              <a:t>5. Дан алгоритм. Что будет выведено на экран?</a:t>
            </a:r>
          </a:p>
          <a:p>
            <a:r>
              <a:rPr lang="ru-RU" sz="2200" dirty="0" smtClean="0"/>
              <a:t>пусть “а 15</a:t>
            </a:r>
            <a:br>
              <a:rPr lang="ru-RU" sz="2200" dirty="0" smtClean="0"/>
            </a:br>
            <a:r>
              <a:rPr lang="ru-RU" sz="2200" dirty="0" smtClean="0"/>
              <a:t>пусть “</a:t>
            </a:r>
            <a:r>
              <a:rPr lang="en-US" sz="2200" dirty="0" smtClean="0"/>
              <a:t>b</a:t>
            </a:r>
            <a:r>
              <a:rPr lang="ru-RU" sz="2200" dirty="0" smtClean="0"/>
              <a:t> 3</a:t>
            </a:r>
            <a:br>
              <a:rPr lang="ru-RU" sz="2200" dirty="0" smtClean="0"/>
            </a:br>
            <a:r>
              <a:rPr lang="ru-RU" sz="2200" dirty="0" smtClean="0"/>
              <a:t>пусть “</a:t>
            </a:r>
            <a:r>
              <a:rPr lang="en-US" sz="2200" dirty="0" smtClean="0"/>
              <a:t>c</a:t>
            </a:r>
            <a:r>
              <a:rPr lang="ru-RU" sz="2200" dirty="0" smtClean="0"/>
              <a:t> :</a:t>
            </a:r>
            <a:r>
              <a:rPr lang="en-US" sz="2200" dirty="0" smtClean="0"/>
              <a:t>a</a:t>
            </a:r>
            <a:r>
              <a:rPr lang="ru-RU" sz="2200" dirty="0" smtClean="0"/>
              <a:t> * :</a:t>
            </a:r>
            <a:r>
              <a:rPr lang="en-US" sz="2200" dirty="0" smtClean="0"/>
              <a:t>b</a:t>
            </a:r>
            <a:endParaRPr lang="ru-RU" sz="2200" dirty="0" smtClean="0"/>
          </a:p>
          <a:p>
            <a:r>
              <a:rPr lang="en-US" sz="2200" dirty="0" err="1" smtClean="0"/>
              <a:t>пусть</a:t>
            </a:r>
            <a:r>
              <a:rPr lang="ru-RU" sz="2200" dirty="0" smtClean="0"/>
              <a:t> “</a:t>
            </a:r>
            <a:r>
              <a:rPr lang="en-US" sz="2200" dirty="0" smtClean="0"/>
              <a:t>c</a:t>
            </a:r>
            <a:r>
              <a:rPr lang="ru-RU" sz="2200" dirty="0" smtClean="0"/>
              <a:t> :</a:t>
            </a:r>
            <a:r>
              <a:rPr lang="en-US" sz="2200" dirty="0" smtClean="0"/>
              <a:t>c</a:t>
            </a:r>
            <a:r>
              <a:rPr lang="ru-RU" sz="2200" dirty="0" smtClean="0"/>
              <a:t> / 3</a:t>
            </a:r>
            <a:br>
              <a:rPr lang="ru-RU" sz="2200" dirty="0" smtClean="0"/>
            </a:br>
            <a:r>
              <a:rPr lang="en-US" sz="2200" dirty="0" smtClean="0"/>
              <a:t>pr</a:t>
            </a:r>
            <a:r>
              <a:rPr lang="ru-RU" sz="2200" dirty="0" smtClean="0"/>
              <a:t> :</a:t>
            </a:r>
            <a:r>
              <a:rPr lang="en-US" sz="2200" dirty="0" smtClean="0"/>
              <a:t>c</a:t>
            </a:r>
            <a:endParaRPr lang="ru-RU" sz="2200" dirty="0" smtClean="0"/>
          </a:p>
          <a:p>
            <a:r>
              <a:rPr lang="ru-RU" sz="2200" dirty="0" smtClean="0"/>
              <a:t>	1. 5</a:t>
            </a:r>
          </a:p>
          <a:p>
            <a:r>
              <a:rPr lang="ru-RU" sz="2200" dirty="0" smtClean="0"/>
              <a:t>	2. 3</a:t>
            </a:r>
          </a:p>
          <a:p>
            <a:r>
              <a:rPr lang="ru-RU" sz="2200" dirty="0" smtClean="0"/>
              <a:t>	3. 15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1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052736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1. Какую команду надо дать, чтобы черепашка повернулась из направления, указанного стрелкой, в направление, указанное пунктиром:</a:t>
            </a:r>
          </a:p>
          <a:p>
            <a:r>
              <a:rPr lang="ru-RU" sz="2200" dirty="0" smtClean="0"/>
              <a:t>	1. </a:t>
            </a:r>
            <a:r>
              <a:rPr lang="en-US" sz="2200" dirty="0" err="1" smtClean="0"/>
              <a:t>лв</a:t>
            </a:r>
            <a:r>
              <a:rPr lang="ru-RU" sz="2200" dirty="0" smtClean="0"/>
              <a:t> 135</a:t>
            </a:r>
          </a:p>
          <a:p>
            <a:r>
              <a:rPr lang="ru-RU" sz="2200" dirty="0" smtClean="0"/>
              <a:t>	2. </a:t>
            </a:r>
            <a:r>
              <a:rPr lang="en-US" sz="2200" dirty="0" err="1" smtClean="0"/>
              <a:t>пр</a:t>
            </a:r>
            <a:r>
              <a:rPr lang="ru-RU" sz="2200" dirty="0" smtClean="0"/>
              <a:t>  45</a:t>
            </a:r>
          </a:p>
          <a:p>
            <a:r>
              <a:rPr lang="ru-RU" sz="2200" dirty="0" smtClean="0"/>
              <a:t>	3. </a:t>
            </a:r>
            <a:r>
              <a:rPr lang="en-US" sz="2200" dirty="0" err="1" smtClean="0"/>
              <a:t>пр</a:t>
            </a:r>
            <a:r>
              <a:rPr lang="ru-RU" sz="2200" dirty="0" smtClean="0"/>
              <a:t> 135</a:t>
            </a:r>
          </a:p>
          <a:p>
            <a:r>
              <a:rPr lang="ru-RU" sz="2200" dirty="0" smtClean="0"/>
              <a:t>2. Какое наименьшее число  может получиться в математическом выражении </a:t>
            </a:r>
            <a:r>
              <a:rPr lang="ru-RU" sz="2200" b="1" i="1" dirty="0" smtClean="0"/>
              <a:t>1 + сл 14</a:t>
            </a:r>
          </a:p>
          <a:p>
            <a:pPr lvl="0"/>
            <a:r>
              <a:rPr lang="ru-RU" sz="2200" dirty="0" smtClean="0"/>
              <a:t>	1. 1</a:t>
            </a:r>
          </a:p>
          <a:p>
            <a:pPr lvl="0"/>
            <a:r>
              <a:rPr lang="ru-RU" sz="2200" dirty="0" smtClean="0"/>
              <a:t>	2. 2</a:t>
            </a:r>
          </a:p>
          <a:p>
            <a:pPr lvl="0"/>
            <a:r>
              <a:rPr lang="ru-RU" sz="2200" dirty="0" smtClean="0"/>
              <a:t>	3. 15</a:t>
            </a:r>
          </a:p>
          <a:p>
            <a:r>
              <a:rPr lang="ru-RU" sz="2200" dirty="0" smtClean="0"/>
              <a:t>3. Какое наибольшее число  может получиться в математическом выражении </a:t>
            </a:r>
            <a:r>
              <a:rPr lang="ru-RU" sz="2200" b="1" i="1" dirty="0" smtClean="0"/>
              <a:t>10 + сл 3</a:t>
            </a:r>
          </a:p>
          <a:p>
            <a:r>
              <a:rPr lang="ru-RU" sz="2200" dirty="0" smtClean="0"/>
              <a:t>	1. 13</a:t>
            </a:r>
          </a:p>
          <a:p>
            <a:r>
              <a:rPr lang="ru-RU" sz="2200" dirty="0" smtClean="0"/>
              <a:t>	2. 12</a:t>
            </a:r>
          </a:p>
          <a:p>
            <a:r>
              <a:rPr lang="ru-RU" sz="2200" dirty="0" smtClean="0"/>
              <a:t>	3. 10</a:t>
            </a: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4932040" y="2132856"/>
            <a:ext cx="576064" cy="57797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3851920" y="2701305"/>
            <a:ext cx="1080120" cy="12948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2251849">
            <a:off x="4398875" y="2180475"/>
            <a:ext cx="711726" cy="619061"/>
          </a:xfrm>
          <a:prstGeom prst="arc">
            <a:avLst>
              <a:gd name="adj1" fmla="val 5716967"/>
              <a:gd name="adj2" fmla="val 19923210"/>
            </a:avLst>
          </a:prstGeom>
          <a:noFill/>
          <a:ln w="19050">
            <a:solidFill>
              <a:srgbClr val="0306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340768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4. Как изменится координата у, если черепашка выполнит команды:	</a:t>
            </a:r>
            <a:r>
              <a:rPr lang="ru-RU" sz="2200" b="1" i="1" dirty="0" err="1" smtClean="0"/>
              <a:t>нк</a:t>
            </a:r>
            <a:r>
              <a:rPr lang="ru-RU" sz="2200" b="1" i="1" dirty="0" smtClean="0"/>
              <a:t> 0 </a:t>
            </a:r>
            <a:r>
              <a:rPr lang="en-US" sz="2200" b="1" i="1" dirty="0" err="1" smtClean="0"/>
              <a:t>вп</a:t>
            </a:r>
            <a:r>
              <a:rPr lang="ru-RU" sz="2200" b="1" i="1" dirty="0" smtClean="0"/>
              <a:t> 20</a:t>
            </a:r>
          </a:p>
          <a:p>
            <a:pPr lvl="0"/>
            <a:r>
              <a:rPr lang="ru-RU" sz="2200" dirty="0" smtClean="0"/>
              <a:t>	1. не изменится</a:t>
            </a:r>
          </a:p>
          <a:p>
            <a:pPr lvl="0"/>
            <a:r>
              <a:rPr lang="ru-RU" sz="2200" dirty="0" smtClean="0"/>
              <a:t>	2. увеличится на 20</a:t>
            </a:r>
          </a:p>
          <a:p>
            <a:pPr lvl="0"/>
            <a:r>
              <a:rPr lang="ru-RU" sz="2200" dirty="0" smtClean="0"/>
              <a:t>	3. </a:t>
            </a:r>
            <a:r>
              <a:rPr lang="ru-RU" sz="2200" dirty="0" smtClean="0"/>
              <a:t>уменьшится </a:t>
            </a:r>
            <a:r>
              <a:rPr lang="ru-RU" sz="2200" dirty="0" smtClean="0"/>
              <a:t>на </a:t>
            </a:r>
            <a:r>
              <a:rPr lang="ru-RU" sz="2200" dirty="0" smtClean="0"/>
              <a:t>20</a:t>
            </a:r>
            <a:endParaRPr lang="ru-RU" sz="2200" dirty="0" smtClean="0"/>
          </a:p>
          <a:p>
            <a:r>
              <a:rPr lang="ru-RU" sz="2200" dirty="0" smtClean="0"/>
              <a:t>5. Команды абсолютного направления:</a:t>
            </a:r>
          </a:p>
          <a:p>
            <a:pPr lvl="0"/>
            <a:r>
              <a:rPr lang="ru-RU" sz="2200" dirty="0" smtClean="0"/>
              <a:t>	1. домой</a:t>
            </a:r>
          </a:p>
          <a:p>
            <a:pPr lvl="0"/>
            <a:r>
              <a:rPr lang="ru-RU" sz="2200" dirty="0" smtClean="0"/>
              <a:t>	2. </a:t>
            </a:r>
            <a:r>
              <a:rPr lang="ru-RU" sz="2200" dirty="0" err="1" smtClean="0"/>
              <a:t>нк</a:t>
            </a:r>
            <a:r>
              <a:rPr lang="en-US" sz="2200" dirty="0" smtClean="0"/>
              <a:t> n</a:t>
            </a:r>
            <a:endParaRPr lang="ru-RU" sz="2200" dirty="0" smtClean="0"/>
          </a:p>
          <a:p>
            <a:pPr lvl="0"/>
            <a:r>
              <a:rPr lang="ru-RU" sz="2200" dirty="0" smtClean="0"/>
              <a:t>	3. нм</a:t>
            </a:r>
            <a:r>
              <a:rPr lang="en-US" sz="2200" dirty="0" smtClean="0"/>
              <a:t> [x y]</a:t>
            </a:r>
            <a:endParaRPr lang="ru-RU" sz="2200" dirty="0" smtClean="0"/>
          </a:p>
          <a:p>
            <a:pPr lvl="0"/>
            <a:r>
              <a:rPr lang="ru-RU" sz="2200" dirty="0" smtClean="0"/>
              <a:t>6. </a:t>
            </a:r>
            <a:r>
              <a:rPr lang="ru-RU" sz="2400" dirty="0" smtClean="0"/>
              <a:t>Какая последовательность команд записана правильно?</a:t>
            </a:r>
          </a:p>
          <a:p>
            <a:r>
              <a:rPr lang="ru-RU" sz="2400" dirty="0" smtClean="0"/>
              <a:t>1. [</a:t>
            </a:r>
            <a:r>
              <a:rPr lang="ru-RU" sz="2400" dirty="0" err="1" smtClean="0"/>
              <a:t>вп</a:t>
            </a:r>
            <a:r>
              <a:rPr lang="ru-RU" sz="2400" dirty="0" smtClean="0"/>
              <a:t> 20 </a:t>
            </a:r>
            <a:r>
              <a:rPr lang="ru-RU" sz="2400" dirty="0" err="1" smtClean="0"/>
              <a:t>нд</a:t>
            </a:r>
            <a:r>
              <a:rPr lang="ru-RU" sz="2400" dirty="0" smtClean="0"/>
              <a:t> 20 </a:t>
            </a:r>
            <a:r>
              <a:rPr lang="ru-RU" sz="2400" dirty="0" err="1" smtClean="0"/>
              <a:t>пр</a:t>
            </a:r>
            <a:r>
              <a:rPr lang="ru-RU" sz="2400" dirty="0" smtClean="0"/>
              <a:t> 90] повтори 15</a:t>
            </a:r>
          </a:p>
          <a:p>
            <a:r>
              <a:rPr lang="ru-RU" sz="2400" dirty="0" smtClean="0"/>
              <a:t>2. повтори 20 [</a:t>
            </a:r>
            <a:r>
              <a:rPr lang="ru-RU" sz="2400" dirty="0" err="1" smtClean="0"/>
              <a:t>вп</a:t>
            </a:r>
            <a:r>
              <a:rPr lang="ru-RU" sz="2400" dirty="0" smtClean="0"/>
              <a:t> 10 </a:t>
            </a:r>
            <a:r>
              <a:rPr lang="ru-RU" sz="2400" dirty="0" err="1" smtClean="0"/>
              <a:t>пр</a:t>
            </a:r>
            <a:r>
              <a:rPr lang="ru-RU" sz="2400" dirty="0" smtClean="0"/>
              <a:t> 18]</a:t>
            </a:r>
          </a:p>
          <a:p>
            <a:r>
              <a:rPr lang="en-US" sz="2400" dirty="0" smtClean="0"/>
              <a:t>3. </a:t>
            </a:r>
            <a:r>
              <a:rPr lang="ru-RU" sz="2400" dirty="0" smtClean="0"/>
              <a:t>повтори</a:t>
            </a:r>
            <a:r>
              <a:rPr lang="en-US" sz="2400" dirty="0" smtClean="0"/>
              <a:t> 100 (</a:t>
            </a:r>
            <a:r>
              <a:rPr lang="ru-RU" sz="2400" dirty="0" err="1" smtClean="0"/>
              <a:t>пр</a:t>
            </a:r>
            <a:r>
              <a:rPr lang="en-US" sz="2400" dirty="0" smtClean="0"/>
              <a:t> 90 </a:t>
            </a:r>
            <a:r>
              <a:rPr lang="ru-RU" sz="2400" dirty="0" err="1" smtClean="0"/>
              <a:t>вп</a:t>
            </a:r>
            <a:r>
              <a:rPr lang="en-US" sz="2400" dirty="0" smtClean="0"/>
              <a:t> 20 </a:t>
            </a:r>
            <a:r>
              <a:rPr lang="ru-RU" sz="2400" dirty="0" err="1" smtClean="0"/>
              <a:t>лв</a:t>
            </a:r>
            <a:r>
              <a:rPr lang="en-US" sz="2400" dirty="0" smtClean="0"/>
              <a:t> 90)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80728"/>
            <a:ext cx="889248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7. Дан алгоритм. Что будет выведено на экран?	</a:t>
            </a:r>
          </a:p>
          <a:p>
            <a:r>
              <a:rPr lang="ru-RU" dirty="0" smtClean="0"/>
              <a:t>	пусть “а 25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b</a:t>
            </a:r>
            <a:r>
              <a:rPr lang="ru-RU" dirty="0" smtClean="0"/>
              <a:t> 3  			1. 5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a</a:t>
            </a:r>
            <a:r>
              <a:rPr lang="ru-RU" dirty="0" smtClean="0"/>
              <a:t> :</a:t>
            </a:r>
            <a:r>
              <a:rPr lang="en-US" dirty="0" smtClean="0"/>
              <a:t>a</a:t>
            </a:r>
            <a:r>
              <a:rPr lang="ru-RU" dirty="0" smtClean="0"/>
              <a:t> – 10  			2. 3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b</a:t>
            </a:r>
            <a:r>
              <a:rPr lang="ru-RU" dirty="0" smtClean="0"/>
              <a:t> :</a:t>
            </a:r>
            <a:r>
              <a:rPr lang="en-US" dirty="0" smtClean="0"/>
              <a:t>b</a:t>
            </a:r>
            <a:r>
              <a:rPr lang="ru-RU" dirty="0" smtClean="0"/>
              <a:t> * 10   			3. 15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c</a:t>
            </a:r>
            <a:r>
              <a:rPr lang="ru-RU" dirty="0" smtClean="0"/>
              <a:t> :</a:t>
            </a:r>
            <a:r>
              <a:rPr lang="en-US" dirty="0" smtClean="0"/>
              <a:t>a</a:t>
            </a:r>
            <a:r>
              <a:rPr lang="ru-RU" dirty="0" smtClean="0"/>
              <a:t> + :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	пусть “</a:t>
            </a:r>
            <a:r>
              <a:rPr lang="en-US" dirty="0" smtClean="0"/>
              <a:t>c</a:t>
            </a:r>
            <a:r>
              <a:rPr lang="ru-RU" dirty="0" smtClean="0"/>
              <a:t> :</a:t>
            </a:r>
            <a:r>
              <a:rPr lang="en-US" dirty="0" smtClean="0"/>
              <a:t>c</a:t>
            </a:r>
            <a:r>
              <a:rPr lang="ru-RU" dirty="0" smtClean="0"/>
              <a:t> / 3</a:t>
            </a:r>
            <a:br>
              <a:rPr lang="ru-RU" dirty="0" smtClean="0"/>
            </a:br>
            <a:r>
              <a:rPr lang="ru-RU" dirty="0" smtClean="0"/>
              <a:t>	покажи :</a:t>
            </a:r>
            <a:r>
              <a:rPr lang="en-US" dirty="0" smtClean="0"/>
              <a:t>c</a:t>
            </a:r>
            <a:r>
              <a:rPr lang="ru-RU" dirty="0" smtClean="0"/>
              <a:t>	</a:t>
            </a:r>
          </a:p>
          <a:p>
            <a:r>
              <a:rPr lang="ru-RU" dirty="0" smtClean="0"/>
              <a:t>8. Каким будет значение переменной </a:t>
            </a:r>
            <a:r>
              <a:rPr lang="en-US" b="1" i="1" dirty="0" smtClean="0"/>
              <a:t>z</a:t>
            </a:r>
            <a:r>
              <a:rPr lang="ru-RU" dirty="0" smtClean="0"/>
              <a:t> после выполнения последовательности команд:</a:t>
            </a:r>
          </a:p>
          <a:p>
            <a:pPr>
              <a:spcAft>
                <a:spcPts val="600"/>
              </a:spcAft>
            </a:pPr>
            <a:r>
              <a:rPr lang="ru-RU" b="1" i="1" dirty="0" smtClean="0"/>
              <a:t>пусть “</a:t>
            </a:r>
            <a:r>
              <a:rPr lang="en-US" b="1" i="1" dirty="0" smtClean="0"/>
              <a:t>z</a:t>
            </a:r>
            <a:r>
              <a:rPr lang="ru-RU" b="1" i="1" dirty="0" smtClean="0"/>
              <a:t> 10 </a:t>
            </a:r>
            <a:r>
              <a:rPr lang="ru-RU" b="1" i="1" dirty="0" err="1" smtClean="0"/>
              <a:t>вп</a:t>
            </a:r>
            <a:r>
              <a:rPr lang="ru-RU" b="1" i="1" dirty="0" smtClean="0"/>
              <a:t> :</a:t>
            </a:r>
            <a:r>
              <a:rPr lang="en-US" b="1" i="1" dirty="0" smtClean="0"/>
              <a:t>z</a:t>
            </a:r>
            <a:r>
              <a:rPr lang="ru-RU" b="1" i="1" dirty="0" smtClean="0"/>
              <a:t> пусть “</a:t>
            </a:r>
            <a:r>
              <a:rPr lang="en-US" b="1" i="1" dirty="0" smtClean="0"/>
              <a:t>z</a:t>
            </a:r>
            <a:r>
              <a:rPr lang="ru-RU" b="1" i="1" dirty="0" smtClean="0"/>
              <a:t> :</a:t>
            </a:r>
            <a:r>
              <a:rPr lang="en-US" b="1" i="1" dirty="0" smtClean="0"/>
              <a:t>z</a:t>
            </a:r>
            <a:r>
              <a:rPr lang="ru-RU" b="1" i="1" dirty="0" smtClean="0"/>
              <a:t> + 5</a:t>
            </a:r>
          </a:p>
          <a:p>
            <a:r>
              <a:rPr lang="ru-RU" dirty="0" smtClean="0"/>
              <a:t>	1. 10</a:t>
            </a:r>
          </a:p>
          <a:p>
            <a:r>
              <a:rPr lang="ru-RU" dirty="0" smtClean="0"/>
              <a:t>	2. 15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	3. 5</a:t>
            </a:r>
          </a:p>
          <a:p>
            <a:r>
              <a:rPr lang="ru-RU" dirty="0" smtClean="0"/>
              <a:t>9. Что будет выведено на лист после выполнения последовательности команд: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a </a:t>
            </a:r>
            <a:r>
              <a:rPr lang="ru-RU" dirty="0" smtClean="0"/>
              <a:t>60</a:t>
            </a:r>
          </a:p>
          <a:p>
            <a:r>
              <a:rPr lang="ru-RU" dirty="0" smtClean="0"/>
              <a:t>	повтори 6 [</a:t>
            </a:r>
            <a:r>
              <a:rPr lang="ru-RU" dirty="0" err="1" smtClean="0"/>
              <a:t>вп</a:t>
            </a:r>
            <a:r>
              <a:rPr lang="ru-RU" dirty="0" smtClean="0"/>
              <a:t> :а – 10 </a:t>
            </a:r>
            <a:r>
              <a:rPr lang="ru-RU" dirty="0" err="1" smtClean="0"/>
              <a:t>пр</a:t>
            </a:r>
            <a:r>
              <a:rPr lang="ru-RU" dirty="0" smtClean="0"/>
              <a:t> :а + 10]</a:t>
            </a:r>
          </a:p>
          <a:p>
            <a:r>
              <a:rPr lang="ru-RU" dirty="0" smtClean="0"/>
              <a:t>	пиши :а</a:t>
            </a:r>
          </a:p>
          <a:p>
            <a:r>
              <a:rPr lang="ru-RU" dirty="0" smtClean="0"/>
              <a:t>	1. 60 </a:t>
            </a:r>
          </a:p>
          <a:p>
            <a:r>
              <a:rPr lang="ru-RU" dirty="0" smtClean="0"/>
              <a:t>	2. 0</a:t>
            </a:r>
          </a:p>
          <a:p>
            <a:r>
              <a:rPr lang="ru-RU" dirty="0" smtClean="0"/>
              <a:t>	3. 50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2809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1. Какую команду надо дать, чтобы черепашка повернулась из направления, указанного стрелкой, в направление, указанное пунктиром:</a:t>
            </a:r>
          </a:p>
          <a:p>
            <a:r>
              <a:rPr lang="ru-RU" sz="2200" dirty="0" smtClean="0"/>
              <a:t>	1. </a:t>
            </a:r>
            <a:r>
              <a:rPr lang="en-US" sz="2200" dirty="0" err="1" smtClean="0"/>
              <a:t>лв</a:t>
            </a:r>
            <a:r>
              <a:rPr lang="ru-RU" sz="2200" dirty="0" smtClean="0"/>
              <a:t> 150</a:t>
            </a:r>
          </a:p>
          <a:p>
            <a:r>
              <a:rPr lang="ru-RU" sz="2200" dirty="0" smtClean="0"/>
              <a:t>	2. </a:t>
            </a:r>
            <a:r>
              <a:rPr lang="en-US" sz="2200" dirty="0" err="1" smtClean="0"/>
              <a:t>пр</a:t>
            </a:r>
            <a:r>
              <a:rPr lang="ru-RU" sz="2200" dirty="0" smtClean="0"/>
              <a:t>  30</a:t>
            </a:r>
          </a:p>
          <a:p>
            <a:r>
              <a:rPr lang="ru-RU" sz="2200" dirty="0" smtClean="0"/>
              <a:t>	3. </a:t>
            </a:r>
            <a:r>
              <a:rPr lang="en-US" sz="2200" dirty="0" err="1" smtClean="0"/>
              <a:t>лв</a:t>
            </a:r>
            <a:r>
              <a:rPr lang="ru-RU" sz="2200" dirty="0" smtClean="0"/>
              <a:t> 30</a:t>
            </a:r>
          </a:p>
          <a:p>
            <a:r>
              <a:rPr lang="ru-RU" sz="2200" dirty="0" smtClean="0"/>
              <a:t>2. Какое наименьшее число  может получиться в </a:t>
            </a:r>
            <a:r>
              <a:rPr lang="ru-RU" sz="2200" dirty="0" smtClean="0"/>
              <a:t>математическом выражении</a:t>
            </a:r>
            <a:r>
              <a:rPr lang="ru-RU" sz="2200" b="1" i="1" dirty="0" smtClean="0"/>
              <a:t>	сл  1 + </a:t>
            </a:r>
            <a:r>
              <a:rPr lang="ru-RU" sz="2200" b="1" i="1" dirty="0" smtClean="0"/>
              <a:t>1</a:t>
            </a:r>
          </a:p>
          <a:p>
            <a:r>
              <a:rPr lang="ru-RU" sz="2200" dirty="0" smtClean="0"/>
              <a:t>	1. 1</a:t>
            </a:r>
          </a:p>
          <a:p>
            <a:r>
              <a:rPr lang="ru-RU" sz="2200" dirty="0" smtClean="0"/>
              <a:t>	2. 2</a:t>
            </a:r>
          </a:p>
          <a:p>
            <a:r>
              <a:rPr lang="ru-RU" sz="2200" dirty="0" smtClean="0"/>
              <a:t>	3. 15</a:t>
            </a:r>
          </a:p>
          <a:p>
            <a:r>
              <a:rPr lang="ru-RU" sz="2200" dirty="0" smtClean="0"/>
              <a:t>3. Какое наибольшее число  может получиться в </a:t>
            </a:r>
            <a:r>
              <a:rPr lang="ru-RU" sz="2200" dirty="0" smtClean="0"/>
              <a:t>математическом </a:t>
            </a:r>
            <a:r>
              <a:rPr lang="ru-RU" sz="2200" dirty="0" smtClean="0"/>
              <a:t>выражении </a:t>
            </a:r>
            <a:r>
              <a:rPr lang="ru-RU" sz="2200" dirty="0" smtClean="0"/>
              <a:t>	</a:t>
            </a:r>
            <a:r>
              <a:rPr lang="ru-RU" sz="2200" b="1" i="1" dirty="0" smtClean="0"/>
              <a:t>сл </a:t>
            </a:r>
            <a:r>
              <a:rPr lang="ru-RU" sz="2200" b="1" i="1" dirty="0" smtClean="0"/>
              <a:t>96 + 1</a:t>
            </a:r>
          </a:p>
          <a:p>
            <a:r>
              <a:rPr lang="ru-RU" sz="2200" dirty="0" smtClean="0"/>
              <a:t>	1. 96</a:t>
            </a:r>
          </a:p>
          <a:p>
            <a:r>
              <a:rPr lang="ru-RU" sz="2200" dirty="0" smtClean="0"/>
              <a:t>	2. </a:t>
            </a:r>
            <a:r>
              <a:rPr lang="ru-RU" sz="2200" dirty="0" smtClean="0"/>
              <a:t>1</a:t>
            </a:r>
            <a:endParaRPr lang="ru-RU" sz="2200" dirty="0" smtClean="0"/>
          </a:p>
          <a:p>
            <a:r>
              <a:rPr lang="ru-RU" sz="2200" dirty="0" smtClean="0"/>
              <a:t>	3. 97</a:t>
            </a: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427984" y="2132856"/>
            <a:ext cx="396999" cy="73786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 flipV="1">
            <a:off x="4824983" y="1988840"/>
            <a:ext cx="0" cy="866006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8" name="Дуга 7"/>
          <p:cNvSpPr/>
          <p:nvPr/>
        </p:nvSpPr>
        <p:spPr>
          <a:xfrm rot="2251849">
            <a:off x="4569503" y="2144287"/>
            <a:ext cx="258834" cy="316150"/>
          </a:xfrm>
          <a:prstGeom prst="arc">
            <a:avLst>
              <a:gd name="adj1" fmla="val 5716967"/>
              <a:gd name="adj2" fmla="val 19923210"/>
            </a:avLst>
          </a:prstGeom>
          <a:noFill/>
          <a:ln w="19050">
            <a:solidFill>
              <a:srgbClr val="0306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184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96752"/>
            <a:ext cx="82809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dirty="0" smtClean="0"/>
              <a:t>4. Как изменится координата </a:t>
            </a:r>
            <a:r>
              <a:rPr lang="ru-RU" sz="2200" dirty="0" err="1" smtClean="0"/>
              <a:t>х</a:t>
            </a:r>
            <a:r>
              <a:rPr lang="ru-RU" sz="2200" dirty="0" smtClean="0"/>
              <a:t>, если черепашка выполнит команды:	</a:t>
            </a:r>
            <a:r>
              <a:rPr lang="ru-RU" sz="2200" b="1" i="1" dirty="0" err="1" smtClean="0"/>
              <a:t>нк</a:t>
            </a:r>
            <a:r>
              <a:rPr lang="ru-RU" sz="2200" b="1" i="1" dirty="0" smtClean="0"/>
              <a:t> 180 </a:t>
            </a:r>
            <a:r>
              <a:rPr lang="en-US" sz="2200" b="1" i="1" dirty="0" err="1" smtClean="0"/>
              <a:t>вп</a:t>
            </a:r>
            <a:r>
              <a:rPr lang="ru-RU" sz="2200" b="1" i="1" dirty="0" smtClean="0"/>
              <a:t> 40</a:t>
            </a:r>
          </a:p>
          <a:p>
            <a:r>
              <a:rPr lang="ru-RU" sz="2200" dirty="0" smtClean="0"/>
              <a:t>	1. не изменится</a:t>
            </a:r>
          </a:p>
          <a:p>
            <a:r>
              <a:rPr lang="ru-RU" sz="2200" dirty="0" smtClean="0"/>
              <a:t>	2. увеличится на 20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	3. уменьшится на 40</a:t>
            </a:r>
          </a:p>
          <a:p>
            <a:r>
              <a:rPr lang="ru-RU" sz="2200" dirty="0" smtClean="0"/>
              <a:t>5. Команды перемещения черепашки в точку с заданными координатами </a:t>
            </a:r>
            <a:r>
              <a:rPr lang="ru-RU" sz="2200" dirty="0" err="1" smtClean="0"/>
              <a:t>х</a:t>
            </a:r>
            <a:r>
              <a:rPr lang="ru-RU" sz="2200" dirty="0" smtClean="0"/>
              <a:t>, у:</a:t>
            </a:r>
          </a:p>
          <a:p>
            <a:r>
              <a:rPr lang="ru-RU" sz="2200" dirty="0" smtClean="0"/>
              <a:t>	1. домой</a:t>
            </a:r>
          </a:p>
          <a:p>
            <a:r>
              <a:rPr lang="ru-RU" sz="2200" dirty="0" smtClean="0"/>
              <a:t>	2. </a:t>
            </a:r>
            <a:r>
              <a:rPr lang="ru-RU" sz="2200" dirty="0" err="1" smtClean="0"/>
              <a:t>нк</a:t>
            </a:r>
            <a:r>
              <a:rPr lang="ru-RU" sz="2200" dirty="0" smtClean="0"/>
              <a:t> </a:t>
            </a:r>
            <a:r>
              <a:rPr lang="ru-RU" sz="2200" dirty="0" err="1" smtClean="0"/>
              <a:t>х</a:t>
            </a:r>
            <a:r>
              <a:rPr lang="ru-RU" sz="2200" dirty="0" smtClean="0"/>
              <a:t> </a:t>
            </a:r>
            <a:r>
              <a:rPr lang="ru-RU" sz="2200" dirty="0" err="1" smtClean="0"/>
              <a:t>нк</a:t>
            </a:r>
            <a:r>
              <a:rPr lang="ru-RU" sz="2200" dirty="0" smtClean="0"/>
              <a:t> у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	3. нм [</a:t>
            </a:r>
            <a:r>
              <a:rPr lang="en-US" sz="2200" dirty="0" smtClean="0"/>
              <a:t>x y</a:t>
            </a:r>
            <a:r>
              <a:rPr lang="ru-RU" sz="2200" dirty="0" smtClean="0"/>
              <a:t>]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6. Какая последовательность команд записана правильно?</a:t>
            </a:r>
          </a:p>
          <a:p>
            <a:r>
              <a:rPr lang="ru-RU" sz="2200" dirty="0" smtClean="0"/>
              <a:t>	1. повтори 15 раз [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20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90] </a:t>
            </a:r>
          </a:p>
          <a:p>
            <a:r>
              <a:rPr lang="ru-RU" sz="2200" dirty="0" smtClean="0"/>
              <a:t>	2. повтори 20 [</a:t>
            </a:r>
            <a:r>
              <a:rPr lang="ru-RU" sz="2200" dirty="0" err="1" smtClean="0"/>
              <a:t>вп</a:t>
            </a:r>
            <a:r>
              <a:rPr lang="ru-RU" sz="2200" dirty="0" smtClean="0"/>
              <a:t> 10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18)</a:t>
            </a:r>
          </a:p>
          <a:p>
            <a:r>
              <a:rPr lang="ru-RU" sz="2200" dirty="0" smtClean="0"/>
              <a:t>	3. повтори 100 [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лв</a:t>
            </a:r>
            <a:r>
              <a:rPr lang="ru-RU" sz="2200" dirty="0" smtClean="0"/>
              <a:t> 90]</a:t>
            </a:r>
            <a:r>
              <a:rPr lang="en-US" dirty="0" smtClean="0"/>
              <a:t>	</a:t>
            </a:r>
            <a:endParaRPr lang="ru-RU" dirty="0" smtClean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84784"/>
            <a:ext cx="7560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dirty="0" smtClean="0"/>
              <a:t>4. Какую команду надо дать черепашке, чтобы вернуть ее в начальное положение после выполнения группы команд: </a:t>
            </a:r>
            <a:br>
              <a:rPr lang="ru-RU" sz="2200" dirty="0" smtClean="0"/>
            </a:br>
            <a:r>
              <a:rPr lang="ru-RU" sz="2200" dirty="0" err="1" smtClean="0"/>
              <a:t>лв</a:t>
            </a:r>
            <a:r>
              <a:rPr lang="ru-RU" sz="2200" dirty="0" smtClean="0"/>
              <a:t> 90 </a:t>
            </a:r>
            <a:r>
              <a:rPr lang="ru-RU" sz="2200" dirty="0" err="1" smtClean="0"/>
              <a:t>пр</a:t>
            </a:r>
            <a:r>
              <a:rPr lang="ru-RU" sz="2200" dirty="0" smtClean="0"/>
              <a:t> 45 </a:t>
            </a:r>
            <a:r>
              <a:rPr lang="ru-RU" sz="2200" dirty="0" err="1" smtClean="0"/>
              <a:t>лв</a:t>
            </a:r>
            <a:r>
              <a:rPr lang="ru-RU" sz="2200" dirty="0" smtClean="0"/>
              <a:t> 30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120</a:t>
            </a:r>
          </a:p>
          <a:p>
            <a:pPr lvl="0"/>
            <a:r>
              <a:rPr lang="ru-RU" sz="2200" dirty="0" smtClean="0"/>
              <a:t>		1. </a:t>
            </a:r>
            <a:r>
              <a:rPr lang="ru-RU" sz="2200" dirty="0" err="1" smtClean="0"/>
              <a:t>лв</a:t>
            </a:r>
            <a:r>
              <a:rPr lang="en-US" sz="2200" dirty="0" smtClean="0"/>
              <a:t> 45</a:t>
            </a:r>
            <a:endParaRPr lang="ru-RU" sz="2200" dirty="0" smtClean="0"/>
          </a:p>
          <a:p>
            <a:pPr lvl="0"/>
            <a:r>
              <a:rPr lang="ru-RU" sz="2200" dirty="0" smtClean="0"/>
              <a:t>		2. </a:t>
            </a:r>
            <a:r>
              <a:rPr lang="ru-RU" sz="2200" dirty="0" err="1" smtClean="0"/>
              <a:t>пр</a:t>
            </a:r>
            <a:r>
              <a:rPr lang="en-US" sz="2200" dirty="0" smtClean="0"/>
              <a:t> 45</a:t>
            </a:r>
            <a:endParaRPr lang="ru-RU" sz="2200" dirty="0" smtClean="0"/>
          </a:p>
          <a:p>
            <a:pPr lvl="0"/>
            <a:r>
              <a:rPr lang="ru-RU" sz="2200" dirty="0" smtClean="0"/>
              <a:t>		3. </a:t>
            </a:r>
            <a:r>
              <a:rPr lang="ru-RU" sz="2200" dirty="0" err="1" smtClean="0"/>
              <a:t>пр</a:t>
            </a:r>
            <a:r>
              <a:rPr lang="en-US" sz="2200" dirty="0" smtClean="0"/>
              <a:t> 75</a:t>
            </a:r>
            <a:endParaRPr lang="ru-RU" sz="2200" dirty="0" smtClean="0"/>
          </a:p>
          <a:p>
            <a:pPr lvl="0"/>
            <a:r>
              <a:rPr lang="ru-RU" sz="2200" dirty="0" smtClean="0"/>
              <a:t>5. Какую команду надо дать, чтобы черепашка повернулась из направления, указанного стрелкой, в направление, указанное пунктиром</a:t>
            </a:r>
            <a:r>
              <a:rPr lang="ru-RU" sz="2200" dirty="0" smtClean="0"/>
              <a:t>:</a:t>
            </a:r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		1. </a:t>
            </a:r>
            <a:r>
              <a:rPr lang="ru-RU" sz="2200" dirty="0" err="1" smtClean="0"/>
              <a:t>лв</a:t>
            </a:r>
            <a:r>
              <a:rPr lang="en-US" sz="2200" dirty="0" smtClean="0"/>
              <a:t> 135</a:t>
            </a:r>
            <a:endParaRPr lang="ru-RU" sz="2200" dirty="0" smtClean="0"/>
          </a:p>
          <a:p>
            <a:pPr lvl="0"/>
            <a:r>
              <a:rPr lang="ru-RU" sz="2200" dirty="0" smtClean="0"/>
              <a:t>		2. </a:t>
            </a:r>
            <a:r>
              <a:rPr lang="ru-RU" sz="2200" dirty="0" err="1" smtClean="0"/>
              <a:t>пр</a:t>
            </a:r>
            <a:r>
              <a:rPr lang="en-US" sz="2200" dirty="0" smtClean="0"/>
              <a:t>  45</a:t>
            </a:r>
            <a:endParaRPr lang="ru-RU" sz="2200" dirty="0" smtClean="0"/>
          </a:p>
          <a:p>
            <a:pPr lvl="0"/>
            <a:r>
              <a:rPr lang="ru-RU" sz="2200" dirty="0" smtClean="0"/>
              <a:t>		3. </a:t>
            </a:r>
            <a:r>
              <a:rPr lang="ru-RU" sz="2200" dirty="0" err="1" smtClean="0"/>
              <a:t>пр</a:t>
            </a:r>
            <a:r>
              <a:rPr lang="en-US" sz="2200" dirty="0" smtClean="0"/>
              <a:t> 135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5220070" y="4437112"/>
            <a:ext cx="720081" cy="720081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4211960" y="5157193"/>
            <a:ext cx="1008112" cy="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1 вариант 1</a:t>
            </a:r>
            <a:endParaRPr lang="ru-RU" sz="2400" dirty="0"/>
          </a:p>
        </p:txBody>
      </p:sp>
      <p:sp>
        <p:nvSpPr>
          <p:cNvPr id="11" name="Дуга 10"/>
          <p:cNvSpPr/>
          <p:nvPr/>
        </p:nvSpPr>
        <p:spPr>
          <a:xfrm rot="2251849">
            <a:off x="4686908" y="4602959"/>
            <a:ext cx="711726" cy="619061"/>
          </a:xfrm>
          <a:prstGeom prst="arc">
            <a:avLst>
              <a:gd name="adj1" fmla="val 5716967"/>
              <a:gd name="adj2" fmla="val 19923210"/>
            </a:avLst>
          </a:prstGeom>
          <a:noFill/>
          <a:ln w="19050">
            <a:solidFill>
              <a:srgbClr val="0306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2474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</a:t>
            </a:r>
            <a:r>
              <a:rPr lang="ru-RU" dirty="0" smtClean="0"/>
              <a:t>Дан алгоритм</a:t>
            </a:r>
            <a:r>
              <a:rPr lang="en-US" dirty="0" smtClean="0"/>
              <a:t>. </a:t>
            </a:r>
            <a:r>
              <a:rPr lang="ru-RU" dirty="0" smtClean="0"/>
              <a:t>Что будет выведено на экран?</a:t>
            </a:r>
          </a:p>
          <a:p>
            <a:r>
              <a:rPr lang="ru-RU" dirty="0" smtClean="0"/>
              <a:t>	пусть “а 50   </a:t>
            </a:r>
            <a:br>
              <a:rPr lang="ru-RU" dirty="0" smtClean="0"/>
            </a:br>
            <a:r>
              <a:rPr lang="ru-RU" dirty="0" smtClean="0"/>
              <a:t>	пусть “</a:t>
            </a:r>
            <a:r>
              <a:rPr lang="en-US" dirty="0" smtClean="0"/>
              <a:t>b</a:t>
            </a:r>
            <a:r>
              <a:rPr lang="ru-RU" dirty="0" smtClean="0"/>
              <a:t> 40   		1. 50</a:t>
            </a:r>
            <a:br>
              <a:rPr lang="ru-RU" dirty="0" smtClean="0"/>
            </a:br>
            <a:r>
              <a:rPr lang="ru-RU" dirty="0" smtClean="0"/>
              <a:t>	пусть “</a:t>
            </a:r>
            <a:r>
              <a:rPr lang="en-US" dirty="0" smtClean="0"/>
              <a:t>a</a:t>
            </a:r>
            <a:r>
              <a:rPr lang="ru-RU" dirty="0" smtClean="0"/>
              <a:t> :</a:t>
            </a:r>
            <a:r>
              <a:rPr lang="en-US" dirty="0" smtClean="0"/>
              <a:t>a</a:t>
            </a:r>
            <a:r>
              <a:rPr lang="ru-RU" dirty="0" smtClean="0"/>
              <a:t> / 10   		2. 30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b</a:t>
            </a:r>
            <a:r>
              <a:rPr lang="ru-RU" dirty="0" smtClean="0"/>
              <a:t> :</a:t>
            </a:r>
            <a:r>
              <a:rPr lang="en-US" dirty="0" smtClean="0"/>
              <a:t>b</a:t>
            </a:r>
            <a:r>
              <a:rPr lang="ru-RU" dirty="0" smtClean="0"/>
              <a:t> – 10   		3. 15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c</a:t>
            </a:r>
            <a:r>
              <a:rPr lang="ru-RU" dirty="0" smtClean="0"/>
              <a:t> :</a:t>
            </a:r>
            <a:r>
              <a:rPr lang="en-US" dirty="0" smtClean="0"/>
              <a:t>b</a:t>
            </a:r>
            <a:r>
              <a:rPr lang="ru-RU" dirty="0" smtClean="0"/>
              <a:t> * :</a:t>
            </a:r>
            <a:r>
              <a:rPr lang="en-US" dirty="0" smtClean="0"/>
              <a:t>a</a:t>
            </a:r>
            <a:endParaRPr lang="ru-RU" dirty="0" smtClean="0"/>
          </a:p>
          <a:p>
            <a:r>
              <a:rPr lang="ru-RU" dirty="0" smtClean="0"/>
              <a:t>	пусть “</a:t>
            </a:r>
            <a:r>
              <a:rPr lang="en-US" dirty="0" smtClean="0"/>
              <a:t>c</a:t>
            </a:r>
            <a:r>
              <a:rPr lang="ru-RU" dirty="0" smtClean="0"/>
              <a:t> :</a:t>
            </a:r>
            <a:r>
              <a:rPr lang="en-US" dirty="0" smtClean="0"/>
              <a:t>c</a:t>
            </a:r>
            <a:r>
              <a:rPr lang="ru-RU" dirty="0" smtClean="0"/>
              <a:t> / 3</a:t>
            </a:r>
            <a:br>
              <a:rPr lang="ru-RU" dirty="0" smtClean="0"/>
            </a:br>
            <a:r>
              <a:rPr lang="ru-RU" dirty="0" smtClean="0"/>
              <a:t>	покажи :</a:t>
            </a:r>
            <a:r>
              <a:rPr lang="en-US" dirty="0" smtClean="0"/>
              <a:t>c</a:t>
            </a:r>
            <a:endParaRPr lang="ru-RU" dirty="0" smtClean="0"/>
          </a:p>
          <a:p>
            <a:r>
              <a:rPr lang="ru-RU" dirty="0" smtClean="0"/>
              <a:t>8. Каким будет значение переменной </a:t>
            </a:r>
            <a:r>
              <a:rPr lang="en-US" b="1" i="1" dirty="0" smtClean="0"/>
              <a:t>z</a:t>
            </a:r>
            <a:r>
              <a:rPr lang="ru-RU" dirty="0" smtClean="0"/>
              <a:t> после выполнения последовательности команд:   </a:t>
            </a:r>
            <a:r>
              <a:rPr lang="en-US" b="1" i="1" dirty="0" err="1" smtClean="0"/>
              <a:t>пусть</a:t>
            </a:r>
            <a:r>
              <a:rPr lang="en-US" b="1" i="1" dirty="0" smtClean="0"/>
              <a:t> “z 10 </a:t>
            </a:r>
            <a:r>
              <a:rPr lang="en-US" b="1" i="1" dirty="0" err="1" smtClean="0"/>
              <a:t>вп</a:t>
            </a:r>
            <a:r>
              <a:rPr lang="en-US" b="1" i="1" dirty="0" smtClean="0"/>
              <a:t> :z + 5</a:t>
            </a:r>
            <a:endParaRPr lang="ru-RU" b="1" i="1" dirty="0" smtClean="0"/>
          </a:p>
          <a:p>
            <a:pPr lvl="0"/>
            <a:r>
              <a:rPr lang="ru-RU" dirty="0" smtClean="0"/>
              <a:t>	1. 10</a:t>
            </a:r>
          </a:p>
          <a:p>
            <a:pPr lvl="0"/>
            <a:r>
              <a:rPr lang="ru-RU" dirty="0" smtClean="0"/>
              <a:t>	2. 15</a:t>
            </a:r>
          </a:p>
          <a:p>
            <a:pPr lvl="0"/>
            <a:r>
              <a:rPr lang="ru-RU" dirty="0" smtClean="0"/>
              <a:t>	3. 5</a:t>
            </a:r>
          </a:p>
          <a:p>
            <a:r>
              <a:rPr lang="ru-RU" dirty="0" smtClean="0"/>
              <a:t>9. Что будет выведено в КЦ после выполнения последовательности команд:</a:t>
            </a:r>
          </a:p>
          <a:p>
            <a:r>
              <a:rPr lang="ru-RU" dirty="0" smtClean="0"/>
              <a:t>	пусть “</a:t>
            </a:r>
            <a:r>
              <a:rPr lang="en-US" dirty="0" smtClean="0"/>
              <a:t>a</a:t>
            </a:r>
            <a:r>
              <a:rPr lang="ru-RU" dirty="0" smtClean="0"/>
              <a:t> 0</a:t>
            </a:r>
          </a:p>
          <a:p>
            <a:r>
              <a:rPr lang="ru-RU" dirty="0" smtClean="0"/>
              <a:t>	повтори 6 [</a:t>
            </a:r>
            <a:r>
              <a:rPr lang="ru-RU" dirty="0" err="1" smtClean="0"/>
              <a:t>вп</a:t>
            </a:r>
            <a:r>
              <a:rPr lang="ru-RU" dirty="0" smtClean="0"/>
              <a:t> :а + 10 </a:t>
            </a:r>
            <a:r>
              <a:rPr lang="ru-RU" dirty="0" err="1" smtClean="0"/>
              <a:t>лв</a:t>
            </a:r>
            <a:r>
              <a:rPr lang="ru-RU" dirty="0" smtClean="0"/>
              <a:t> :а + 10]</a:t>
            </a:r>
          </a:p>
          <a:p>
            <a:r>
              <a:rPr lang="ru-RU" dirty="0" smtClean="0"/>
              <a:t>	покажи :а</a:t>
            </a:r>
          </a:p>
          <a:p>
            <a:r>
              <a:rPr lang="ru-RU" dirty="0" smtClean="0"/>
              <a:t>			1. 60 </a:t>
            </a:r>
          </a:p>
          <a:p>
            <a:r>
              <a:rPr lang="ru-RU" dirty="0" smtClean="0"/>
              <a:t>			2. 0</a:t>
            </a:r>
          </a:p>
          <a:p>
            <a:r>
              <a:rPr lang="ru-RU" dirty="0" smtClean="0"/>
              <a:t>			3. 120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8748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Итоговый </a:t>
            </a:r>
            <a:r>
              <a:rPr lang="ru-RU" sz="2600" dirty="0" smtClean="0"/>
              <a:t>тест</a:t>
            </a:r>
          </a:p>
          <a:p>
            <a:pPr algn="ctr"/>
            <a:r>
              <a:rPr lang="ru-RU" sz="2400" dirty="0" smtClean="0"/>
              <a:t> 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9" y="476667"/>
          <a:ext cx="8496940" cy="5472613"/>
        </p:xfrm>
        <a:graphic>
          <a:graphicData uri="http://schemas.openxmlformats.org/drawingml/2006/table">
            <a:tbl>
              <a:tblPr/>
              <a:tblGrid>
                <a:gridCol w="420808"/>
                <a:gridCol w="429685"/>
                <a:gridCol w="422583"/>
                <a:gridCol w="429685"/>
                <a:gridCol w="422583"/>
                <a:gridCol w="429685"/>
                <a:gridCol w="475850"/>
                <a:gridCol w="494494"/>
                <a:gridCol w="610793"/>
                <a:gridCol w="635650"/>
                <a:gridCol w="535331"/>
                <a:gridCol w="556638"/>
                <a:gridCol w="422583"/>
                <a:gridCol w="429685"/>
                <a:gridCol w="422583"/>
                <a:gridCol w="429685"/>
                <a:gridCol w="466973"/>
                <a:gridCol w="461646"/>
              </a:tblGrid>
              <a:tr h="78180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черепашья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графика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проц.без </a:t>
                      </a:r>
                      <a:r>
                        <a:rPr lang="ru-RU" sz="1300" i="1" dirty="0">
                          <a:latin typeface="Times New Roman"/>
                          <a:ea typeface="Times New Roman"/>
                        </a:rPr>
                        <a:t>параметра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прав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400" i="1" dirty="0" err="1">
                          <a:latin typeface="Times New Roman"/>
                          <a:ea typeface="Times New Roman"/>
                        </a:rPr>
                        <a:t>многоуг</a:t>
                      </a:r>
                      <a:r>
                        <a:rPr lang="en-US" sz="1400" i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окружность</a:t>
                      </a:r>
                      <a:endParaRPr lang="ru-RU" sz="1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i="1" dirty="0" smtClean="0">
                          <a:latin typeface="Times New Roman"/>
                          <a:ea typeface="Times New Roman"/>
                        </a:rPr>
                        <a:t>проц.с параметром</a:t>
                      </a:r>
                      <a:endParaRPr lang="ru-RU" sz="13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работа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с переменной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i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итоговый</a:t>
                      </a:r>
                      <a:endParaRPr lang="ru-RU" sz="14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9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тест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тест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 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тест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тест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тест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9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96752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1. На сколько шагов от начального положения переместится черепашка после выполнения последовательности команд: </a:t>
            </a:r>
            <a:br>
              <a:rPr lang="ru-RU" sz="2200" dirty="0" smtClean="0"/>
            </a:br>
            <a:r>
              <a:rPr lang="ru-RU" sz="2200" dirty="0" err="1" smtClean="0"/>
              <a:t>нд</a:t>
            </a:r>
            <a:r>
              <a:rPr lang="ru-RU" sz="2200" dirty="0" smtClean="0"/>
              <a:t> 40 </a:t>
            </a:r>
            <a:r>
              <a:rPr lang="ru-RU" sz="2200" dirty="0" err="1" smtClean="0"/>
              <a:t>вп</a:t>
            </a:r>
            <a:r>
              <a:rPr lang="ru-RU" sz="2200" dirty="0" smtClean="0"/>
              <a:t> 70 </a:t>
            </a:r>
            <a:r>
              <a:rPr lang="ru-RU" sz="2200" dirty="0" err="1" smtClean="0"/>
              <a:t>нд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120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50</a:t>
            </a:r>
          </a:p>
          <a:p>
            <a:r>
              <a:rPr lang="ru-RU" sz="2200" dirty="0" smtClean="0"/>
              <a:t>		1. на 40</a:t>
            </a:r>
          </a:p>
          <a:p>
            <a:r>
              <a:rPr lang="ru-RU" sz="2200" dirty="0" smtClean="0"/>
              <a:t>		2. на 10</a:t>
            </a:r>
          </a:p>
          <a:p>
            <a:r>
              <a:rPr lang="ru-RU" sz="2200" dirty="0" smtClean="0"/>
              <a:t>		3. на 30</a:t>
            </a:r>
          </a:p>
          <a:p>
            <a:r>
              <a:rPr lang="ru-RU" sz="2200" dirty="0" smtClean="0"/>
              <a:t>2. Какую команду нужно добавить, чтобы вернуть черепашку в начальное положение после выполнения последовательности команд: </a:t>
            </a:r>
            <a:r>
              <a:rPr lang="ru-RU" sz="2200" dirty="0" err="1" smtClean="0"/>
              <a:t>нд</a:t>
            </a:r>
            <a:r>
              <a:rPr lang="ru-RU" sz="2200" dirty="0" smtClean="0"/>
              <a:t> 40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10 </a:t>
            </a:r>
            <a:r>
              <a:rPr lang="ru-RU" sz="2200" dirty="0" err="1" smtClean="0"/>
              <a:t>вп</a:t>
            </a:r>
            <a:r>
              <a:rPr lang="ru-RU" sz="2200" dirty="0" smtClean="0"/>
              <a:t> 50</a:t>
            </a:r>
          </a:p>
          <a:p>
            <a:r>
              <a:rPr lang="ru-RU" sz="2200" dirty="0" smtClean="0"/>
              <a:t>		1. </a:t>
            </a:r>
            <a:r>
              <a:rPr lang="ru-RU" sz="2200" dirty="0" err="1" smtClean="0"/>
              <a:t>вп</a:t>
            </a:r>
            <a:r>
              <a:rPr lang="ru-RU" sz="2200" dirty="0" smtClean="0"/>
              <a:t> 30</a:t>
            </a:r>
          </a:p>
          <a:p>
            <a:r>
              <a:rPr lang="ru-RU" sz="2200" dirty="0" smtClean="0"/>
              <a:t>		2. </a:t>
            </a:r>
            <a:r>
              <a:rPr lang="ru-RU" sz="2200" dirty="0" err="1" smtClean="0"/>
              <a:t>нд</a:t>
            </a:r>
            <a:r>
              <a:rPr lang="ru-RU" sz="2200" dirty="0" smtClean="0"/>
              <a:t> 20</a:t>
            </a:r>
          </a:p>
          <a:p>
            <a:r>
              <a:rPr lang="ru-RU" sz="2200" dirty="0" smtClean="0"/>
              <a:t>		3.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</a:t>
            </a:r>
          </a:p>
          <a:p>
            <a:r>
              <a:rPr lang="ru-RU" sz="2200" dirty="0" smtClean="0"/>
              <a:t>3. Вернется ли черепашка в исходное положение после выполнения команд: </a:t>
            </a:r>
            <a:r>
              <a:rPr lang="ru-RU" sz="2200" dirty="0" err="1" smtClean="0"/>
              <a:t>лв</a:t>
            </a:r>
            <a:r>
              <a:rPr lang="ru-RU" sz="2200" dirty="0" smtClean="0"/>
              <a:t> 135 </a:t>
            </a:r>
            <a:r>
              <a:rPr lang="ru-RU" sz="2200" dirty="0" err="1" smtClean="0"/>
              <a:t>нд</a:t>
            </a:r>
            <a:r>
              <a:rPr lang="ru-RU" sz="2200" dirty="0" smtClean="0"/>
              <a:t> 80 </a:t>
            </a:r>
            <a:r>
              <a:rPr lang="ru-RU" sz="2200" dirty="0" err="1" smtClean="0"/>
              <a:t>пр</a:t>
            </a:r>
            <a:r>
              <a:rPr lang="ru-RU" sz="2200" dirty="0" smtClean="0"/>
              <a:t> 45 </a:t>
            </a:r>
            <a:r>
              <a:rPr lang="ru-RU" sz="2200" dirty="0" err="1" smtClean="0"/>
              <a:t>вп</a:t>
            </a:r>
            <a:r>
              <a:rPr lang="ru-RU" sz="2200" dirty="0" smtClean="0"/>
              <a:t> 80</a:t>
            </a:r>
          </a:p>
          <a:p>
            <a:r>
              <a:rPr lang="ru-RU" sz="2200" dirty="0" smtClean="0"/>
              <a:t>		1. да</a:t>
            </a:r>
          </a:p>
          <a:p>
            <a:r>
              <a:rPr lang="ru-RU" sz="2200" dirty="0" smtClean="0"/>
              <a:t>		2. нет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1 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484784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4. Какую команду надо дать черепашке, чтобы вернуть ее в начальное положение после выполнения группы команд: </a:t>
            </a:r>
            <a:br>
              <a:rPr lang="ru-RU" sz="2200" dirty="0" smtClean="0"/>
            </a:br>
            <a:r>
              <a:rPr lang="ru-RU" sz="2200" dirty="0" err="1" smtClean="0"/>
              <a:t>пр</a:t>
            </a:r>
            <a:r>
              <a:rPr lang="ru-RU" sz="2200" dirty="0" smtClean="0"/>
              <a:t> 45 </a:t>
            </a:r>
            <a:r>
              <a:rPr lang="ru-RU" sz="2200" dirty="0" err="1" smtClean="0"/>
              <a:t>лв</a:t>
            </a:r>
            <a:r>
              <a:rPr lang="ru-RU" sz="2200" dirty="0" smtClean="0"/>
              <a:t> 120 </a:t>
            </a:r>
            <a:r>
              <a:rPr lang="ru-RU" sz="2200" dirty="0" err="1" smtClean="0"/>
              <a:t>пр</a:t>
            </a:r>
            <a:r>
              <a:rPr lang="ru-RU" sz="2200" dirty="0" smtClean="0"/>
              <a:t> 10 </a:t>
            </a:r>
            <a:r>
              <a:rPr lang="ru-RU" sz="2200" dirty="0" err="1" smtClean="0"/>
              <a:t>лв</a:t>
            </a:r>
            <a:r>
              <a:rPr lang="ru-RU" sz="2200" dirty="0" smtClean="0"/>
              <a:t> 10</a:t>
            </a:r>
          </a:p>
          <a:p>
            <a:r>
              <a:rPr lang="ru-RU" sz="2200" dirty="0" smtClean="0"/>
              <a:t>		1. </a:t>
            </a:r>
            <a:r>
              <a:rPr lang="ru-RU" sz="2200" dirty="0" err="1" smtClean="0"/>
              <a:t>лв</a:t>
            </a:r>
            <a:r>
              <a:rPr lang="ru-RU" sz="2200" dirty="0" smtClean="0"/>
              <a:t> 45</a:t>
            </a:r>
          </a:p>
          <a:p>
            <a:r>
              <a:rPr lang="ru-RU" sz="2200" dirty="0" smtClean="0"/>
              <a:t>		2. </a:t>
            </a:r>
            <a:r>
              <a:rPr lang="ru-RU" sz="2200" dirty="0" err="1" smtClean="0"/>
              <a:t>пр</a:t>
            </a:r>
            <a:r>
              <a:rPr lang="ru-RU" sz="2200" dirty="0" smtClean="0"/>
              <a:t> 45</a:t>
            </a:r>
          </a:p>
          <a:p>
            <a:r>
              <a:rPr lang="ru-RU" sz="2200" dirty="0" smtClean="0"/>
              <a:t>		3. </a:t>
            </a:r>
            <a:r>
              <a:rPr lang="ru-RU" sz="2200" dirty="0" err="1" smtClean="0"/>
              <a:t>пр</a:t>
            </a:r>
            <a:r>
              <a:rPr lang="ru-RU" sz="2200" dirty="0" smtClean="0"/>
              <a:t> 75</a:t>
            </a:r>
          </a:p>
          <a:p>
            <a:r>
              <a:rPr lang="ru-RU" sz="2200" dirty="0" smtClean="0"/>
              <a:t>5. Какую команду надо дать черепашке, чтобы она повернулась из направления, указанного стрелкой, в направление, указанное пунктиром:</a:t>
            </a:r>
          </a:p>
          <a:p>
            <a:r>
              <a:rPr lang="ru-RU" sz="2200" dirty="0" smtClean="0"/>
              <a:t>		1. </a:t>
            </a:r>
            <a:r>
              <a:rPr lang="ru-RU" sz="2200" dirty="0" err="1" smtClean="0"/>
              <a:t>лв</a:t>
            </a:r>
            <a:r>
              <a:rPr lang="ru-RU" sz="2200" dirty="0" smtClean="0"/>
              <a:t> 135</a:t>
            </a:r>
          </a:p>
          <a:p>
            <a:r>
              <a:rPr lang="ru-RU" sz="2200" dirty="0" smtClean="0"/>
              <a:t>		2. </a:t>
            </a:r>
            <a:r>
              <a:rPr lang="ru-RU" sz="2200" dirty="0" err="1" smtClean="0"/>
              <a:t>пр</a:t>
            </a:r>
            <a:r>
              <a:rPr lang="ru-RU" sz="2200" dirty="0" smtClean="0"/>
              <a:t>  45</a:t>
            </a:r>
          </a:p>
          <a:p>
            <a:r>
              <a:rPr lang="ru-RU" sz="2200" dirty="0" smtClean="0"/>
              <a:t>		3. </a:t>
            </a:r>
            <a:r>
              <a:rPr lang="ru-RU" sz="2200" dirty="0" err="1" smtClean="0"/>
              <a:t>пр</a:t>
            </a:r>
            <a:r>
              <a:rPr lang="ru-RU" sz="2200" dirty="0" smtClean="0"/>
              <a:t> 135</a:t>
            </a:r>
          </a:p>
          <a:p>
            <a:endParaRPr lang="ru-RU" dirty="0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308351" y="4725144"/>
            <a:ext cx="528191" cy="69068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4842892" y="4509120"/>
            <a:ext cx="17140" cy="90036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1 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9" name="Дуга 8"/>
          <p:cNvSpPr/>
          <p:nvPr/>
        </p:nvSpPr>
        <p:spPr>
          <a:xfrm rot="2251849">
            <a:off x="4450151" y="4663652"/>
            <a:ext cx="403653" cy="390645"/>
          </a:xfrm>
          <a:prstGeom prst="arc">
            <a:avLst>
              <a:gd name="adj1" fmla="val 5716967"/>
              <a:gd name="adj2" fmla="val 19923210"/>
            </a:avLst>
          </a:prstGeom>
          <a:noFill/>
          <a:ln w="19050">
            <a:solidFill>
              <a:srgbClr val="0306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71801"/>
            <a:ext cx="835292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200" dirty="0" smtClean="0"/>
              <a:t>Команда </a:t>
            </a:r>
            <a:r>
              <a:rPr lang="ru-RU" sz="2200" b="1" dirty="0" err="1" smtClean="0"/>
              <a:t>ст</a:t>
            </a:r>
            <a:r>
              <a:rPr lang="ru-RU" sz="2200" b="1" dirty="0" smtClean="0"/>
              <a:t> </a:t>
            </a:r>
            <a:r>
              <a:rPr lang="ru-RU" sz="2200" dirty="0" smtClean="0"/>
              <a:t>	</a:t>
            </a:r>
          </a:p>
          <a:p>
            <a:pPr marL="457200" lvl="0" indent="-457200"/>
            <a:r>
              <a:rPr lang="ru-RU" sz="2200" dirty="0" smtClean="0"/>
              <a:t>			1. стирает текст, оставляя графику на листе </a:t>
            </a:r>
          </a:p>
          <a:p>
            <a:r>
              <a:rPr lang="ru-RU" sz="2200" dirty="0" smtClean="0"/>
              <a:t>		2. стирает все на экране 		</a:t>
            </a:r>
          </a:p>
          <a:p>
            <a:r>
              <a:rPr lang="ru-RU" sz="2200" dirty="0" smtClean="0"/>
              <a:t>		3. стирает графику, оставляя текст</a:t>
            </a:r>
            <a:br>
              <a:rPr lang="ru-RU" sz="2200" dirty="0" smtClean="0"/>
            </a:br>
            <a:endParaRPr lang="ru-RU" sz="2200" dirty="0" smtClean="0"/>
          </a:p>
          <a:p>
            <a:pPr lvl="0"/>
            <a:r>
              <a:rPr lang="ru-RU" sz="2200" dirty="0" smtClean="0"/>
              <a:t>2. Что нарисует черепашка, выполнив следующие команды: </a:t>
            </a:r>
            <a:br>
              <a:rPr lang="ru-RU" sz="2200" dirty="0" smtClean="0"/>
            </a:br>
            <a:r>
              <a:rPr lang="ru-RU" sz="2200" dirty="0" err="1" smtClean="0"/>
              <a:t>вп</a:t>
            </a:r>
            <a:r>
              <a:rPr lang="ru-RU" sz="2200" dirty="0" smtClean="0"/>
              <a:t>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en-US" sz="2200" dirty="0" smtClean="0"/>
              <a:t> </a:t>
            </a:r>
            <a:r>
              <a:rPr lang="ru-RU" sz="2200" dirty="0" smtClean="0"/>
              <a:t>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40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smtClean="0"/>
              <a:t>	</a:t>
            </a:r>
            <a:r>
              <a:rPr lang="en-US" sz="2200" dirty="0" smtClean="0"/>
              <a:t>1.			2.			</a:t>
            </a:r>
            <a:r>
              <a:rPr lang="ru-RU" sz="2200" dirty="0" smtClean="0"/>
              <a:t>3.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 </a:t>
            </a:r>
          </a:p>
          <a:p>
            <a:pPr lvl="0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3. Какая последовательность команд записана без ошибок?</a:t>
            </a:r>
          </a:p>
          <a:p>
            <a:r>
              <a:rPr lang="ru-RU" sz="2200" dirty="0" smtClean="0"/>
              <a:t>		1. </a:t>
            </a:r>
            <a:r>
              <a:rPr lang="ru-RU" sz="2200" dirty="0" err="1" smtClean="0"/>
              <a:t>вп</a:t>
            </a:r>
            <a:r>
              <a:rPr lang="ru-RU" sz="2200" dirty="0" smtClean="0"/>
              <a:t>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назад 20  </a:t>
            </a:r>
          </a:p>
          <a:p>
            <a:r>
              <a:rPr lang="ru-RU" sz="2200" dirty="0" smtClean="0"/>
              <a:t>		2. назад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вд</a:t>
            </a:r>
            <a:r>
              <a:rPr lang="ru-RU" sz="2200" dirty="0" smtClean="0"/>
              <a:t> 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20</a:t>
            </a:r>
          </a:p>
          <a:p>
            <a:r>
              <a:rPr lang="ru-RU" sz="2200" dirty="0" smtClean="0"/>
              <a:t>		3. </a:t>
            </a:r>
            <a:r>
              <a:rPr lang="ru-RU" sz="2200" dirty="0" err="1" smtClean="0"/>
              <a:t>нз</a:t>
            </a:r>
            <a:r>
              <a:rPr lang="ru-RU" sz="2200" dirty="0" smtClean="0"/>
              <a:t> 100 лево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назад 40</a:t>
            </a:r>
          </a:p>
          <a:p>
            <a:endParaRPr lang="ru-RU" dirty="0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2034828" y="3861048"/>
            <a:ext cx="52094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276128" y="3861048"/>
            <a:ext cx="0" cy="6480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740352" y="3789040"/>
            <a:ext cx="0" cy="6480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7524328" y="4461495"/>
            <a:ext cx="52094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4932040" y="4149080"/>
            <a:ext cx="864096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932040" y="3933056"/>
            <a:ext cx="0" cy="50405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2 </a:t>
            </a:r>
            <a:r>
              <a:rPr lang="ru-RU" sz="2400" dirty="0" smtClean="0"/>
              <a:t>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12776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2200" dirty="0" smtClean="0"/>
              <a:t>4. По команде </a:t>
            </a:r>
            <a:r>
              <a:rPr lang="ru-RU" sz="2200" b="1" dirty="0" err="1" smtClean="0"/>
              <a:t>сг</a:t>
            </a:r>
            <a:r>
              <a:rPr lang="ru-RU" sz="2200" dirty="0" smtClean="0"/>
              <a:t> черепашка</a:t>
            </a:r>
          </a:p>
          <a:p>
            <a:r>
              <a:rPr lang="ru-RU" sz="2200" dirty="0" smtClean="0"/>
              <a:t>		1. возвращается в исходное  положение, </a:t>
            </a:r>
          </a:p>
          <a:p>
            <a:r>
              <a:rPr lang="ru-RU" sz="2200" dirty="0" smtClean="0"/>
              <a:t>		    стирая текст и графику</a:t>
            </a:r>
          </a:p>
          <a:p>
            <a:r>
              <a:rPr lang="ru-RU" sz="2200" dirty="0" smtClean="0"/>
              <a:t>		2. возвращается в исходное  положение, </a:t>
            </a:r>
          </a:p>
          <a:p>
            <a:r>
              <a:rPr lang="ru-RU" sz="2200" dirty="0" smtClean="0"/>
              <a:t>		    стирая текст, оставляя графику</a:t>
            </a:r>
          </a:p>
          <a:p>
            <a:r>
              <a:rPr lang="ru-RU" sz="2200" dirty="0" smtClean="0"/>
              <a:t>		3. возвращается в исходное  положение, </a:t>
            </a:r>
          </a:p>
          <a:p>
            <a:r>
              <a:rPr lang="ru-RU" sz="2200" dirty="0" smtClean="0"/>
              <a:t>		    стирая графику, оставляя текст</a:t>
            </a:r>
          </a:p>
          <a:p>
            <a:endParaRPr lang="ru-RU" sz="2200" dirty="0" smtClean="0"/>
          </a:p>
          <a:p>
            <a:pPr lvl="0">
              <a:spcAft>
                <a:spcPts val="1200"/>
              </a:spcAft>
            </a:pPr>
            <a:r>
              <a:rPr lang="ru-RU" sz="2200" dirty="0" smtClean="0"/>
              <a:t>5. Какие команды не имеют параметра?</a:t>
            </a:r>
          </a:p>
          <a:p>
            <a:r>
              <a:rPr lang="ru-RU" sz="2200" dirty="0" smtClean="0"/>
              <a:t>		1. </a:t>
            </a:r>
            <a:r>
              <a:rPr lang="ru-RU" sz="2200" dirty="0" err="1" smtClean="0"/>
              <a:t>сг</a:t>
            </a:r>
            <a:r>
              <a:rPr lang="ru-RU" sz="2200" dirty="0" smtClean="0"/>
              <a:t>, </a:t>
            </a:r>
            <a:r>
              <a:rPr lang="ru-RU" sz="2200" dirty="0" err="1" smtClean="0"/>
              <a:t>пр</a:t>
            </a:r>
            <a:r>
              <a:rPr lang="ru-RU" sz="2200" dirty="0" smtClean="0"/>
              <a:t>, домой</a:t>
            </a:r>
          </a:p>
          <a:p>
            <a:r>
              <a:rPr lang="ru-RU" sz="2200" dirty="0" smtClean="0"/>
              <a:t>		</a:t>
            </a:r>
            <a:r>
              <a:rPr lang="en-US" sz="2200" dirty="0" smtClean="0"/>
              <a:t>2. </a:t>
            </a:r>
            <a:r>
              <a:rPr lang="ru-RU" sz="2200" dirty="0" err="1" smtClean="0"/>
              <a:t>ст</a:t>
            </a:r>
            <a:r>
              <a:rPr lang="en-US" sz="2200" dirty="0" smtClean="0"/>
              <a:t>, </a:t>
            </a:r>
            <a:r>
              <a:rPr lang="ru-RU" sz="2200" dirty="0" err="1" smtClean="0"/>
              <a:t>пп</a:t>
            </a:r>
            <a:r>
              <a:rPr lang="en-US" sz="2200" dirty="0" smtClean="0"/>
              <a:t>, </a:t>
            </a:r>
            <a:r>
              <a:rPr lang="ru-RU" sz="2200" dirty="0" err="1" smtClean="0"/>
              <a:t>сч</a:t>
            </a:r>
            <a:endParaRPr lang="ru-RU" sz="2200" dirty="0" smtClean="0"/>
          </a:p>
          <a:p>
            <a:r>
              <a:rPr lang="ru-RU" sz="2200" dirty="0" smtClean="0"/>
              <a:t>		</a:t>
            </a:r>
            <a:r>
              <a:rPr lang="en-US" sz="2200" dirty="0" smtClean="0"/>
              <a:t>3.</a:t>
            </a:r>
            <a:r>
              <a:rPr lang="ru-RU" sz="2200" dirty="0" err="1" smtClean="0"/>
              <a:t>нц</a:t>
            </a:r>
            <a:r>
              <a:rPr lang="en-US" sz="2200" dirty="0" smtClean="0"/>
              <a:t>, </a:t>
            </a:r>
            <a:r>
              <a:rPr lang="ru-RU" sz="2200" dirty="0" smtClean="0"/>
              <a:t>по</a:t>
            </a:r>
            <a:r>
              <a:rPr lang="en-US" sz="2200" dirty="0" smtClean="0"/>
              <a:t>, </a:t>
            </a:r>
            <a:r>
              <a:rPr lang="ru-RU" sz="2200" dirty="0" err="1" smtClean="0"/>
              <a:t>пч</a:t>
            </a:r>
            <a:endParaRPr lang="ru-RU" sz="22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2 </a:t>
            </a:r>
            <a:r>
              <a:rPr lang="ru-RU" sz="2400" dirty="0" smtClean="0"/>
              <a:t>вариант 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124744"/>
            <a:ext cx="763284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200" dirty="0" smtClean="0"/>
              <a:t>Команда </a:t>
            </a:r>
            <a:r>
              <a:rPr lang="ru-RU" sz="2200" b="1" dirty="0" err="1" smtClean="0"/>
              <a:t>ск</a:t>
            </a:r>
            <a:r>
              <a:rPr lang="ru-RU" sz="2200" b="1" dirty="0" smtClean="0"/>
              <a:t> </a:t>
            </a:r>
            <a:r>
              <a:rPr lang="ru-RU" sz="2200" dirty="0" smtClean="0"/>
              <a:t>	</a:t>
            </a:r>
          </a:p>
          <a:p>
            <a:pPr marL="457200" indent="-457200"/>
            <a:r>
              <a:rPr lang="ru-RU" sz="2200" dirty="0" smtClean="0"/>
              <a:t>		1. стирает текст, оставляя графику на листе </a:t>
            </a:r>
          </a:p>
          <a:p>
            <a:r>
              <a:rPr lang="ru-RU" sz="2200" dirty="0" smtClean="0"/>
              <a:t>	2. стирает команды на обеих сторонах листа	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>	3. стирает команды в командном центре</a:t>
            </a:r>
          </a:p>
          <a:p>
            <a:r>
              <a:rPr lang="ru-RU" sz="2200" dirty="0" smtClean="0"/>
              <a:t>2. Что нарисует черепашка, выполнив следующие команды: 	</a:t>
            </a:r>
            <a:r>
              <a:rPr lang="ru-RU" sz="2200" dirty="0" err="1" smtClean="0"/>
              <a:t>нд</a:t>
            </a:r>
            <a:r>
              <a:rPr lang="ru-RU" sz="2200" dirty="0" smtClean="0"/>
              <a:t>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en-US" sz="2200" dirty="0" smtClean="0"/>
              <a:t> </a:t>
            </a:r>
            <a:r>
              <a:rPr lang="ru-RU" sz="2200" dirty="0" smtClean="0"/>
              <a:t>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40</a:t>
            </a:r>
          </a:p>
          <a:p>
            <a:endParaRPr lang="ru-RU" sz="2200" dirty="0" smtClean="0"/>
          </a:p>
          <a:p>
            <a:r>
              <a:rPr lang="ru-RU" sz="2200" dirty="0" smtClean="0"/>
              <a:t>	1.		2.			3.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 </a:t>
            </a:r>
          </a:p>
          <a:p>
            <a:pPr>
              <a:spcAft>
                <a:spcPts val="1200"/>
              </a:spcAft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3. Какая последовательность команд записана без ошибок?</a:t>
            </a:r>
          </a:p>
          <a:p>
            <a:r>
              <a:rPr lang="ru-RU" sz="2200" dirty="0" smtClean="0"/>
              <a:t>	1. </a:t>
            </a:r>
            <a:r>
              <a:rPr lang="ru-RU" sz="2200" dirty="0" err="1" smtClean="0"/>
              <a:t>вп</a:t>
            </a:r>
            <a:r>
              <a:rPr lang="ru-RU" sz="2200" dirty="0" smtClean="0"/>
              <a:t>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нз</a:t>
            </a:r>
            <a:r>
              <a:rPr lang="ru-RU" sz="2200" dirty="0" smtClean="0"/>
              <a:t> 20  </a:t>
            </a:r>
          </a:p>
          <a:p>
            <a:r>
              <a:rPr lang="ru-RU" sz="2200" dirty="0" smtClean="0"/>
              <a:t>	2. назад 100 </a:t>
            </a:r>
            <a:r>
              <a:rPr lang="ru-RU" sz="2200" dirty="0" err="1" smtClean="0"/>
              <a:t>пр</a:t>
            </a:r>
            <a:r>
              <a:rPr lang="ru-RU" sz="2200" dirty="0" smtClean="0"/>
              <a:t> 90 </a:t>
            </a:r>
            <a:r>
              <a:rPr lang="ru-RU" sz="2200" dirty="0" err="1" smtClean="0"/>
              <a:t>вп</a:t>
            </a:r>
            <a:r>
              <a:rPr lang="ru-RU" sz="2200" dirty="0" smtClean="0"/>
              <a:t> 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20</a:t>
            </a:r>
          </a:p>
          <a:p>
            <a:r>
              <a:rPr lang="ru-RU" sz="2200" dirty="0" smtClean="0"/>
              <a:t>	3. </a:t>
            </a:r>
            <a:r>
              <a:rPr lang="ru-RU" sz="2200" dirty="0" err="1" smtClean="0"/>
              <a:t>вп</a:t>
            </a:r>
            <a:r>
              <a:rPr lang="ru-RU" sz="2200" dirty="0" smtClean="0"/>
              <a:t> 100 лево 90 перед 20 </a:t>
            </a:r>
            <a:r>
              <a:rPr lang="ru-RU" sz="2200" dirty="0" err="1" smtClean="0"/>
              <a:t>нд</a:t>
            </a:r>
            <a:r>
              <a:rPr lang="ru-RU" sz="2200" dirty="0" smtClean="0"/>
              <a:t> 40</a:t>
            </a:r>
            <a:endParaRPr lang="ru-RU" sz="2200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034828" y="3861048"/>
            <a:ext cx="52094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2276128" y="3861048"/>
            <a:ext cx="0" cy="6480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923928" y="4149080"/>
            <a:ext cx="864096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3923928" y="3933056"/>
            <a:ext cx="0" cy="50405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804248" y="3789040"/>
            <a:ext cx="0" cy="64807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6588224" y="4461495"/>
            <a:ext cx="52094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676456" y="6453336"/>
            <a:ext cx="323528" cy="260648"/>
          </a:xfrm>
          <a:prstGeom prst="actionButtonHom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188640"/>
            <a:ext cx="90364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Черепашья  графика (команды относительного перемещения)</a:t>
            </a:r>
          </a:p>
          <a:p>
            <a:pPr algn="ctr"/>
            <a:r>
              <a:rPr lang="ru-RU" sz="2400" dirty="0" smtClean="0"/>
              <a:t>Тест </a:t>
            </a:r>
            <a:r>
              <a:rPr lang="ru-RU" sz="2400" dirty="0" smtClean="0"/>
              <a:t>2 </a:t>
            </a:r>
            <a:r>
              <a:rPr lang="ru-RU" sz="2400" dirty="0" smtClean="0"/>
              <a:t>вариант </a:t>
            </a:r>
            <a:r>
              <a:rPr lang="ru-RU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960</Words>
  <Application>Microsoft Office PowerPoint</Application>
  <PresentationFormat>Экран (4:3)</PresentationFormat>
  <Paragraphs>660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Контроль знаний учащихся  на уроках информатики  при работе в среде ЛогоМиры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lizy144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знаний учащихся  на уроках информатики  при работе в среде ЛогоМиры</dc:title>
  <dc:creator>mota</dc:creator>
  <cp:lastModifiedBy>MS</cp:lastModifiedBy>
  <cp:revision>95</cp:revision>
  <dcterms:created xsi:type="dcterms:W3CDTF">2014-12-17T07:23:42Z</dcterms:created>
  <dcterms:modified xsi:type="dcterms:W3CDTF">2014-12-22T14:49:32Z</dcterms:modified>
</cp:coreProperties>
</file>