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4" r:id="rId25"/>
    <p:sldId id="283" r:id="rId26"/>
    <p:sldId id="287" r:id="rId27"/>
    <p:sldId id="286" r:id="rId28"/>
    <p:sldId id="290" r:id="rId29"/>
    <p:sldId id="292" r:id="rId30"/>
    <p:sldId id="293" r:id="rId31"/>
    <p:sldId id="291" r:id="rId32"/>
    <p:sldId id="296" r:id="rId33"/>
    <p:sldId id="295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2F16-6624-4797-B5B9-1CB6FB65BE2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BA78-37E4-4CDA-A1CC-635FA1EF6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omunist.com.ua/img/news/2008/55/linko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1/1e/Fallen_Heroes_Alley_in_Kiev_24.07.0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.otdihinfo.ru:8125/WWW/images/11593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4/4f/Soviet_Offensive_Moscow_December_194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upload.wikimedia.org/wikipedia/commons/b/b8/Battle_of_moscow0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1/14/Moscow_-_Tomb_of_the_Unknown_Soldier_-_Eternal_flam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stolyca.ru/wp-content/uploads/325pamjatnyk_ZHukovu1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ru/1/17/Brest-krepost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otdih.nakubani.ru/photoview/viewPhoto/?mediaid=66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otdih.nakubani.ru/photoview/viewPhoto/?mediaid=3192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9may.od.ua/uploads/posts/2009-05/thumbs/1241481288_nemeckaja-bombezhka-kerchi-v-1941-g..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9may.od.ua/uploads/posts/2009-05/1241481255_desant-na-kerchenskom-beregu.-nojabr-1943-g.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s54.radikal.ru/i144/0905/98/5794797b37a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www.tula-web.ru/photo/foto/jul561mf_120758607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a/ac/Order_of_Leni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commons/9/9d/Hero_of_the_Soviet_Union_medal_3.p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ru/f/f3/%D0%9C%D1%83%D1%80%D0%BC%D0%B0%D0%BD%D1%81%D0%BA_%D0%9F%D0%BE%D0%B6%D0%B0%D1%80_%D0%BF%D0%BE%D1%81%D0%BB%D0%B5_%D0%BD%D0%B0%D0%BB%D0%B5%D1%82%D0%B0._1942_%D0%B3.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9may.od.ua/uploads/posts/2009-05/1241484536_kol10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otki.yandex.ru/users/more7007/view/224551/?page=17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upload.wikimedia.org/wikipedia/commons/f/f6/%D0%9C%D0%BE%D0%B1%D0%B8%D0%BB%D0%B8%D0%B7%D0%B0%D1%86%D0%B8%D1%8F_%D0%B2_%D0%9B%D0%B5%D0%BD%D0%B8%D0%BD%D0%B3%D1%80%D0%B0%D0%B4%D0%B5_%D0%BB%D0%B5%D1%82%D0%BE%D0%BC_1941-%D0%B3%D0%B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e/e4/Leningrad_bread_ration_stamp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d/dc/Len-doro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0"/>
            <a:ext cx="8001056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 -ГЕРОИ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36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Выполнила: учитель истории и обществознания Тихонова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22 июня 1941 года город подвергся первой бомбардировке немецкой авиации, целью которых было минировать с воздуха бухты, блокировать флот. План был сорван зенитной и корабельной артиллерией Черноморского флота. После вторжения немецкой армии в Крым началась вторая героическая оборона города (30 октября 1941 г. — 4 июля 1942 года), продолжавшаяся 250 дней.</a:t>
            </a:r>
            <a:endParaRPr lang="ru-RU" b="1" dirty="0"/>
          </a:p>
        </p:txBody>
      </p:sp>
      <p:pic>
        <p:nvPicPr>
          <p:cNvPr id="23554" name="Picture 2" descr="Картинка 5 из 1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402123" cy="2714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786322"/>
            <a:ext cx="371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Героическая оборона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Севастополя 1941-1942 годов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3556" name="Picture 4" descr="index.php?t=getfile&amp;id=2660&amp;private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4500562" cy="329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5724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ОДЕССА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1 мая 1945 года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2971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Во время Великой Отечественной войны оборонительный район сражался с превосходящими силами противника 73 дня, с 5 августа по 16 октября 1941 г. 8 августа в городе было объявлено осадное положение. С 13 августа Одесса была полностью блокирована с суши. Несмотря на сухопутную блокаду и численное превосходство, врагу не удалось сломить сопротивление защитников. В 1941—1944 г. Одесса была оккупирована румынскими войсками. В начале 1944 г. Одесса была занята немецкими войсками. 10 апреля 1944 года город был освобождён.</a:t>
            </a:r>
            <a:endParaRPr lang="ru-RU" b="1" dirty="0"/>
          </a:p>
        </p:txBody>
      </p:sp>
      <p:pic>
        <p:nvPicPr>
          <p:cNvPr id="25602" name="Picture 2" descr="http://keep4u.ru/imgs/b/2009/04/10/82/825ba10c55a16c9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428868"/>
            <a:ext cx="3957502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42926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Оборона Одессы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5604" name="Picture 4" descr="http://keep4u.ru/imgs/b/2009/04/10/3a/3a24160a6330383c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937" y="3500438"/>
            <a:ext cx="4864635" cy="315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78581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КИЕВ</a:t>
            </a:r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8 мая 1965 года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2971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первый день Великой Отечественной войны немецко-фашистская авиация нанесла воздушный удар по Киеву. 6 июля 1941 года был создан штаб обороны города. Началась 72-дневная героическая оборона.  На защиту города встали не только войска, но и его жители. 19 сентября по приказу Ставки Верховного Главнокомандования Киев был оставлен советскими войсками. Гитлеровцы установили в Киеве жестокий оккупационный режим: уничтожили свыше 200 тысяч советских граждан, 100 тысяч угнали на принудительные работы в Германию. 6 ноября 1943 г. советские войска освободили столицу Украины.</a:t>
            </a:r>
            <a:endParaRPr lang="ru-RU" b="1" dirty="0"/>
          </a:p>
        </p:txBody>
      </p:sp>
      <p:pic>
        <p:nvPicPr>
          <p:cNvPr id="28676" name="Picture 4" descr="Угол Крещатика и Прорез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3684058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78645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Крещатик</a:t>
            </a:r>
            <a:r>
              <a:rPr lang="ru-RU" sz="2000" b="1" dirty="0" smtClean="0">
                <a:solidFill>
                  <a:srgbClr val="C00000"/>
                </a:solidFill>
              </a:rPr>
              <a:t> в огне.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8678" name="Picture 6" descr="Форсирование Днепра возле с. Зарубинцы Переяслав-Хмельницкого района. Октябрь 1943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4214838" cy="2809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300037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Форсирование Днепра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Октябрь 1943 г.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айл:Fallen Heroes Alley in Kiev 24.07.0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88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1481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Памятник неизвестному солдату</a:t>
            </a:r>
            <a:endParaRPr lang="ru-RU" sz="2800" b="1" dirty="0">
              <a:solidFill>
                <a:srgbClr val="A50021"/>
              </a:solidFill>
            </a:endParaRPr>
          </a:p>
        </p:txBody>
      </p:sp>
      <p:pic>
        <p:nvPicPr>
          <p:cNvPr id="30724" name="Picture 4" descr="Фото: Памятник Зое Космодемьянской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21052"/>
          <a:stretch>
            <a:fillRect/>
          </a:stretch>
        </p:blipFill>
        <p:spPr bwMode="auto">
          <a:xfrm>
            <a:off x="5429256" y="3286124"/>
            <a:ext cx="3429024" cy="3257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2285992"/>
            <a:ext cx="378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A50021"/>
                </a:solidFill>
              </a:rPr>
              <a:t>Памятник </a:t>
            </a:r>
          </a:p>
          <a:p>
            <a:pPr algn="r"/>
            <a:r>
              <a:rPr lang="ru-RU" sz="2800" b="1" dirty="0" smtClean="0">
                <a:solidFill>
                  <a:srgbClr val="A50021"/>
                </a:solidFill>
              </a:rPr>
              <a:t>Зое Космодемьянской</a:t>
            </a:r>
            <a:endParaRPr lang="ru-RU" sz="28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6438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</a:p>
          <a:p>
            <a:pPr algn="ctr"/>
            <a:r>
              <a:rPr lang="ru-RU" sz="9600" b="1" dirty="0" smtClean="0">
                <a:solidFill>
                  <a:srgbClr val="A50021"/>
                </a:solidFill>
              </a:rPr>
              <a:t> </a:t>
            </a:r>
            <a:r>
              <a:rPr lang="ru-RU" sz="8000" b="1" dirty="0" smtClean="0">
                <a:solidFill>
                  <a:srgbClr val="A50021"/>
                </a:solidFill>
              </a:rPr>
              <a:t>8 мая 1965 года</a:t>
            </a:r>
            <a:endParaRPr lang="ru-RU" sz="8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Московская битва (30 сентября 1941 — 20 апреля 1942). В ходе сражения немецкие войска потерпели ощутимое поражение. В результате контрнаступления и общего наступления они были отброшены на 100—250 км.</a:t>
            </a:r>
            <a:endParaRPr lang="ru-RU" sz="2000" b="1" dirty="0"/>
          </a:p>
        </p:txBody>
      </p:sp>
      <p:pic>
        <p:nvPicPr>
          <p:cNvPr id="31746" name="Picture 2" descr="Файл:Soviet Offensive Moscow December 194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4762500" cy="3552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478632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Советские </a:t>
            </a:r>
            <a:r>
              <a:rPr lang="ru-RU" sz="2400" b="1" dirty="0" smtClean="0">
                <a:solidFill>
                  <a:srgbClr val="C00000"/>
                </a:solidFill>
              </a:rPr>
              <a:t>солдаты - лыжники </a:t>
            </a:r>
            <a:r>
              <a:rPr lang="ru-RU" sz="2400" b="1" dirty="0">
                <a:solidFill>
                  <a:srgbClr val="C00000"/>
                </a:solidFill>
              </a:rPr>
              <a:t>в снегах </a:t>
            </a:r>
            <a:r>
              <a:rPr lang="ru-RU" sz="2400" b="1" dirty="0" smtClean="0">
                <a:solidFill>
                  <a:srgbClr val="C00000"/>
                </a:solidFill>
              </a:rPr>
              <a:t>Подмосковья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1748" name="Picture 4" descr="Файл:Battle of moscow0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724274"/>
            <a:ext cx="4800600" cy="3133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2285992"/>
            <a:ext cx="421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Белорусский вокзал. Противотанковые сооружения на улицах Москвы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айл:Moscow - Tomb of the Unknown Soldier - Eternal flam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9375" t="15479" r="1562" b="11350"/>
          <a:stretch>
            <a:fillRect/>
          </a:stretch>
        </p:blipFill>
        <p:spPr bwMode="auto">
          <a:xfrm>
            <a:off x="285720" y="142852"/>
            <a:ext cx="6786610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929066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Могила Неизвестного Солдата в Москве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3796" name="Picture 4" descr="Картинка 7 из 153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928934"/>
            <a:ext cx="254317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614364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Памятник Г.К. Жукову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14356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БРЕСТСКАЯ КРЕПОСТЬ</a:t>
            </a:r>
          </a:p>
          <a:p>
            <a:pPr algn="ctr"/>
            <a:r>
              <a:rPr lang="ru-RU" sz="9600" b="1" dirty="0" smtClean="0">
                <a:solidFill>
                  <a:srgbClr val="A50021"/>
                </a:solidFill>
              </a:rPr>
              <a:t> </a:t>
            </a:r>
            <a:r>
              <a:rPr lang="ru-RU" sz="8000" b="1" dirty="0" smtClean="0">
                <a:solidFill>
                  <a:srgbClr val="A50021"/>
                </a:solidFill>
              </a:rPr>
              <a:t>8 мая 1965 года</a:t>
            </a:r>
            <a:endParaRPr lang="ru-RU" sz="8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501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Звание город-герой — высшая степень отличия СССР. Присвоено 13 городам после Великой Отечественной войны 1941 – 1945 г. Кроме того одной крепости присвоено звание крепость-герой. В настоящее время, 4 из них находятся на территории Украины, 2 (включая крепость-герой) на территории Беларуси, остальные в России.</a:t>
            </a:r>
          </a:p>
          <a:p>
            <a:pPr algn="just"/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22 июня в 3:15 по крепости был открыт ураганный артиллерийский огонь, заставший гарнизон врасплох. В результате были уничтожены склады, водопровод, прервана связь, нанесены крупные потери гарнизону. В 3:45 начался штурм. Неожиданность атаки привела к тому, что единого скоординированного сопротивления гарнизон оказать не смог и был разбит на несколько отдельных очагов. Ежедневно защитникам крепости приходилось отбивать 7-8 атак. </a:t>
            </a:r>
            <a:endParaRPr lang="ru-RU" b="1" dirty="0"/>
          </a:p>
        </p:txBody>
      </p:sp>
      <p:pic>
        <p:nvPicPr>
          <p:cNvPr id="2050" name="Picture 2" descr="Файл:Brest-krepos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928802"/>
            <a:ext cx="8491685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635795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Защитники Брестской крепости, картина П. Кривоногова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НОВОРОССИЙСК</a:t>
            </a:r>
          </a:p>
          <a:p>
            <a:pPr algn="ctr"/>
            <a:r>
              <a:rPr lang="ru-RU" sz="9600" b="1" dirty="0" smtClean="0">
                <a:solidFill>
                  <a:srgbClr val="A50021"/>
                </a:solidFill>
              </a:rPr>
              <a:t> </a:t>
            </a:r>
            <a:r>
              <a:rPr lang="ru-RU" sz="6600" b="1" dirty="0" smtClean="0">
                <a:solidFill>
                  <a:srgbClr val="A50021"/>
                </a:solidFill>
              </a:rPr>
              <a:t>14 сентября 1973 года</a:t>
            </a:r>
            <a:endParaRPr lang="ru-RU" sz="6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Во время Великой Отечественной войны летом 1942 года гитлеровцы предприняли решительный бросок на юг, стремясь выйти к Волге и захватить Кавказ. 225 дней длился героическая эпос Малой земли. В результате боевых действий десантной группы войск в период с 4 по 30 апреля 1943 г. было уничтожено более 20 тысяч вражеских солдат и офицеров, захвачено и уничтожено большое количество военной техники. </a:t>
            </a:r>
            <a:endParaRPr lang="ru-RU" b="1" dirty="0"/>
          </a:p>
        </p:txBody>
      </p:sp>
      <p:pic>
        <p:nvPicPr>
          <p:cNvPr id="37890" name="Picture 2" descr="Это фрагмент памятника десанту на МАЛОЙ ЗЕМЛЕ"/>
          <p:cNvPicPr>
            <a:picLocks noChangeAspect="1" noChangeArrowheads="1"/>
          </p:cNvPicPr>
          <p:nvPr/>
        </p:nvPicPr>
        <p:blipFill>
          <a:blip r:embed="rId2"/>
          <a:srcRect b="10904"/>
          <a:stretch>
            <a:fillRect/>
          </a:stretch>
        </p:blipFill>
        <p:spPr bwMode="auto">
          <a:xfrm>
            <a:off x="785786" y="1500174"/>
            <a:ext cx="7467600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62150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Фрагмент памятника десанту на МАЛОЙ ЗЕМЛЕ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otdih.nakubani.ru/media/b13ff48758622545ec0d071a72eeb7c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870523" cy="38576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92919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Город-герой Новороссийск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9940" name="Picture 4" descr="http://otdih.nakubani.ru/media/c964b0c12a311a56731f4e20346c914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43248"/>
            <a:ext cx="43053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КЕРЧЬ</a:t>
            </a:r>
          </a:p>
          <a:p>
            <a:pPr algn="ctr"/>
            <a:r>
              <a:rPr lang="ru-RU" sz="9600" b="1" dirty="0" smtClean="0">
                <a:solidFill>
                  <a:srgbClr val="A50021"/>
                </a:solidFill>
              </a:rPr>
              <a:t> </a:t>
            </a:r>
            <a:r>
              <a:rPr lang="ru-RU" sz="6600" b="1" dirty="0" smtClean="0">
                <a:solidFill>
                  <a:srgbClr val="A50021"/>
                </a:solidFill>
              </a:rPr>
              <a:t>14 сентября 1973 года</a:t>
            </a:r>
            <a:endParaRPr lang="ru-RU" sz="6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ходе Крымской операции 1941 года Керчь стала прифронтовым городом. Со 2-й половины октября начались ежедневные налеты немецко-фашистской авиации на Керчь; в результате особенно жестокого налета 27 октября разрушены порт и ж.-д. ст. Керчь-I . В очень тяжелых условиях удалось вывезти из города 30 тыс. жителей. </a:t>
            </a:r>
            <a:br>
              <a:rPr lang="ru-RU" b="1" dirty="0" smtClean="0"/>
            </a:br>
            <a:r>
              <a:rPr lang="ru-RU" b="1" dirty="0" smtClean="0"/>
              <a:t>Фашисты установили в Керчи жестокий оккупационный режим, проводили репрессии против населения. В Керчи работал подпольный обком ВКП(б), действовали партизанские отряды (</a:t>
            </a:r>
            <a:r>
              <a:rPr lang="ru-RU" b="1" dirty="0" err="1" smtClean="0"/>
              <a:t>Аджимушкайские</a:t>
            </a:r>
            <a:r>
              <a:rPr lang="ru-RU" b="1" dirty="0" smtClean="0"/>
              <a:t> каменоломни ). </a:t>
            </a:r>
            <a:br>
              <a:rPr lang="ru-RU" b="1" dirty="0" smtClean="0"/>
            </a:br>
            <a:r>
              <a:rPr lang="ru-RU" b="1" dirty="0" smtClean="0"/>
              <a:t>В ходе </a:t>
            </a:r>
            <a:r>
              <a:rPr lang="ru-RU" b="1" dirty="0" err="1" smtClean="0"/>
              <a:t>Керченско-Феодосийской</a:t>
            </a:r>
            <a:r>
              <a:rPr lang="ru-RU" b="1" dirty="0" smtClean="0"/>
              <a:t> десантной операции 1941-42 гг. город был освобожден советскими войсками 30 декабря 1941 года.</a:t>
            </a:r>
            <a:endParaRPr lang="ru-RU" b="1" dirty="0"/>
          </a:p>
        </p:txBody>
      </p:sp>
      <p:pic>
        <p:nvPicPr>
          <p:cNvPr id="43010" name="Picture 2" descr="Картинка 4 из 3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5"/>
            <a:ext cx="3712454" cy="2786082"/>
          </a:xfrm>
          <a:prstGeom prst="rect">
            <a:avLst/>
          </a:prstGeom>
          <a:noFill/>
        </p:spPr>
      </p:pic>
      <p:pic>
        <p:nvPicPr>
          <p:cNvPr id="43012" name="Picture 4" descr="Картинка 20 из 39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00437"/>
            <a:ext cx="4857784" cy="3235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</a:t>
            </a:r>
          </a:p>
          <a:p>
            <a:pPr algn="ctr"/>
            <a:r>
              <a:rPr lang="ru-RU" sz="9600" b="1" dirty="0" smtClean="0">
                <a:solidFill>
                  <a:srgbClr val="A50021"/>
                </a:solidFill>
              </a:rPr>
              <a:t> </a:t>
            </a:r>
            <a:r>
              <a:rPr lang="ru-RU" sz="6600" b="1" dirty="0" smtClean="0">
                <a:solidFill>
                  <a:srgbClr val="A50021"/>
                </a:solidFill>
              </a:rPr>
              <a:t>26 июня 1974 года</a:t>
            </a:r>
            <a:endParaRPr lang="ru-RU" sz="6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 первых дней войны город оказался в центре боевых действий на направлении главного удара немецко-фашистских войск, рвавшихся к Москве. 25 июня 1941 года фашистские войска подошли к городу. В ожесточенных боях за город враг понес значительные потери. С 28 июня Минск — в оккупации. За время войны погибло около 70 тыс. минчан. В 1941 и в 1944 годах город подвергался воздушным бомбардировкам, соответственно немецкой и советской авиацией. Неоценимый вклад в победу над фашистами внесли минские подпольщики и партизаны. В 1941-1942 гг. было создано 20 партизанских отрядов, многие из которых стали крупными бригадами. </a:t>
            </a:r>
            <a:endParaRPr lang="ru-RU" b="1" dirty="0"/>
          </a:p>
        </p:txBody>
      </p:sp>
      <p:pic>
        <p:nvPicPr>
          <p:cNvPr id="44034" name="Picture 2" descr="Вид одного из разрушенных кварталов Минска после отступления фашистов 1944 г. Место съемки: Минск Автор съемки: Минкевич В. Н. РГАКФД ед. хр. 0-326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990796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2132" y="3643314"/>
            <a:ext cx="321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Вид одного из разрушенных кварталов Минска после отступления фашистов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ТУЛА</a:t>
            </a:r>
          </a:p>
          <a:p>
            <a:pPr algn="ctr"/>
            <a:r>
              <a:rPr lang="ru-RU" sz="9600" b="1" dirty="0" smtClean="0">
                <a:solidFill>
                  <a:srgbClr val="A50021"/>
                </a:solidFill>
              </a:rPr>
              <a:t> </a:t>
            </a:r>
            <a:r>
              <a:rPr lang="ru-RU" sz="6600" b="1" dirty="0" smtClean="0">
                <a:solidFill>
                  <a:srgbClr val="A50021"/>
                </a:solidFill>
              </a:rPr>
              <a:t>7 декабря 1976 года</a:t>
            </a:r>
            <a:endParaRPr lang="ru-RU" sz="6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11 из 2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357717" cy="3033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октябре—декабре 1941 года, в течение 45 дней (Тульская операция), Тула находилась почти в полном кольце осады, подвергалась артиллерийскому и миномётному обстрелу и воздушным налётам гитлеровской авиации. Под ударами Красной Армии враг отступил на юг, осада Тулы была снята.</a:t>
            </a:r>
            <a:endParaRPr lang="ru-RU" sz="2000" b="1" dirty="0"/>
          </a:p>
        </p:txBody>
      </p:sp>
      <p:pic>
        <p:nvPicPr>
          <p:cNvPr id="49156" name="Picture 4" descr="Картинка 14 из 2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6222" y="1643050"/>
            <a:ext cx="4128223" cy="4929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Тула 1941 год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78657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Положении о звании говорится:</a:t>
            </a:r>
          </a:p>
          <a:p>
            <a:r>
              <a:rPr lang="ru-RU" sz="2100" b="1" dirty="0" smtClean="0"/>
              <a:t>	Высшая степень отличия – звание «город-герой» присваивается городам Советского Союза, трудящиеся которых проявили массовый героизм и мужество в защите Родины в Великой Отечественной войне 1941-1945 гг.</a:t>
            </a:r>
          </a:p>
          <a:p>
            <a:r>
              <a:rPr lang="ru-RU" sz="2100" b="1" dirty="0" smtClean="0"/>
              <a:t>	Городу, удостоенному высшей степени отличия – звания «город-герой»:</a:t>
            </a:r>
          </a:p>
          <a:p>
            <a:r>
              <a:rPr lang="ru-RU" sz="2100" b="1" dirty="0" smtClean="0"/>
              <a:t>а) вручаются высшая награда СССР – орден Ленина и медаль «Золотая Звезда»;</a:t>
            </a:r>
          </a:p>
          <a:p>
            <a:r>
              <a:rPr lang="ru-RU" sz="2100" b="1" dirty="0" smtClean="0"/>
              <a:t>б) выдается Грамота Президиума Верховного Совета СССР.</a:t>
            </a:r>
          </a:p>
          <a:p>
            <a:r>
              <a:rPr lang="ru-RU" sz="2100" b="1" dirty="0" smtClean="0"/>
              <a:t>	На знамени города, удостоенного высшей степени отличия – звания «город-герой», изображаются орден Ленина и медаль «Золотая Звезда».</a:t>
            </a:r>
          </a:p>
          <a:p>
            <a:r>
              <a:rPr lang="ru-RU" sz="2100" b="1" dirty="0" smtClean="0"/>
              <a:t>	В городе, удостоенном высшей степени отличия – звания «город-герой», устанавливается обелиск с изображением ордена Ленина, медали «Золотая Звезда» и текстом Указа Президиума Верховного Совета СССР.</a:t>
            </a:r>
          </a:p>
          <a:p>
            <a:endParaRPr lang="ru-RU" sz="2100" b="1" dirty="0"/>
          </a:p>
        </p:txBody>
      </p:sp>
      <p:pic>
        <p:nvPicPr>
          <p:cNvPr id="1026" name="Picture 2" descr="Файл:Order of Len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1857388" cy="3610222"/>
          </a:xfrm>
          <a:prstGeom prst="rect">
            <a:avLst/>
          </a:prstGeom>
          <a:noFill/>
        </p:spPr>
      </p:pic>
      <p:pic>
        <p:nvPicPr>
          <p:cNvPr id="1028" name="Picture 4" descr="Файл:Hero of the Soviet Union medal 3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571875"/>
            <a:ext cx="2000264" cy="336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МУРМАНСК</a:t>
            </a:r>
          </a:p>
          <a:p>
            <a:pPr algn="ctr"/>
            <a:r>
              <a:rPr lang="ru-RU" sz="9600" b="1" dirty="0" smtClean="0">
                <a:solidFill>
                  <a:srgbClr val="A50021"/>
                </a:solidFill>
              </a:rPr>
              <a:t> </a:t>
            </a:r>
            <a:r>
              <a:rPr lang="ru-RU" sz="6600" b="1" dirty="0" smtClean="0">
                <a:solidFill>
                  <a:srgbClr val="A50021"/>
                </a:solidFill>
              </a:rPr>
              <a:t>6 мая 1985 года</a:t>
            </a:r>
            <a:endParaRPr lang="ru-RU" sz="6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Файл:Мурманск Пожар после налета. 1942 г.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906" y="2786058"/>
            <a:ext cx="5485612" cy="392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285749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Пожар после налёта на Мурманск, 1942 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solidFill>
            <a:srgbClr val="FFFF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ходе Великой Отечественной войны Мурманск неоднократно подвергался атакам с суши и с воздуха. Немецкие войска стремились захватить город. После того, как город отразил наступления, враг атаковал его с воздуха, совершая в отдельные дни до пятнадцати-восемнадцати налётов и сбросив за годы войны в общей сложности 185 тысяч бомб и совершив 792 налета. В результате бомбардировок было уничтожено три четверти построек. Наиболее тяжёлой была бомбардировка 18 июня 1942 года. 7 октября 1944 года советские войска начали в Заполярье </a:t>
            </a:r>
            <a:r>
              <a:rPr lang="ru-RU" b="1" dirty="0" err="1" smtClean="0"/>
              <a:t>Петсамо-Киркенесскую</a:t>
            </a:r>
            <a:r>
              <a:rPr lang="ru-RU" b="1" dirty="0" smtClean="0"/>
              <a:t> наступательную операцию. В результате наступательной операции крупная немецкая группировка была разгромлена менее чем за месяц.</a:t>
            </a:r>
            <a:endParaRPr lang="ru-RU" b="1" dirty="0"/>
          </a:p>
        </p:txBody>
      </p:sp>
      <p:pic>
        <p:nvPicPr>
          <p:cNvPr id="50180" name="Picture 4" descr="Картинка 17 из 59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0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</a:t>
            </a:r>
          </a:p>
          <a:p>
            <a:pPr algn="ctr"/>
            <a:r>
              <a:rPr lang="ru-RU" sz="9600" b="1" dirty="0" smtClean="0">
                <a:solidFill>
                  <a:srgbClr val="A50021"/>
                </a:solidFill>
              </a:rPr>
              <a:t> </a:t>
            </a:r>
            <a:r>
              <a:rPr lang="ru-RU" sz="6600" b="1" dirty="0" smtClean="0">
                <a:solidFill>
                  <a:srgbClr val="A50021"/>
                </a:solidFill>
              </a:rPr>
              <a:t>6 мая 1985 года</a:t>
            </a:r>
            <a:endParaRPr lang="ru-RU" sz="6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С начала Великой отечественной войны Смоленск оказался на направлении главного удара немецко-фашистских войск к Москве. 24 июня 1941 г. гитлеровская авиация совершила первый налет на город, затем они стали систематическими. В ночь на 29 июня при массированном налете на Смоленск было сброшено около 2 тысяч зажигательных и 100 крупных фугасных бомб, разрушена центральная часть города, сгорело свыше 600 жилых домов. После ожесточенных боев в ночь на 29 июля советские войска оставили город. Гитлеровцы установили в Смоленске жестокий оккупационный режим. Создали несколько концлагерей и гетто. За время оккупации Смоленска они уничтожили в городе и его окрестностях свыше 135 тысяч советских военнопленных и мирных жителей. Свыше 80 тысяч советских граждан было угнано на принудительные работы в Германию. 25 сентября 1943 г. советские войска освободили Смоленск.</a:t>
            </a:r>
            <a:endParaRPr lang="ru-RU" sz="1600" b="1" dirty="0"/>
          </a:p>
        </p:txBody>
      </p:sp>
      <p:pic>
        <p:nvPicPr>
          <p:cNvPr id="54275" name="Picture 3" descr="http://img-fotki.yandex.ru/get/3109/more7007.18/0_36d26_3e38b259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6484662" cy="43576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43670" y="5288340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Зенитный расчет старшины Ивана Михалева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СЛАВА</a:t>
            </a:r>
          </a:p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ГОРОДАМ-ГЕРОЯМ !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2868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</a:t>
            </a:r>
            <a:r>
              <a:rPr lang="ru-RU" sz="8800" b="1" dirty="0" smtClean="0">
                <a:solidFill>
                  <a:srgbClr val="C00000"/>
                </a:solidFill>
              </a:rPr>
              <a:t> (Санкт-Петербург) </a:t>
            </a:r>
          </a:p>
          <a:p>
            <a:pPr algn="ctr"/>
            <a:r>
              <a:rPr lang="ru-RU" sz="6000" b="1" dirty="0" smtClean="0">
                <a:solidFill>
                  <a:srgbClr val="A50021"/>
                </a:solidFill>
              </a:rPr>
              <a:t>1 мая 1945 года</a:t>
            </a:r>
            <a:endParaRPr lang="ru-RU" sz="6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Файл:Мобилизация в Ленинграде летом 1941-го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478" y="3429000"/>
            <a:ext cx="4189012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282" y="6357958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Мобилизация в Ленинграде летом 1941 года</a:t>
            </a:r>
            <a:endParaRPr lang="ru-RU" sz="1600" b="1" dirty="0"/>
          </a:p>
        </p:txBody>
      </p:sp>
      <p:pic>
        <p:nvPicPr>
          <p:cNvPr id="16390" name="Picture 6" descr="Файл:Len-dor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785794"/>
            <a:ext cx="3984038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86446" y="278605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Грузовики-полуторки </a:t>
            </a:r>
          </a:p>
          <a:p>
            <a:pPr algn="ctr"/>
            <a:r>
              <a:rPr lang="ru-RU" b="1" dirty="0" smtClean="0"/>
              <a:t>на Дороге Жизни.</a:t>
            </a:r>
            <a:endParaRPr lang="ru-RU" b="1" dirty="0"/>
          </a:p>
        </p:txBody>
      </p:sp>
      <p:pic>
        <p:nvPicPr>
          <p:cNvPr id="16392" name="Picture 8" descr="Файл:Leningrad bread ration stamp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357561"/>
            <a:ext cx="2143140" cy="34051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57422" y="5715016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Хлебная карточка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42853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Блокада Ленинграда длилась 871 день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6394" name="Picture 10" descr="http://www.vokrugsveta.ru/encyclopedia/images/9/94/Blokada-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714356"/>
            <a:ext cx="2357454" cy="31275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1071546"/>
            <a:ext cx="2000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Зима </a:t>
            </a:r>
          </a:p>
          <a:p>
            <a:pPr algn="ctr"/>
            <a:r>
              <a:rPr lang="ru-RU" sz="2800" b="1" dirty="0" smtClean="0"/>
              <a:t>1941-1942. </a:t>
            </a:r>
          </a:p>
          <a:p>
            <a:pPr algn="ctr"/>
            <a:r>
              <a:rPr lang="ru-RU" sz="2800" b="1" dirty="0" smtClean="0"/>
              <a:t>За водой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90011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(Волгоград)</a:t>
            </a:r>
          </a:p>
          <a:p>
            <a:pPr algn="ctr"/>
            <a:r>
              <a:rPr lang="ru-RU" sz="6600" b="1" dirty="0" smtClean="0">
                <a:solidFill>
                  <a:srgbClr val="A50021"/>
                </a:solidFill>
              </a:rPr>
              <a:t>1 мая 1945 года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FFFF66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200 дней и ночей - с 17 июля 1942 года до 2 февраля 1943  года - продолжалась Сталинградская битва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11" descr="12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45598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714752"/>
            <a:ext cx="321471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Во дворе Сталинградского тракторного завода</a:t>
            </a:r>
          </a:p>
        </p:txBody>
      </p:sp>
      <p:pic>
        <p:nvPicPr>
          <p:cNvPr id="5" name="Picture 15" descr="47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525" y="1214422"/>
            <a:ext cx="36734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428992" y="1857364"/>
            <a:ext cx="2143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Горит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Сталинградский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ж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ru-RU" b="1" dirty="0" err="1">
                <a:solidFill>
                  <a:srgbClr val="C00000"/>
                </a:solidFill>
              </a:rPr>
              <a:t>д</a:t>
            </a:r>
            <a:r>
              <a:rPr lang="ru-RU" b="1" dirty="0">
                <a:solidFill>
                  <a:srgbClr val="C00000"/>
                </a:solidFill>
              </a:rPr>
              <a:t> вокзал</a:t>
            </a:r>
          </a:p>
        </p:txBody>
      </p:sp>
      <p:pic>
        <p:nvPicPr>
          <p:cNvPr id="8" name="Picture 12" descr="594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86189"/>
            <a:ext cx="4143404" cy="306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28662" y="542926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боях за каждый дом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78619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A50021"/>
                </a:solidFill>
              </a:rPr>
              <a:t>Мамаев Курган</a:t>
            </a:r>
            <a:endParaRPr lang="ru-RU" sz="4400" b="1" dirty="0">
              <a:solidFill>
                <a:srgbClr val="A50021"/>
              </a:solidFill>
            </a:endParaRPr>
          </a:p>
        </p:txBody>
      </p:sp>
      <p:pic>
        <p:nvPicPr>
          <p:cNvPr id="4" name="Picture 7" descr="STO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667282" cy="3500462"/>
          </a:xfrm>
          <a:prstGeom prst="rect">
            <a:avLst/>
          </a:prstGeom>
          <a:noFill/>
        </p:spPr>
      </p:pic>
      <p:pic>
        <p:nvPicPr>
          <p:cNvPr id="19459" name="Picture 3" descr="C:\Documents and Settings\---\Мои документы\Лена\Волгоград фото\IMG_0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381179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1928802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</a:rPr>
              <a:t>Руины мельницы</a:t>
            </a:r>
            <a:endParaRPr lang="ru-RU" sz="4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14422"/>
            <a:ext cx="82868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СЕВАСТОПОЛЬ</a:t>
            </a:r>
          </a:p>
          <a:p>
            <a:pPr algn="ctr"/>
            <a:r>
              <a:rPr lang="ru-RU" sz="7200" b="1" dirty="0" smtClean="0">
                <a:solidFill>
                  <a:srgbClr val="A50021"/>
                </a:solidFill>
              </a:rPr>
              <a:t>1 мая 1945 года</a:t>
            </a:r>
            <a:endParaRPr lang="ru-RU" sz="72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1098</Words>
  <Application>Microsoft Office PowerPoint</Application>
  <PresentationFormat>Экран (4:3)</PresentationFormat>
  <Paragraphs>86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Admin</cp:lastModifiedBy>
  <cp:revision>65</cp:revision>
  <dcterms:created xsi:type="dcterms:W3CDTF">2009-11-05T18:06:23Z</dcterms:created>
  <dcterms:modified xsi:type="dcterms:W3CDTF">2014-11-25T17:28:14Z</dcterms:modified>
</cp:coreProperties>
</file>