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93" r:id="rId5"/>
    <p:sldId id="282" r:id="rId6"/>
    <p:sldId id="283" r:id="rId7"/>
    <p:sldId id="291" r:id="rId8"/>
    <p:sldId id="279" r:id="rId9"/>
    <p:sldId id="295" r:id="rId10"/>
    <p:sldId id="294" r:id="rId11"/>
    <p:sldId id="284" r:id="rId12"/>
    <p:sldId id="285" r:id="rId13"/>
    <p:sldId id="286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CDF5-8FA3-4545-AAD9-7C3BF4FC15AE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DDE93-1CE2-43B0-A9F6-B57D136A3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C5CBD-2248-4E3D-AF6A-9177ED338AC5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8797-B68C-47D4-9299-C87D6BC8D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C1BF7-8AF9-490A-95EC-244A8A23EFE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165A-6328-4360-BCC3-7E7FED800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E791-7396-42F1-83FB-E54E9BCB1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85274-51D5-43B2-9A7D-4A4AD856EE43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ED66-A92E-40E5-9351-1BC05DB2E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D9165-B91D-45AB-A35B-ACD57550F3A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AB41-19F6-438F-A1D3-A86B37887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DD37-E645-4DE6-AD03-AA0F3B139B4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2980-219F-418A-A7BA-0B12FCC02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128E6-D763-4C05-BD8E-A666CE2918B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E17B3-1013-46B6-A12E-DC650C62B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927C4-8E4C-41C9-8587-9CAF831DC5D2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9E6A-16A6-4BAE-AC33-F64B692B4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D38B9-95D3-4A03-8A27-02BE554C65E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264B6-BE05-4323-925C-B31D94326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5AEE-DAB2-40A6-A3AB-DB0E9E7EA368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C8CE-E128-4368-B3B2-5B1002C31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76541-FE15-4F88-B148-259BF6736A96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5AD05-3F10-4498-8055-178DBF9CE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50A41C-2F43-4EB7-AAB0-B364AB911390}" type="datetimeFigureOut">
              <a:rPr lang="ru-RU"/>
              <a:pPr>
                <a:defRPr/>
              </a:pPr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06001-CD64-46A2-B612-B9260AD0F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2814638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Россия в Первой мировой войне</a:t>
            </a:r>
            <a:endParaRPr lang="ru-RU" sz="4000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z="1800" smtClean="0">
              <a:solidFill>
                <a:srgbClr val="0070C0"/>
              </a:solidFill>
            </a:endParaRPr>
          </a:p>
        </p:txBody>
      </p:sp>
      <p:pic>
        <p:nvPicPr>
          <p:cNvPr id="14339" name="Picture 4" descr="123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852738"/>
            <a:ext cx="7026275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2608263" y="6216650"/>
            <a:ext cx="6535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15 сентября 1915 года началась 810-ая Битва за Сморгонь.</a:t>
            </a:r>
          </a:p>
        </p:txBody>
      </p:sp>
      <p:pic>
        <p:nvPicPr>
          <p:cNvPr id="24578" name="Picture 6" descr="normal_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/>
              <a:t>«Атака Мертвецов, или Русские Не Сдаются!»</a:t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25602" name="Text Box 7"/>
          <p:cNvSpPr txBox="1">
            <a:spLocks noChangeArrowheads="1"/>
          </p:cNvSpPr>
          <p:nvPr/>
        </p:nvSpPr>
        <p:spPr bwMode="auto">
          <a:xfrm>
            <a:off x="6084888" y="692150"/>
            <a:ext cx="28559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Русские не сдаются!</a:t>
            </a:r>
            <a:br>
              <a:rPr lang="ru-RU"/>
            </a:br>
            <a:r>
              <a:rPr lang="ru-RU"/>
              <a:t>Русские не сдаются!</a:t>
            </a:r>
            <a:br>
              <a:rPr lang="ru-RU"/>
            </a:br>
            <a:r>
              <a:rPr lang="ru-RU"/>
              <a:t>С честью не расстаются!</a:t>
            </a:r>
            <a:br>
              <a:rPr lang="ru-RU"/>
            </a:br>
            <a:r>
              <a:rPr lang="ru-RU"/>
              <a:t>Мужеством цепи рвутся! </a:t>
            </a:r>
          </a:p>
        </p:txBody>
      </p:sp>
      <p:pic>
        <p:nvPicPr>
          <p:cNvPr id="25603" name="Picture 9" descr="y_5c5c432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98638"/>
            <a:ext cx="7596187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5" descr="Ossowicz_191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0"/>
            <a:ext cx="7308850" cy="5181600"/>
          </a:xfrm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0" y="508476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Arial" charset="0"/>
              </a:rPr>
              <a:t>Во время обороны небольшой крепости Осовец, расположенной на территории нынешней Белоруссии. Маленькому русскому гарнизону требовалось продержаться лишь 48 часов. Он защищался более полугода – 190 дней!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0" name="Picture 5" descr="9268250832_dd4a2ffd2d_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    Немцы применили против защитников крепости все новейшие оружейные достижения, включая авиацию. На каждого защитника пришлось несколько тысяч бомб и снарядов. Сброшенных с аэропланов и выпущенных из десятков орудий 17-ти батарей, включавших две знаменитых «Больших Берты», 800-килограммовые снаряды которых, проламывали двухметровые стальные и бетонные перекрытия. (которые русские ухитрились при этом подбить).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4"/>
          <p:cNvSpPr txBox="1">
            <a:spLocks noChangeArrowheads="1"/>
          </p:cNvSpPr>
          <p:nvPr/>
        </p:nvSpPr>
        <p:spPr bwMode="auto">
          <a:xfrm>
            <a:off x="107950" y="0"/>
            <a:ext cx="9144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i="1"/>
              <a:t>Немцы бомбили крепость день и ночь. Месяц за месяцем. Русские защищались среди урагана огня и железа до последнего. Их было крайне мало, но на предложения о сдаче всегда следовал один и тот же ответ. Тогда немцы развернули против крепости 30 газовых батарей. На русские позиции из тысяч баллонов ударила 12-метровая волна химической атаки. Противогазов не было.</a:t>
            </a:r>
            <a:br>
              <a:rPr lang="ru-RU" sz="1600" i="1"/>
            </a:br>
            <a:r>
              <a:rPr lang="ru-RU" sz="1600" i="1"/>
              <a:t>Все живое на территории крепости было отравлено.</a:t>
            </a:r>
            <a:r>
              <a:rPr lang="ru-RU" sz="1600"/>
              <a:t> </a:t>
            </a:r>
          </a:p>
        </p:txBody>
      </p:sp>
      <p:pic>
        <p:nvPicPr>
          <p:cNvPr id="28674" name="Picture 5" descr="32737_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7488"/>
            <a:ext cx="8027987" cy="5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0d06ecc4ec64e69bef89cbf7770e16b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0" y="51181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Казалось, крепость обречена и уже взята. Густые, многочисленные немецкие цепи походили все ближе и ближе… И в этот момент из ядовито-зеленого хлорного тумана на них обрушилась… контратака! Русских было чуть больше шестидесяти. Остатки 13-й роты 226-го Землянского полка. На каждого контратакующего приходилось больше ста врагов!</a:t>
            </a:r>
            <a:br>
              <a:rPr lang="ru-RU" i="1"/>
            </a:br>
            <a:r>
              <a:rPr lang="ru-RU" i="1"/>
              <a:t>Русские шли в полный рост.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    Эти воины повергли противника в такой ужас, что немцы, не приняв боя, ринулись назад. В панике топча друг друга, путаясь и повисая на собственных заграждениях из колючей проволоки. И тут по ним из клубов отравленного тумана ударила, казалось бы, уже мертвая русская артиллерия.</a:t>
            </a:r>
            <a:br>
              <a:rPr lang="ru-RU" i="1"/>
            </a:br>
            <a:r>
              <a:rPr lang="ru-RU" i="1"/>
              <a:t>Это сражение войдет в историю как «атака мертвецов». В ходе ее несколько десятков полуживых русских воинов обратили в бегство 14 батальонов противника!</a:t>
            </a:r>
            <a:r>
              <a:rPr lang="ru-RU"/>
              <a:t> </a:t>
            </a:r>
          </a:p>
        </p:txBody>
      </p:sp>
      <p:pic>
        <p:nvPicPr>
          <p:cNvPr id="30722" name="Picture 4" descr="0I72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038350"/>
            <a:ext cx="8459788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44640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276475"/>
            <a:ext cx="85725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     </a:t>
            </a:r>
            <a:r>
              <a:rPr lang="ru-RU" b="1">
                <a:latin typeface="Calibri" pitchFamily="34" charset="0"/>
              </a:rPr>
              <a:t>Следуя историческим своим заветам, Россия, единственная по вере и крови со славянскими народами, никогда не взирала на их судьбу безучастно. С полным единодушием и особой силой пробудились братские чувства русского народа к славянам в последние дни, когда Австро-Венгрия предъявила Сербии заведомо неприемлемые для державного государства требования….</a:t>
            </a:r>
          </a:p>
          <a:p>
            <a:r>
              <a:rPr lang="ru-RU" b="1">
                <a:latin typeface="Arial" charset="0"/>
              </a:rPr>
              <a:t>     </a:t>
            </a:r>
            <a:r>
              <a:rPr lang="ru-RU" b="1">
                <a:latin typeface="Calibri" pitchFamily="34" charset="0"/>
              </a:rPr>
              <a:t>Вынужденные в силу создавшихся условий принять необходимые меры предосторожности, Мы повелеваем привести армию и флот на военное положение, но, дорожа кровью и достоянием наших подданных, прилагали все усилия к мирному исходу начавшихся переговоров…</a:t>
            </a:r>
          </a:p>
          <a:p>
            <a:r>
              <a:rPr lang="ru-RU" b="1">
                <a:latin typeface="Arial" charset="0"/>
              </a:rPr>
              <a:t>     </a:t>
            </a:r>
            <a:r>
              <a:rPr lang="ru-RU" b="1">
                <a:latin typeface="Calibri" pitchFamily="34" charset="0"/>
              </a:rPr>
              <a:t>Ныне предстоит уже не заступаться за несправедливо обиженную родственную нам страну, но оградить честь , достоинство, целостность России и положение её среди Великих Держав. Мы непоколебимо верим, что  на защиту Русской земли дружно и самоотверженно встанут все верные наши подданные.</a:t>
            </a:r>
          </a:p>
          <a:p>
            <a:pPr algn="ctr"/>
            <a:r>
              <a:rPr lang="ru-RU" b="1">
                <a:latin typeface="Calibri" pitchFamily="34" charset="0"/>
              </a:rPr>
              <a:t>Из высочайшего Манифеста императора Никола </a:t>
            </a:r>
            <a:r>
              <a:rPr lang="en-US" b="1">
                <a:latin typeface="Calibri" pitchFamily="34" charset="0"/>
              </a:rPr>
              <a:t> II</a:t>
            </a:r>
            <a:r>
              <a:rPr lang="ru-RU" b="1">
                <a:latin typeface="Calibri" pitchFamily="34" charset="0"/>
              </a:rPr>
              <a:t> 20 июля 1914 г.</a:t>
            </a:r>
          </a:p>
          <a:p>
            <a:pPr algn="ctr"/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428625" y="357188"/>
            <a:ext cx="8143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Участие в первой мировой войне обошлось России дешевле других ведущих государств мира, если брать расходы на душу населения .</a:t>
            </a:r>
          </a:p>
          <a:p>
            <a:r>
              <a:rPr lang="ru-RU" sz="1600" b="1">
                <a:solidFill>
                  <a:srgbClr val="7030A0"/>
                </a:solidFill>
                <a:latin typeface="Calibri" pitchFamily="34" charset="0"/>
              </a:rPr>
              <a:t>Почему же русский народ не выдержал пресса войны и сверг правительство? </a:t>
            </a:r>
            <a:r>
              <a:rPr lang="ru-RU" sz="1600" i="1">
                <a:latin typeface="Calibri" pitchFamily="34" charset="0"/>
              </a:rPr>
              <a:t>Проанализируйте таблицу "Национальный доход ведущих государств за годы первой мировой войны" и сделайте выводы.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571500" y="1643063"/>
            <a:ext cx="8072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Национальный доход ведущих государств за годы Первой мировой войны, в долларах США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88" y="2357438"/>
          <a:ext cx="8572500" cy="397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Страна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Национальный доход (млн.)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Национальный доход в абсолютных числах на душу населения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5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Россия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58 458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</a:rPr>
                        <a:t>335,8</a:t>
                      </a:r>
                      <a:endParaRPr lang="ru-RU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2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Великобритания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69 979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1 521,7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68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Франция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577 733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1 443,2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США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199 275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2 034,4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35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Германия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80 542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1 186,2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3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Австро-Венгрия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30 044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602,2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81075"/>
            <a:ext cx="3600450" cy="701675"/>
          </a:xfrm>
          <a:solidFill>
            <a:srgbClr val="FFFF00"/>
          </a:solidFill>
          <a:effectLst>
            <a:outerShdw dist="12700" dir="16200000" algn="ctr" rotWithShape="0">
              <a:srgbClr val="FFFF9B"/>
            </a:outerShdw>
          </a:effectLst>
        </p:spPr>
        <p:txBody>
          <a:bodyPr rtlCol="0" anchor="t">
            <a:sp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B42200"/>
                </a:solidFill>
                <a:latin typeface="Arial" charset="0"/>
              </a:rPr>
              <a:t>ЭТО  ВОЙНА: </a:t>
            </a:r>
          </a:p>
        </p:txBody>
      </p:sp>
      <p:sp>
        <p:nvSpPr>
          <p:cNvPr id="542723" name="Text Box 3"/>
          <p:cNvSpPr txBox="1">
            <a:spLocks noChangeArrowheads="1"/>
          </p:cNvSpPr>
          <p:nvPr/>
        </p:nvSpPr>
        <p:spPr bwMode="auto">
          <a:xfrm>
            <a:off x="1476375" y="1989138"/>
            <a:ext cx="5975350" cy="17986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A3000"/>
                </a:solidFill>
                <a:latin typeface="Arial" charset="0"/>
                <a:cs typeface="+mn-cs"/>
              </a:rPr>
              <a:t>Н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+mn-cs"/>
              </a:rPr>
              <a:t>ового </a:t>
            </a:r>
            <a:r>
              <a:rPr lang="ru-RU" dirty="0">
                <a:solidFill>
                  <a:schemeClr val="folHlink"/>
                </a:solidFill>
                <a:latin typeface="Arial" charset="0"/>
                <a:cs typeface="+mn-cs"/>
              </a:rPr>
              <a:t>оружия – самолётов, танков, газов,…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A3000"/>
                </a:solidFill>
                <a:latin typeface="Arial" charset="0"/>
                <a:cs typeface="+mn-cs"/>
              </a:rPr>
              <a:t>О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+mn-cs"/>
              </a:rPr>
              <a:t>громных</a:t>
            </a:r>
            <a:r>
              <a:rPr lang="ru-RU" dirty="0">
                <a:solidFill>
                  <a:schemeClr val="folHlink"/>
                </a:solidFill>
                <a:latin typeface="Arial" charset="0"/>
                <a:cs typeface="+mn-cs"/>
              </a:rPr>
              <a:t> потерь и разрушений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A3000"/>
                </a:solidFill>
                <a:latin typeface="Arial" charset="0"/>
                <a:cs typeface="+mn-cs"/>
              </a:rPr>
              <a:t>В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+mn-cs"/>
              </a:rPr>
              <a:t>место</a:t>
            </a:r>
            <a:r>
              <a:rPr lang="ru-RU" dirty="0">
                <a:solidFill>
                  <a:schemeClr val="folHlink"/>
                </a:solidFill>
                <a:latin typeface="Arial" charset="0"/>
                <a:cs typeface="+mn-cs"/>
              </a:rPr>
              <a:t> манёвренной стала позиционной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A3000"/>
                </a:solidFill>
                <a:latin typeface="Arial" charset="0"/>
                <a:cs typeface="+mn-cs"/>
              </a:rPr>
              <a:t>А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+mn-cs"/>
              </a:rPr>
              <a:t>гитации </a:t>
            </a:r>
            <a:r>
              <a:rPr lang="ru-RU" dirty="0">
                <a:solidFill>
                  <a:schemeClr val="folHlink"/>
                </a:solidFill>
                <a:latin typeface="Arial" charset="0"/>
                <a:cs typeface="+mn-cs"/>
              </a:rPr>
              <a:t>и государственного регулирования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A3000"/>
                </a:solidFill>
                <a:latin typeface="Arial" charset="0"/>
                <a:cs typeface="+mn-cs"/>
              </a:rPr>
              <a:t>Я</a:t>
            </a:r>
            <a:r>
              <a:rPr lang="ru-RU" sz="2400" dirty="0">
                <a:solidFill>
                  <a:schemeClr val="tx2"/>
                </a:solidFill>
                <a:latin typeface="Arial" charset="0"/>
                <a:cs typeface="+mn-cs"/>
              </a:rPr>
              <a:t>сно</a:t>
            </a:r>
            <a:r>
              <a:rPr lang="ru-RU" dirty="0">
                <a:solidFill>
                  <a:schemeClr val="folHlink"/>
                </a:solidFill>
                <a:latin typeface="Arial" charset="0"/>
                <a:cs typeface="+mn-cs"/>
              </a:rPr>
              <a:t> показала важность мощи экономики</a:t>
            </a:r>
          </a:p>
        </p:txBody>
      </p:sp>
      <p:pic>
        <p:nvPicPr>
          <p:cNvPr id="18435" name="Picture 4" descr="J0354376">
            <a:hlinkClick r:id="rId2" action="ppaction://hlinksldjump"/>
          </p:cNvPr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839200" y="6572250"/>
            <a:ext cx="304800" cy="285750"/>
          </a:xfrm>
        </p:spPr>
      </p:pic>
      <p:pic>
        <p:nvPicPr>
          <p:cNvPr id="542726" name="Picture 6" descr="1мв Конница в противогоазх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4186238"/>
            <a:ext cx="3635375" cy="2671762"/>
          </a:xfrm>
        </p:spPr>
      </p:pic>
      <p:pic>
        <p:nvPicPr>
          <p:cNvPr id="542727" name="Picture 7" descr="Копия Вооружение 1М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86238"/>
            <a:ext cx="5148263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28" name="Picture 8" descr="Копия (2) Вооружение 1М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0"/>
            <a:ext cx="37084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4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42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2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Russian_Expeditionary_Forcein_Fr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0950" y="0"/>
            <a:ext cx="5353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0" y="476250"/>
            <a:ext cx="37798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Экспедиционный корпус      русской</a:t>
            </a:r>
            <a:br>
              <a:rPr lang="ru-RU" sz="2000" b="1"/>
            </a:br>
            <a:r>
              <a:rPr lang="ru-RU" sz="2000" b="1"/>
              <a:t>армии</a:t>
            </a:r>
          </a:p>
          <a:p>
            <a:r>
              <a:rPr lang="ru-RU" sz="2000" b="1"/>
              <a:t>во Франции</a:t>
            </a:r>
          </a:p>
        </p:txBody>
      </p:sp>
      <p:pic>
        <p:nvPicPr>
          <p:cNvPr id="19459" name="Picture 12" descr="0_93353_19b73b17_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3408363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u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9913" y="1628775"/>
            <a:ext cx="3494087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4" descr="470px-Lesser_Coat_of_Arms_of_Russian_Emp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4076700"/>
            <a:ext cx="200501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9158544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8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Моторист-стрелок «Ильи Муромца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0"/>
            <a:ext cx="3860800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129213" y="6092825"/>
            <a:ext cx="4014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Моторист-стрелок «Ильи Муромца»    Марсель Пля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263723_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5" descr="Tsar_ta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498850"/>
            <a:ext cx="47164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683" name="Picture 11" descr="Изменение размера 1мв Смерть францу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3068638"/>
            <a:ext cx="1751013" cy="3527425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</p:pic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6842125" cy="519113"/>
          </a:xfrm>
          <a:effectLst>
            <a:outerShdw dist="12700" dir="16200000" algn="ctr" rotWithShape="0">
              <a:srgbClr val="FFFF9B"/>
            </a:outerShdw>
          </a:effectLst>
        </p:spPr>
        <p:txBody>
          <a:bodyPr rtlCol="0" anchor="t">
            <a:spAutoFit/>
          </a:bodyPr>
          <a:lstStyle/>
          <a:p>
            <a:pPr algn="l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>
                <a:solidFill>
                  <a:srgbClr val="B42200"/>
                </a:solidFill>
                <a:latin typeface="Arial" charset="0"/>
              </a:rPr>
              <a:t>ИТОГИ  ПЕРВОЙ  МИРОВОЙ  ВОЙНЫ</a:t>
            </a:r>
          </a:p>
        </p:txBody>
      </p:sp>
      <p:sp>
        <p:nvSpPr>
          <p:cNvPr id="540675" name="Text Box 3"/>
          <p:cNvSpPr txBox="1">
            <a:spLocks noChangeArrowheads="1"/>
          </p:cNvSpPr>
          <p:nvPr/>
        </p:nvSpPr>
        <p:spPr bwMode="auto">
          <a:xfrm>
            <a:off x="611188" y="1052513"/>
            <a:ext cx="8135937" cy="1457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333300"/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B42200"/>
                </a:solidFill>
                <a:latin typeface="Arial" charset="0"/>
                <a:cs typeface="+mn-cs"/>
              </a:rPr>
              <a:t>К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+mn-cs"/>
              </a:rPr>
              <a:t>олоссальные</a:t>
            </a:r>
            <a:r>
              <a:rPr lang="ru-RU" b="1" dirty="0">
                <a:solidFill>
                  <a:schemeClr val="folHlink"/>
                </a:solidFill>
                <a:latin typeface="Arial" charset="0"/>
                <a:cs typeface="+mn-cs"/>
              </a:rPr>
              <a:t> потери (10 млн. убитых, 20 млн. раненых...)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B42200"/>
                </a:solidFill>
                <a:latin typeface="Arial" charset="0"/>
                <a:cs typeface="+mn-cs"/>
              </a:rPr>
              <a:t>Р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+mn-cs"/>
              </a:rPr>
              <a:t>еволюции</a:t>
            </a:r>
            <a:r>
              <a:rPr lang="ru-RU" b="1" dirty="0">
                <a:solidFill>
                  <a:schemeClr val="folHlink"/>
                </a:solidFill>
                <a:latin typeface="Arial" charset="0"/>
                <a:cs typeface="+mn-cs"/>
              </a:rPr>
              <a:t> и развал в России, Германии, Турции, Австро-Венгрии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B42200"/>
                </a:solidFill>
                <a:latin typeface="Arial" charset="0"/>
                <a:cs typeface="+mn-cs"/>
              </a:rPr>
              <a:t>О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+mn-cs"/>
              </a:rPr>
              <a:t>богащение</a:t>
            </a:r>
            <a:r>
              <a:rPr lang="ru-RU" b="1" dirty="0">
                <a:solidFill>
                  <a:schemeClr val="folHlink"/>
                </a:solidFill>
                <a:latin typeface="Arial" charset="0"/>
                <a:cs typeface="+mn-cs"/>
              </a:rPr>
              <a:t> США , потеря главными участниками 1/3 богатства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B42200"/>
                </a:solidFill>
                <a:latin typeface="Arial" charset="0"/>
                <a:cs typeface="+mn-cs"/>
              </a:rPr>
              <a:t>В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+mn-cs"/>
              </a:rPr>
              <a:t>ерсальско</a:t>
            </a:r>
            <a:r>
              <a:rPr lang="ru-RU" b="1" dirty="0">
                <a:solidFill>
                  <a:schemeClr val="folHlink"/>
                </a:solidFill>
                <a:latin typeface="Arial" charset="0"/>
                <a:cs typeface="+mn-cs"/>
              </a:rPr>
              <a:t>-Вашингтонская система посеяла семена новой войны:</a:t>
            </a:r>
          </a:p>
        </p:txBody>
      </p:sp>
      <p:pic>
        <p:nvPicPr>
          <p:cNvPr id="22532" name="Picture 4" descr="J0354376">
            <a:hlinkClick r:id="rId3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839200" y="6572250"/>
            <a:ext cx="304800" cy="285750"/>
          </a:xfrm>
        </p:spPr>
      </p:pic>
      <p:pic>
        <p:nvPicPr>
          <p:cNvPr id="540682" name="Picture 10" descr="1мв Видение нем солдат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3068638"/>
            <a:ext cx="5508625" cy="3586162"/>
          </a:xfrm>
          <a:ln w="57150" cmpd="thinThick">
            <a:solidFill>
              <a:schemeClr val="bg2"/>
            </a:solidFill>
          </a:ln>
          <a:effectLst>
            <a:outerShdw dist="17961" dir="2700000" algn="ctr" rotWithShape="0">
              <a:srgbClr val="000000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Россия в ПМ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6413"/>
            <a:ext cx="9144000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577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Calibri</vt:lpstr>
      <vt:lpstr>Тема Office</vt:lpstr>
      <vt:lpstr>Тема Office</vt:lpstr>
      <vt:lpstr>Россия в Первой мировой войне</vt:lpstr>
      <vt:lpstr>Слайд 2</vt:lpstr>
      <vt:lpstr>Слайд 3</vt:lpstr>
      <vt:lpstr>ЭТО  ВОЙНА: </vt:lpstr>
      <vt:lpstr>Слайд 5</vt:lpstr>
      <vt:lpstr>Слайд 6</vt:lpstr>
      <vt:lpstr>Слайд 7</vt:lpstr>
      <vt:lpstr>ИТОГИ  ПЕРВОЙ  МИРОВОЙ  ВОЙНЫ</vt:lpstr>
      <vt:lpstr>Слайд 9</vt:lpstr>
      <vt:lpstr>Слайд 10</vt:lpstr>
      <vt:lpstr>«Атака Мертвецов, или Русские Не Сдаются!» 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Военно-технический потенциал ведущих держав накануне первой мировой войны</dc:title>
  <dc:creator>Роман</dc:creator>
  <cp:lastModifiedBy>admin</cp:lastModifiedBy>
  <cp:revision>79</cp:revision>
  <dcterms:created xsi:type="dcterms:W3CDTF">2009-10-18T19:53:30Z</dcterms:created>
  <dcterms:modified xsi:type="dcterms:W3CDTF">2014-11-25T20:12:46Z</dcterms:modified>
</cp:coreProperties>
</file>