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9" r:id="rId2"/>
    <p:sldId id="256" r:id="rId3"/>
    <p:sldId id="268" r:id="rId4"/>
    <p:sldId id="257" r:id="rId5"/>
    <p:sldId id="259" r:id="rId6"/>
    <p:sldId id="261" r:id="rId7"/>
    <p:sldId id="263" r:id="rId8"/>
    <p:sldId id="267" r:id="rId9"/>
    <p:sldId id="260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D6F65-74E0-4588-8118-720DC1B38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b="1" dirty="0" smtClean="0"/>
              <a:t>7 класс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Дополнительный материал по </a:t>
            </a:r>
            <a:br>
              <a:rPr lang="ru-RU" b="1" dirty="0" smtClean="0"/>
            </a:br>
            <a:r>
              <a:rPr lang="ru-RU" b="1" dirty="0" smtClean="0"/>
              <a:t> геометрии  к  теме  «Треугольники»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Треугольник Пенроуза.</a:t>
            </a: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1095375" y="2422525"/>
          <a:ext cx="2762250" cy="2886075"/>
        </p:xfrm>
        <a:graphic>
          <a:graphicData uri="http://schemas.openxmlformats.org/presentationml/2006/ole">
            <p:oleObj spid="_x0000_s3074" name="Точечный рисунок" r:id="rId3" imgW="2762636" imgH="2886478" progId="PBrush">
              <p:embed/>
            </p:oleObj>
          </a:graphicData>
        </a:graphic>
      </p:graphicFrame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449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Треугольник Пенроуза -невозможный объект. Плоский рисунок может обманывать, изображая невозможное. Закройте одну из вершин этого треугольника, и станет ясно, что одна из его сторон направлена к нам, а другая от нас, т.е. они не могут соединиться в пространстве.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Бильярдный треугольник.</a:t>
            </a:r>
          </a:p>
        </p:txBody>
      </p:sp>
      <p:pic>
        <p:nvPicPr>
          <p:cNvPr id="12293" name="Picture 8" descr="rule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57400"/>
            <a:ext cx="4724400" cy="2971800"/>
          </a:xfrm>
          <a:solidFill>
            <a:srgbClr val="216F23"/>
          </a:solidFill>
        </p:spPr>
      </p:pic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1375" y="1600200"/>
            <a:ext cx="4035425" cy="4530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Пятнадцать бильярдных шаров, которые в начале игры выкладывают треугольником на столе не раскатываются.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3224213" y="273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3871913" y="203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148" name="WordArt 9" descr="Водяные капли"/>
          <p:cNvSpPr>
            <a:spLocks noChangeArrowheads="1" noChangeShapeType="1" noTextEdit="1"/>
          </p:cNvSpPr>
          <p:nvPr/>
        </p:nvSpPr>
        <p:spPr bwMode="auto">
          <a:xfrm>
            <a:off x="857224" y="2500306"/>
            <a:ext cx="8077200" cy="26527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/>
                  </a:outerShdw>
                </a:effectLst>
                <a:latin typeface="Monotype Corsiva"/>
              </a:rPr>
              <a:t>Треугольники </a:t>
            </a:r>
            <a:r>
              <a:rPr lang="ru-RU" sz="3600" i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/>
                  </a:outerShdw>
                </a:effectLst>
                <a:latin typeface="Monotype Corsiva"/>
              </a:rPr>
              <a:t>в жизни.</a:t>
            </a:r>
          </a:p>
        </p:txBody>
      </p:sp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4724400" y="2286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1643063" y="6143625"/>
            <a:ext cx="4786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</a:rPr>
              <a:t>Барнаул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</a:rPr>
              <a:t>СОШ №1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6152" name="Text Box 16"/>
          <p:cNvSpPr txBox="1">
            <a:spLocks noChangeArrowheads="1"/>
          </p:cNvSpPr>
          <p:nvPr/>
        </p:nvSpPr>
        <p:spPr bwMode="auto">
          <a:xfrm>
            <a:off x="0" y="99060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</a:rPr>
              <a:t>Я думаю, что никогда до настоящего времени мы не жили в такой геометрический период. Вокруг – геометрия.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</a:rPr>
              <a:t>                                                                             </a:t>
            </a:r>
            <a:r>
              <a:rPr lang="ru-RU" sz="2400" b="1" i="1" dirty="0" err="1">
                <a:solidFill>
                  <a:schemeClr val="tx2"/>
                </a:solidFill>
                <a:latin typeface="Times New Roman" pitchFamily="18" charset="0"/>
              </a:rPr>
              <a:t>Ле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/>
                </a:solidFill>
                <a:latin typeface="Times New Roman" pitchFamily="18" charset="0"/>
              </a:rPr>
              <a:t>Карбюзье</a:t>
            </a:r>
            <a:endParaRPr lang="ru-RU" sz="24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400" b="1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294063"/>
          </a:xfrm>
        </p:spPr>
        <p:txBody>
          <a:bodyPr/>
          <a:lstStyle/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928670"/>
            <a:ext cx="47863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Выполнила презентацию учитель СОШ </a:t>
            </a:r>
            <a:r>
              <a:rPr lang="ru-RU" sz="3200" dirty="0" smtClean="0"/>
              <a:t>№1</a:t>
            </a:r>
            <a:r>
              <a:rPr lang="ru-RU" sz="32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г.Барнаул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Лопатина Ирина Юрьевна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ru-RU" dirty="0" smtClean="0"/>
              <a:t> В 7 классе у нас появился  новый предмет - «Геометрия».  Первая геометрическая фигура, свойства которой мы начали изучать - треугольник. На уроках, мы не задумывались над тем, где  с треугольником встречаемся в жизни.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81200"/>
            <a:ext cx="3463925" cy="3519488"/>
          </a:xfrm>
          <a:noFill/>
        </p:spPr>
      </p:pic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71868" y="1785926"/>
            <a:ext cx="5091113" cy="44465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1C45F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Созвездие треугольник.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1C45F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Музыкальный</a:t>
            </a:r>
            <a:r>
              <a:rPr lang="ru-RU" sz="2800" dirty="0" smtClean="0">
                <a:solidFill>
                  <a:srgbClr val="1C45F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" action="ppaction://noaction"/>
              </a:rPr>
              <a:t>  </a:t>
            </a:r>
            <a:r>
              <a:rPr lang="ru-RU" sz="2800" dirty="0" smtClean="0">
                <a:solidFill>
                  <a:srgbClr val="1C45F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треугольник.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1C45F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Бермудский треугольник.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1C45F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Солдатский треугольник.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1C45F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Треугольник Пенроуза.</a:t>
            </a:r>
          </a:p>
          <a:p>
            <a:pPr algn="r" eaLnBrk="1" hangingPunct="1">
              <a:defRPr/>
            </a:pPr>
            <a:r>
              <a:rPr lang="ru-RU" sz="2800" dirty="0" smtClean="0">
                <a:solidFill>
                  <a:srgbClr val="1C45F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Бильярдный треугольник.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1C45F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20" name="Text Box 0"/>
          <p:cNvSpPr txBox="1">
            <a:spLocks noChangeArrowheads="1"/>
          </p:cNvSpPr>
          <p:nvPr/>
        </p:nvSpPr>
        <p:spPr bwMode="auto">
          <a:xfrm>
            <a:off x="533400" y="304800"/>
            <a:ext cx="815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latin typeface="Tahoma" pitchFamily="34" charset="0"/>
              </a:rPr>
              <a:t>Изучив литературу и статьи электронной энциклопедии, </a:t>
            </a:r>
            <a:r>
              <a:rPr lang="ru-RU" sz="3200" dirty="0" smtClean="0">
                <a:latin typeface="Tahoma" pitchFamily="34" charset="0"/>
              </a:rPr>
              <a:t>можно узнать, </a:t>
            </a:r>
            <a:r>
              <a:rPr lang="ru-RU" sz="3200" dirty="0">
                <a:latin typeface="Tahoma" pitchFamily="34" charset="0"/>
              </a:rPr>
              <a:t>что в жизни можно встретить: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Музыкальный треугольник.</a:t>
            </a:r>
          </a:p>
        </p:txBody>
      </p:sp>
      <p:pic>
        <p:nvPicPr>
          <p:cNvPr id="11268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6438" y="1676400"/>
            <a:ext cx="3616325" cy="4113213"/>
          </a:xfr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419600" cy="43434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ТРЕУГОЛЬНИК, самозвучащий музыкальный инструмент — стальной прут, согнутый в виде треугольника, по которому ударяют палочкой. Применяется в оркестрах и инструментальных ансамблях.</a:t>
            </a:r>
            <a:endParaRPr lang="ru-RU" sz="240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039"/>
          <p:cNvSpPr>
            <a:spLocks noGrp="1" noChangeArrowheads="1"/>
          </p:cNvSpPr>
          <p:nvPr>
            <p:ph type="title"/>
          </p:nvPr>
        </p:nvSpPr>
        <p:spPr>
          <a:xfrm>
            <a:off x="685800" y="341313"/>
            <a:ext cx="7772400" cy="896937"/>
          </a:xfrm>
        </p:spPr>
        <p:txBody>
          <a:bodyPr lIns="92075" tIns="46038" rIns="92075" bIns="46038" anchorCtr="0"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Бермудский треугольник.</a:t>
            </a:r>
          </a:p>
        </p:txBody>
      </p:sp>
      <p:sp>
        <p:nvSpPr>
          <p:cNvPr id="25611" name="Rectangle 1035"/>
          <p:cNvSpPr>
            <a:spLocks noGrp="1" noChangeArrowheads="1"/>
          </p:cNvSpPr>
          <p:nvPr>
            <p:ph type="body" sz="half" idx="2"/>
          </p:nvPr>
        </p:nvSpPr>
        <p:spPr>
          <a:xfrm>
            <a:off x="4651375" y="1600200"/>
            <a:ext cx="4035425" cy="4530725"/>
          </a:xfrm>
        </p:spPr>
        <p:txBody>
          <a:bodyPr/>
          <a:lstStyle/>
          <a:p>
            <a:pPr eaLnBrk="1" hangingPunct="1">
              <a:defRPr/>
            </a:pPr>
            <a:endParaRPr lang="ru-RU" sz="2800" smtClean="0"/>
          </a:p>
        </p:txBody>
      </p:sp>
      <p:graphicFrame>
        <p:nvGraphicFramePr>
          <p:cNvPr id="1026" name="Object 103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Точечный рисунок" r:id="rId3" imgW="2847619" imgH="2980952" progId="PBrush">
              <p:embed/>
            </p:oleObj>
          </a:graphicData>
        </a:graphic>
      </p:graphicFrame>
      <p:sp>
        <p:nvSpPr>
          <p:cNvPr id="1028" name="Rectangle 1037"/>
          <p:cNvSpPr>
            <a:spLocks noGrp="1" noChangeArrowheads="1"/>
          </p:cNvSpPr>
          <p:nvPr/>
        </p:nvSpPr>
        <p:spPr bwMode="auto">
          <a:xfrm>
            <a:off x="304800" y="990600"/>
            <a:ext cx="6705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SzPts val="1600"/>
              <a:buFont typeface="Wingdings" pitchFamily="2" charset="2"/>
              <a:buChar char="l"/>
            </a:pP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</a:rPr>
              <a:t>В В западной части Атлантического океана, у юго-восточных берегов Соединённых Штатов Америки, есть район, приблизительно напоминающий по форме треугольник. Стороны его тянутся от точки севернее Бермудских островов к югу Флориды, затем вдоль Багамских островов к острову Пуэрто-Рико, где снова поворачивают на север и возвращаются к Бермудам около 40 градуса западной долготы.</a:t>
            </a:r>
          </a:p>
          <a:p>
            <a:pPr eaLnBrk="0" hangingPunct="0">
              <a:buSzPts val="1600"/>
              <a:buFont typeface="Wingdings" pitchFamily="2" charset="2"/>
              <a:buNone/>
            </a:pPr>
            <a:endParaRPr lang="ru-RU" sz="21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 eaLnBrk="0" hangingPunct="0">
              <a:buSzPts val="1600"/>
              <a:buFont typeface="Wingdings" pitchFamily="2" charset="2"/>
              <a:buChar char="l"/>
            </a:pPr>
            <a:r>
              <a:rPr lang="ru-RU" sz="2100" b="1" dirty="0">
                <a:solidFill>
                  <a:srgbClr val="FFFF00"/>
                </a:solidFill>
                <a:latin typeface="Times New Roman" pitchFamily="18" charset="0"/>
              </a:rPr>
              <a:t>Это – одно из самых удивительных и загадочных мест на Земле. В этом районе, обычно именуемом Бермудским треугольником, исчезли без следа (после 1945 года) более 100 самолётов и судов (в том числе подводных лодок) и более тысячи человек.</a:t>
            </a:r>
            <a:endParaRPr lang="ru-RU" sz="21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285728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800" dirty="0" smtClean="0">
                <a:solidFill>
                  <a:srgbClr val="1C45F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Бермудский треугольник.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52" name="Rectangle 1027"/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457200" y="1600200"/>
            <a:ext cx="4035425" cy="4530725"/>
          </a:xfrm>
        </p:spPr>
      </p:sp>
      <p:graphicFrame>
        <p:nvGraphicFramePr>
          <p:cNvPr id="2050" name="Object 1028"/>
          <p:cNvGraphicFramePr>
            <a:graphicFrameLocks noChangeAspect="1"/>
          </p:cNvGraphicFramePr>
          <p:nvPr/>
        </p:nvGraphicFramePr>
        <p:xfrm>
          <a:off x="-57150" y="0"/>
          <a:ext cx="9201150" cy="6858000"/>
        </p:xfrm>
        <a:graphic>
          <a:graphicData uri="http://schemas.openxmlformats.org/presentationml/2006/ole">
            <p:oleObj spid="_x0000_s23554" name="Точечный рисунок" r:id="rId3" imgW="2523810" imgH="1733333" progId="PBrush">
              <p:embed/>
            </p:oleObj>
          </a:graphicData>
        </a:graphic>
      </p:graphicFrame>
      <p:sp>
        <p:nvSpPr>
          <p:cNvPr id="24582" name="Rectangle 1030"/>
          <p:cNvSpPr>
            <a:spLocks noGrp="1" noChangeArrowheads="1"/>
          </p:cNvSpPr>
          <p:nvPr/>
        </p:nvSpPr>
        <p:spPr bwMode="auto">
          <a:xfrm>
            <a:off x="381000" y="0"/>
            <a:ext cx="831056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ru-RU" sz="4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Солдатский треугольник</a:t>
            </a:r>
            <a:r>
              <a:rPr lang="ru-RU" sz="4800">
                <a:solidFill>
                  <a:srgbClr val="FFCC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24584" name="Rectangle 1032"/>
          <p:cNvSpPr>
            <a:spLocks noGrp="1" noChangeArrowheads="1"/>
          </p:cNvSpPr>
          <p:nvPr>
            <p:ph type="body" sz="half" idx="2"/>
          </p:nvPr>
        </p:nvSpPr>
        <p:spPr>
          <a:xfrm>
            <a:off x="3714744" y="2571744"/>
            <a:ext cx="4800600" cy="3810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Солдатское письмо без конверта, свёрнутое уголком, которое отправлялось солдатами во время войны</a:t>
            </a:r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Созвездие треугольник.</a:t>
            </a:r>
          </a:p>
        </p:txBody>
      </p:sp>
      <p:pic>
        <p:nvPicPr>
          <p:cNvPr id="10244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28750"/>
            <a:ext cx="4648200" cy="4876800"/>
          </a:xfrm>
          <a:noFill/>
        </p:spPr>
      </p:pic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00200"/>
            <a:ext cx="4419600" cy="3886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latin typeface="PragmaticaKMM" charset="-52"/>
                <a:cs typeface="Times New Roman" pitchFamily="18" charset="0"/>
              </a:rPr>
              <a:t>ТРЕУГОЛЬНИК (лат. Triangulum), созвездие Северного полушария; с территории России лучше всего видно в конце лета, осенью и зимой.</a:t>
            </a:r>
            <a:r>
              <a:rPr lang="ru-RU" sz="28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</TotalTime>
  <Words>373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Бумажная</vt:lpstr>
      <vt:lpstr>Точечный рисунок</vt:lpstr>
      <vt:lpstr>Дополнительный материал по   геометрии  к  теме  «Треугольники»</vt:lpstr>
      <vt:lpstr>Слайд 2</vt:lpstr>
      <vt:lpstr> </vt:lpstr>
      <vt:lpstr>Слайд 4</vt:lpstr>
      <vt:lpstr>Слайд 5</vt:lpstr>
      <vt:lpstr>Музыкальный треугольник.</vt:lpstr>
      <vt:lpstr>Бермудский треугольник.</vt:lpstr>
      <vt:lpstr>Слайд 8</vt:lpstr>
      <vt:lpstr>Созвездие треугольник.</vt:lpstr>
      <vt:lpstr> Треугольник Пенроуза.</vt:lpstr>
      <vt:lpstr> Бильярдный треугольник.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16</cp:revision>
  <dcterms:modified xsi:type="dcterms:W3CDTF">2014-12-03T16:35:56Z</dcterms:modified>
</cp:coreProperties>
</file>