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4" r:id="rId10"/>
    <p:sldId id="263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9EF-F6B5-412B-BEAA-26A2530FF9BF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29F4-3D95-4981-80F2-F929FBD29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9EF-F6B5-412B-BEAA-26A2530FF9BF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29F4-3D95-4981-80F2-F929FBD29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9EF-F6B5-412B-BEAA-26A2530FF9BF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29F4-3D95-4981-80F2-F929FBD29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9EF-F6B5-412B-BEAA-26A2530FF9BF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29F4-3D95-4981-80F2-F929FBD29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9EF-F6B5-412B-BEAA-26A2530FF9BF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29F4-3D95-4981-80F2-F929FBD29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9EF-F6B5-412B-BEAA-26A2530FF9BF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29F4-3D95-4981-80F2-F929FBD29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9EF-F6B5-412B-BEAA-26A2530FF9BF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29F4-3D95-4981-80F2-F929FBD29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9EF-F6B5-412B-BEAA-26A2530FF9BF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29F4-3D95-4981-80F2-F929FBD29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9EF-F6B5-412B-BEAA-26A2530FF9BF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29F4-3D95-4981-80F2-F929FBD29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9EF-F6B5-412B-BEAA-26A2530FF9BF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29F4-3D95-4981-80F2-F929FBD29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B9EF-F6B5-412B-BEAA-26A2530FF9BF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29F4-3D95-4981-80F2-F929FBD29D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EB9EF-F6B5-412B-BEAA-26A2530FF9BF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A29F4-3D95-4981-80F2-F929FBD29D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g0.liveinternet.ru/images/attach/c/2/73/365/73365056_3925073_7_mil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387" y="404664"/>
            <a:ext cx="8076688" cy="568863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1403648" y="450912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Фалес Милетский и его теорема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4978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Если на одной из двух прямых отложены последовательно равные отрезки и через их концы проведены параллельные прямые, пересекающие вторую прямую, то они отсекут на второй прямой равные между собой отрезки.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987675" y="1125538"/>
            <a:ext cx="2520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</a:rPr>
              <a:t>                </a:t>
            </a:r>
            <a:r>
              <a:rPr lang="en-US" sz="2000" u="sng" dirty="0">
                <a:latin typeface="Times New Roman" pitchFamily="18" charset="0"/>
              </a:rPr>
              <a:t>I </a:t>
            </a:r>
            <a:r>
              <a:rPr lang="ru-RU" sz="2000" u="sng" dirty="0">
                <a:latin typeface="Times New Roman" pitchFamily="18" charset="0"/>
              </a:rPr>
              <a:t>случай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>
            <a:off x="468313" y="1916113"/>
            <a:ext cx="1368425" cy="31686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>
            <a:off x="1692275" y="1916113"/>
            <a:ext cx="1368425" cy="31686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258888" y="1989138"/>
            <a:ext cx="2160587" cy="865187"/>
          </a:xfrm>
          <a:prstGeom prst="line">
            <a:avLst/>
          </a:prstGeom>
          <a:noFill/>
          <a:ln w="19050">
            <a:solidFill>
              <a:srgbClr val="D6009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042988" y="2708275"/>
            <a:ext cx="2160587" cy="865188"/>
          </a:xfrm>
          <a:prstGeom prst="line">
            <a:avLst/>
          </a:prstGeom>
          <a:noFill/>
          <a:ln w="19050">
            <a:solidFill>
              <a:srgbClr val="D6009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84213" y="3429000"/>
            <a:ext cx="2160587" cy="865188"/>
          </a:xfrm>
          <a:prstGeom prst="line">
            <a:avLst/>
          </a:prstGeom>
          <a:noFill/>
          <a:ln w="19050">
            <a:solidFill>
              <a:srgbClr val="D6009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395288" y="4221163"/>
            <a:ext cx="2160587" cy="865187"/>
          </a:xfrm>
          <a:prstGeom prst="line">
            <a:avLst/>
          </a:prstGeom>
          <a:noFill/>
          <a:ln w="19050">
            <a:solidFill>
              <a:srgbClr val="D6009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476375" y="1844675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/>
              <a:t>А</a:t>
            </a:r>
            <a:r>
              <a:rPr lang="ru-RU" sz="1400" baseline="-25000"/>
              <a:t>1</a:t>
            </a:r>
            <a:endParaRPr lang="ru-RU" sz="1400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116013" y="2565400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А</a:t>
            </a:r>
            <a:r>
              <a:rPr lang="ru-RU" sz="1400" baseline="-25000"/>
              <a:t>2</a:t>
            </a:r>
            <a:endParaRPr lang="ru-RU" sz="140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827088" y="3284538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А</a:t>
            </a:r>
            <a:r>
              <a:rPr lang="ru-RU" sz="1400" baseline="-25000"/>
              <a:t>3</a:t>
            </a:r>
            <a:endParaRPr lang="ru-RU" sz="1400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68313" y="4005263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А</a:t>
            </a:r>
            <a:r>
              <a:rPr lang="ru-RU" sz="1400" baseline="-25000"/>
              <a:t>4</a:t>
            </a:r>
            <a:endParaRPr lang="ru-RU" sz="1400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771775" y="23495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В</a:t>
            </a:r>
            <a:r>
              <a:rPr lang="ru-RU" sz="1400" baseline="-25000"/>
              <a:t>1</a:t>
            </a:r>
            <a:endParaRPr lang="ru-RU" sz="1400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484438" y="3068638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В</a:t>
            </a:r>
            <a:r>
              <a:rPr lang="ru-RU" sz="1400" baseline="-25000"/>
              <a:t>2</a:t>
            </a:r>
            <a:endParaRPr lang="ru-RU" sz="1400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2195513" y="3789363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В</a:t>
            </a:r>
            <a:r>
              <a:rPr lang="ru-RU" sz="1400" baseline="-25000"/>
              <a:t>3</a:t>
            </a:r>
            <a:endParaRPr lang="ru-RU" sz="1400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835150" y="4581525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В</a:t>
            </a:r>
            <a:r>
              <a:rPr lang="ru-RU" sz="1400" baseline="-25000"/>
              <a:t>4</a:t>
            </a:r>
            <a:endParaRPr lang="ru-RU" sz="1400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851275" y="1484313"/>
            <a:ext cx="50419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Дано:</a:t>
            </a:r>
            <a:r>
              <a:rPr lang="ru-RU" sz="2000" dirty="0"/>
              <a:t> прямые А</a:t>
            </a:r>
            <a:r>
              <a:rPr lang="ru-RU" sz="2000" baseline="-25000" dirty="0"/>
              <a:t>1</a:t>
            </a:r>
            <a:r>
              <a:rPr lang="ru-RU" sz="2000" dirty="0"/>
              <a:t>А</a:t>
            </a:r>
            <a:r>
              <a:rPr lang="ru-RU" sz="2000" baseline="-25000" dirty="0"/>
              <a:t>4</a:t>
            </a:r>
            <a:r>
              <a:rPr lang="ru-RU" sz="2000" dirty="0"/>
              <a:t> и В</a:t>
            </a:r>
            <a:r>
              <a:rPr lang="ru-RU" sz="2000" baseline="-25000" dirty="0"/>
              <a:t>1</a:t>
            </a:r>
            <a:r>
              <a:rPr lang="ru-RU" sz="2000" dirty="0"/>
              <a:t>В</a:t>
            </a:r>
            <a:r>
              <a:rPr lang="ru-RU" sz="2000" baseline="-25000" dirty="0"/>
              <a:t>4</a:t>
            </a:r>
            <a:r>
              <a:rPr lang="ru-RU" sz="2000" dirty="0"/>
              <a:t> параллельны. А</a:t>
            </a:r>
            <a:r>
              <a:rPr lang="ru-RU" sz="2000" baseline="-25000" dirty="0"/>
              <a:t>1</a:t>
            </a:r>
            <a:r>
              <a:rPr lang="ru-RU" sz="2000" dirty="0"/>
              <a:t>А</a:t>
            </a:r>
            <a:r>
              <a:rPr lang="ru-RU" sz="2000" baseline="-25000" dirty="0"/>
              <a:t>2</a:t>
            </a:r>
            <a:r>
              <a:rPr lang="ru-RU" sz="2000" dirty="0"/>
              <a:t>= А</a:t>
            </a:r>
            <a:r>
              <a:rPr lang="ru-RU" sz="2000" baseline="-25000" dirty="0"/>
              <a:t>2</a:t>
            </a:r>
            <a:r>
              <a:rPr lang="ru-RU" sz="2000" dirty="0"/>
              <a:t>А</a:t>
            </a:r>
            <a:r>
              <a:rPr lang="ru-RU" sz="2000" baseline="-25000" dirty="0"/>
              <a:t>3</a:t>
            </a:r>
            <a:r>
              <a:rPr lang="ru-RU" sz="2000" dirty="0"/>
              <a:t>=А</a:t>
            </a:r>
            <a:r>
              <a:rPr lang="ru-RU" sz="2000" baseline="-25000" dirty="0"/>
              <a:t>3</a:t>
            </a:r>
            <a:r>
              <a:rPr lang="ru-RU" sz="2000" dirty="0"/>
              <a:t>А</a:t>
            </a:r>
            <a:r>
              <a:rPr lang="ru-RU" sz="2000" baseline="-25000" dirty="0"/>
              <a:t>4</a:t>
            </a:r>
            <a:r>
              <a:rPr lang="ru-RU" sz="2000" dirty="0"/>
              <a:t>, прямые А</a:t>
            </a:r>
            <a:r>
              <a:rPr lang="ru-RU" sz="2000" baseline="-25000" dirty="0"/>
              <a:t>1</a:t>
            </a:r>
            <a:r>
              <a:rPr lang="ru-RU" sz="2000" dirty="0"/>
              <a:t>В</a:t>
            </a:r>
            <a:r>
              <a:rPr lang="ru-RU" sz="2000" baseline="-25000" dirty="0"/>
              <a:t>1</a:t>
            </a:r>
            <a:r>
              <a:rPr lang="ru-RU" sz="2000" dirty="0"/>
              <a:t>, А</a:t>
            </a:r>
            <a:r>
              <a:rPr lang="ru-RU" sz="2000" baseline="-25000" dirty="0"/>
              <a:t>2</a:t>
            </a:r>
            <a:r>
              <a:rPr lang="ru-RU" sz="2000" dirty="0"/>
              <a:t>В</a:t>
            </a:r>
            <a:r>
              <a:rPr lang="ru-RU" sz="2000" baseline="-25000" dirty="0"/>
              <a:t>2</a:t>
            </a:r>
            <a:r>
              <a:rPr lang="ru-RU" sz="2000" dirty="0"/>
              <a:t>, А</a:t>
            </a:r>
            <a:r>
              <a:rPr lang="ru-RU" sz="2000" baseline="-25000" dirty="0"/>
              <a:t>3</a:t>
            </a:r>
            <a:r>
              <a:rPr lang="ru-RU" sz="2000" dirty="0"/>
              <a:t>В</a:t>
            </a:r>
            <a:r>
              <a:rPr lang="ru-RU" sz="2000" baseline="-25000" dirty="0"/>
              <a:t>3 </a:t>
            </a:r>
            <a:r>
              <a:rPr lang="ru-RU" sz="2000" dirty="0"/>
              <a:t>и А</a:t>
            </a:r>
            <a:r>
              <a:rPr lang="ru-RU" sz="2000" baseline="-25000" dirty="0"/>
              <a:t>4</a:t>
            </a:r>
            <a:r>
              <a:rPr lang="ru-RU" sz="2000" dirty="0"/>
              <a:t>В</a:t>
            </a:r>
            <a:r>
              <a:rPr lang="ru-RU" sz="2000" baseline="-25000" dirty="0"/>
              <a:t>4</a:t>
            </a:r>
            <a:r>
              <a:rPr lang="ru-RU" sz="2000" dirty="0"/>
              <a:t> параллельны.</a:t>
            </a:r>
            <a:endParaRPr lang="ru-RU" sz="2000" baseline="-25000" dirty="0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851275" y="2420938"/>
            <a:ext cx="4535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Доказать:</a:t>
            </a:r>
            <a:r>
              <a:rPr lang="ru-RU" sz="2000" dirty="0"/>
              <a:t> В</a:t>
            </a:r>
            <a:r>
              <a:rPr lang="ru-RU" sz="2000" baseline="-25000" dirty="0"/>
              <a:t>1</a:t>
            </a:r>
            <a:r>
              <a:rPr lang="ru-RU" sz="2000" dirty="0"/>
              <a:t>В</a:t>
            </a:r>
            <a:r>
              <a:rPr lang="ru-RU" sz="2000" baseline="-25000" dirty="0"/>
              <a:t>2</a:t>
            </a:r>
            <a:r>
              <a:rPr lang="ru-RU" sz="2000" dirty="0"/>
              <a:t>= В</a:t>
            </a:r>
            <a:r>
              <a:rPr lang="ru-RU" sz="2000" baseline="-25000" dirty="0"/>
              <a:t>2</a:t>
            </a:r>
            <a:r>
              <a:rPr lang="ru-RU" sz="2000" dirty="0"/>
              <a:t>В</a:t>
            </a:r>
            <a:r>
              <a:rPr lang="ru-RU" sz="2000" baseline="-25000" dirty="0"/>
              <a:t>3</a:t>
            </a:r>
            <a:r>
              <a:rPr lang="ru-RU" sz="2000" dirty="0"/>
              <a:t>= В</a:t>
            </a:r>
            <a:r>
              <a:rPr lang="ru-RU" sz="2000" baseline="-25000" dirty="0"/>
              <a:t>3</a:t>
            </a:r>
            <a:r>
              <a:rPr lang="ru-RU" sz="2000" dirty="0"/>
              <a:t>В</a:t>
            </a:r>
            <a:r>
              <a:rPr lang="ru-RU" sz="2000" baseline="-25000" dirty="0"/>
              <a:t>4</a:t>
            </a:r>
            <a:endParaRPr lang="ru-RU" sz="2000" dirty="0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4787900" y="2852738"/>
            <a:ext cx="2520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/>
              <a:t>Доказательство:</a:t>
            </a:r>
            <a:endParaRPr lang="ru-RU" sz="2000" b="1" dirty="0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347864" y="3356992"/>
            <a:ext cx="55451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Четырехугольники А</a:t>
            </a:r>
            <a:r>
              <a:rPr lang="ru-RU" sz="2000" baseline="-25000" dirty="0"/>
              <a:t>2</a:t>
            </a:r>
            <a:r>
              <a:rPr lang="ru-RU" sz="2000" dirty="0"/>
              <a:t>А</a:t>
            </a:r>
            <a:r>
              <a:rPr lang="ru-RU" sz="2000" baseline="-25000" dirty="0"/>
              <a:t>1</a:t>
            </a:r>
            <a:r>
              <a:rPr lang="ru-RU" sz="2000" dirty="0"/>
              <a:t>В</a:t>
            </a:r>
            <a:r>
              <a:rPr lang="ru-RU" sz="2000" baseline="-25000" dirty="0"/>
              <a:t>1</a:t>
            </a:r>
            <a:r>
              <a:rPr lang="ru-RU" sz="2000" dirty="0"/>
              <a:t>В</a:t>
            </a:r>
            <a:r>
              <a:rPr lang="ru-RU" sz="2000" baseline="-25000" dirty="0"/>
              <a:t>2</a:t>
            </a:r>
            <a:r>
              <a:rPr lang="ru-RU" sz="2000" dirty="0"/>
              <a:t> и А</a:t>
            </a:r>
            <a:r>
              <a:rPr lang="ru-RU" sz="2000" baseline="-25000" dirty="0"/>
              <a:t>3</a:t>
            </a:r>
            <a:r>
              <a:rPr lang="ru-RU" sz="2000" dirty="0"/>
              <a:t>А</a:t>
            </a:r>
            <a:r>
              <a:rPr lang="ru-RU" sz="2000" baseline="-25000" dirty="0"/>
              <a:t>2</a:t>
            </a:r>
            <a:r>
              <a:rPr lang="ru-RU" sz="2000" dirty="0"/>
              <a:t>В</a:t>
            </a:r>
            <a:r>
              <a:rPr lang="ru-RU" sz="2000" baseline="-25000" dirty="0"/>
              <a:t>2</a:t>
            </a:r>
            <a:r>
              <a:rPr lang="ru-RU" sz="2000" dirty="0"/>
              <a:t>В</a:t>
            </a:r>
            <a:r>
              <a:rPr lang="ru-RU" sz="2000" baseline="-25000" dirty="0"/>
              <a:t>3  </a:t>
            </a:r>
            <a:r>
              <a:rPr lang="ru-RU" sz="2000" dirty="0"/>
              <a:t>параллелограммы по определению.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419872" y="4077072"/>
            <a:ext cx="55451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Значит, А</a:t>
            </a:r>
            <a:r>
              <a:rPr lang="ru-RU" sz="2000" baseline="-25000" dirty="0"/>
              <a:t>1</a:t>
            </a:r>
            <a:r>
              <a:rPr lang="ru-RU" sz="2000" dirty="0"/>
              <a:t>А</a:t>
            </a:r>
            <a:r>
              <a:rPr lang="ru-RU" sz="2000" baseline="-25000" dirty="0"/>
              <a:t>2</a:t>
            </a:r>
            <a:r>
              <a:rPr lang="ru-RU" sz="2000" dirty="0"/>
              <a:t>=В</a:t>
            </a:r>
            <a:r>
              <a:rPr lang="ru-RU" sz="2000" baseline="-25000" dirty="0"/>
              <a:t>1</a:t>
            </a:r>
            <a:r>
              <a:rPr lang="ru-RU" sz="2000" dirty="0"/>
              <a:t>В</a:t>
            </a:r>
            <a:r>
              <a:rPr lang="ru-RU" sz="2000" baseline="-25000" dirty="0"/>
              <a:t>2</a:t>
            </a:r>
            <a:r>
              <a:rPr lang="ru-RU" sz="2000" dirty="0"/>
              <a:t> и </a:t>
            </a:r>
            <a:r>
              <a:rPr lang="ru-RU" sz="2000" dirty="0" smtClean="0"/>
              <a:t>А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А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=В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В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, как </a:t>
            </a:r>
            <a:r>
              <a:rPr lang="ru-RU" sz="2000" dirty="0"/>
              <a:t>противоположные стороны параллелограмма.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419872" y="4941168"/>
            <a:ext cx="5473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Но </a:t>
            </a:r>
            <a:r>
              <a:rPr lang="ru-RU" sz="2000" dirty="0" smtClean="0"/>
              <a:t> А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А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=А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А</a:t>
            </a:r>
            <a:r>
              <a:rPr lang="ru-RU" sz="2000" baseline="-25000" dirty="0" smtClean="0"/>
              <a:t>3</a:t>
            </a:r>
            <a:r>
              <a:rPr lang="ru-RU" sz="2000" dirty="0"/>
              <a:t>, поэтому В</a:t>
            </a:r>
            <a:r>
              <a:rPr lang="ru-RU" sz="2000" baseline="-25000" dirty="0"/>
              <a:t>1</a:t>
            </a:r>
            <a:r>
              <a:rPr lang="ru-RU" sz="2000" dirty="0"/>
              <a:t>В</a:t>
            </a:r>
            <a:r>
              <a:rPr lang="ru-RU" sz="2000" baseline="-25000" dirty="0"/>
              <a:t>2</a:t>
            </a:r>
            <a:r>
              <a:rPr lang="ru-RU" sz="2000" dirty="0"/>
              <a:t>=В</a:t>
            </a:r>
            <a:r>
              <a:rPr lang="ru-RU" sz="2000" baseline="-25000" dirty="0"/>
              <a:t>2</a:t>
            </a:r>
            <a:r>
              <a:rPr lang="ru-RU" sz="2000" dirty="0"/>
              <a:t>В</a:t>
            </a:r>
            <a:r>
              <a:rPr lang="ru-RU" sz="2000" baseline="-25000" dirty="0"/>
              <a:t>3</a:t>
            </a:r>
            <a:r>
              <a:rPr lang="ru-RU" sz="2000" dirty="0"/>
              <a:t>.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627784" y="5517232"/>
            <a:ext cx="6264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Аналогично доказывается ,что В</a:t>
            </a:r>
            <a:r>
              <a:rPr lang="ru-RU" sz="2000" baseline="-25000" dirty="0"/>
              <a:t>2</a:t>
            </a:r>
            <a:r>
              <a:rPr lang="ru-RU" sz="2000" dirty="0"/>
              <a:t>В</a:t>
            </a:r>
            <a:r>
              <a:rPr lang="ru-RU" sz="2000" baseline="-25000" dirty="0"/>
              <a:t>3</a:t>
            </a:r>
            <a:r>
              <a:rPr lang="ru-RU" sz="2000" dirty="0"/>
              <a:t>=В</a:t>
            </a:r>
            <a:r>
              <a:rPr lang="ru-RU" sz="2000" baseline="-25000" dirty="0"/>
              <a:t>3</a:t>
            </a:r>
            <a:r>
              <a:rPr lang="ru-RU" sz="2000" dirty="0"/>
              <a:t>В</a:t>
            </a:r>
            <a:r>
              <a:rPr lang="ru-RU" sz="2000" baseline="-25000" dirty="0"/>
              <a:t>4</a:t>
            </a:r>
            <a:r>
              <a:rPr lang="ru-RU" sz="2000" dirty="0"/>
              <a:t>.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2843808" y="6165304"/>
            <a:ext cx="5400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Следовательно В</a:t>
            </a:r>
            <a:r>
              <a:rPr lang="ru-RU" sz="2000" baseline="-25000" dirty="0"/>
              <a:t>1</a:t>
            </a:r>
            <a:r>
              <a:rPr lang="ru-RU" sz="2000" dirty="0"/>
              <a:t>В</a:t>
            </a:r>
            <a:r>
              <a:rPr lang="ru-RU" sz="2000" baseline="-25000" dirty="0"/>
              <a:t>2</a:t>
            </a:r>
            <a:r>
              <a:rPr lang="ru-RU" sz="2000" dirty="0"/>
              <a:t>= В</a:t>
            </a:r>
            <a:r>
              <a:rPr lang="ru-RU" sz="2000" baseline="-25000" dirty="0"/>
              <a:t>2</a:t>
            </a:r>
            <a:r>
              <a:rPr lang="ru-RU" sz="2000" dirty="0"/>
              <a:t>В</a:t>
            </a:r>
            <a:r>
              <a:rPr lang="ru-RU" sz="2000" baseline="-25000" dirty="0"/>
              <a:t>3</a:t>
            </a:r>
            <a:r>
              <a:rPr lang="ru-RU" sz="2000" dirty="0"/>
              <a:t>= В</a:t>
            </a:r>
            <a:r>
              <a:rPr lang="ru-RU" sz="2000" baseline="-25000" dirty="0"/>
              <a:t>3</a:t>
            </a:r>
            <a:r>
              <a:rPr lang="ru-RU" sz="2000" dirty="0"/>
              <a:t>В</a:t>
            </a:r>
            <a:r>
              <a:rPr lang="ru-RU" sz="2000" baseline="-25000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/>
      <p:bldP spid="3085" grpId="0"/>
      <p:bldP spid="3086" grpId="0"/>
      <p:bldP spid="3087" grpId="0"/>
      <p:bldP spid="3088" grpId="0"/>
      <p:bldP spid="3089" grpId="0"/>
      <p:bldP spid="3090" grpId="0"/>
      <p:bldP spid="3091" grpId="0"/>
      <p:bldP spid="3092" grpId="0"/>
      <p:bldP spid="3093" grpId="0"/>
      <p:bldP spid="3094" grpId="0"/>
      <p:bldP spid="3095" grpId="0"/>
      <p:bldP spid="3097" grpId="0"/>
      <p:bldP spid="3098" grpId="0"/>
      <p:bldP spid="3099" grpId="0"/>
      <p:bldP spid="3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4978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Если на одной из двух прямых отложены последовательно равные отрезки и через их концы проведены параллельные прямые, пересекающие вторую прямую, то они отсекут на второй прямой равные между собой отрезки.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987675" y="1125538"/>
            <a:ext cx="2520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</a:rPr>
              <a:t>                </a:t>
            </a:r>
            <a:r>
              <a:rPr lang="en-US" sz="2000" u="sng" dirty="0">
                <a:latin typeface="Times New Roman" pitchFamily="18" charset="0"/>
              </a:rPr>
              <a:t>II </a:t>
            </a:r>
            <a:r>
              <a:rPr lang="ru-RU" sz="2000" u="sng" dirty="0">
                <a:latin typeface="Times New Roman" pitchFamily="18" charset="0"/>
              </a:rPr>
              <a:t>случай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468313" y="1916113"/>
            <a:ext cx="1368425" cy="31686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rot="20340000" flipH="1">
            <a:off x="1692275" y="2205038"/>
            <a:ext cx="1368425" cy="31686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258888" y="1989138"/>
            <a:ext cx="2160587" cy="865187"/>
          </a:xfrm>
          <a:prstGeom prst="line">
            <a:avLst/>
          </a:prstGeom>
          <a:noFill/>
          <a:ln w="19050">
            <a:solidFill>
              <a:srgbClr val="D6009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1042988" y="2708275"/>
            <a:ext cx="2160587" cy="865188"/>
          </a:xfrm>
          <a:prstGeom prst="line">
            <a:avLst/>
          </a:prstGeom>
          <a:noFill/>
          <a:ln w="19050">
            <a:solidFill>
              <a:srgbClr val="D6009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84213" y="3429000"/>
            <a:ext cx="2160587" cy="865188"/>
          </a:xfrm>
          <a:prstGeom prst="line">
            <a:avLst/>
          </a:prstGeom>
          <a:noFill/>
          <a:ln w="19050">
            <a:solidFill>
              <a:srgbClr val="D6009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395288" y="4221163"/>
            <a:ext cx="2160587" cy="865187"/>
          </a:xfrm>
          <a:prstGeom prst="line">
            <a:avLst/>
          </a:prstGeom>
          <a:noFill/>
          <a:ln w="19050">
            <a:solidFill>
              <a:srgbClr val="D6009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476375" y="1844675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/>
              <a:t>А</a:t>
            </a:r>
            <a:r>
              <a:rPr lang="ru-RU" sz="1400" baseline="-25000"/>
              <a:t>1</a:t>
            </a:r>
            <a:endParaRPr lang="ru-RU" sz="1400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116013" y="2565400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А</a:t>
            </a:r>
            <a:r>
              <a:rPr lang="ru-RU" sz="1400" baseline="-25000"/>
              <a:t>2</a:t>
            </a:r>
            <a:endParaRPr lang="ru-RU" sz="1400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827088" y="3284538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А</a:t>
            </a:r>
            <a:r>
              <a:rPr lang="ru-RU" sz="1400" baseline="-25000"/>
              <a:t>3</a:t>
            </a:r>
            <a:endParaRPr lang="ru-RU" sz="1400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68313" y="4005263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А</a:t>
            </a:r>
            <a:r>
              <a:rPr lang="ru-RU" sz="1400" baseline="-25000"/>
              <a:t>4</a:t>
            </a:r>
            <a:endParaRPr lang="ru-RU" sz="140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124075" y="21336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В</a:t>
            </a:r>
            <a:r>
              <a:rPr lang="ru-RU" sz="1400" baseline="-25000"/>
              <a:t>1</a:t>
            </a:r>
            <a:endParaRPr lang="ru-RU" sz="1400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411413" y="2997200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В</a:t>
            </a:r>
            <a:r>
              <a:rPr lang="ru-RU" sz="1400" baseline="-25000"/>
              <a:t>2</a:t>
            </a:r>
            <a:endParaRPr lang="ru-RU" sz="1400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339975" y="38608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В</a:t>
            </a:r>
            <a:r>
              <a:rPr lang="ru-RU" sz="1400" baseline="-25000"/>
              <a:t>3</a:t>
            </a:r>
            <a:endParaRPr lang="ru-RU" sz="140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268538" y="4724400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В</a:t>
            </a:r>
            <a:r>
              <a:rPr lang="ru-RU" sz="1400" baseline="-25000"/>
              <a:t>4</a:t>
            </a:r>
            <a:endParaRPr lang="ru-RU" sz="1400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851275" y="1484313"/>
            <a:ext cx="50419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Дано:</a:t>
            </a:r>
            <a:r>
              <a:rPr lang="ru-RU" sz="2000" dirty="0"/>
              <a:t> прямые А</a:t>
            </a:r>
            <a:r>
              <a:rPr lang="ru-RU" sz="2000" baseline="-25000" dirty="0"/>
              <a:t>1</a:t>
            </a:r>
            <a:r>
              <a:rPr lang="ru-RU" sz="2000" dirty="0"/>
              <a:t>А</a:t>
            </a:r>
            <a:r>
              <a:rPr lang="ru-RU" sz="2000" baseline="-25000" dirty="0"/>
              <a:t>4</a:t>
            </a:r>
            <a:r>
              <a:rPr lang="ru-RU" sz="2000" dirty="0"/>
              <a:t> и В</a:t>
            </a:r>
            <a:r>
              <a:rPr lang="ru-RU" sz="2000" baseline="-25000" dirty="0"/>
              <a:t>1</a:t>
            </a:r>
            <a:r>
              <a:rPr lang="ru-RU" sz="2000" dirty="0"/>
              <a:t>В</a:t>
            </a:r>
            <a:r>
              <a:rPr lang="ru-RU" sz="2000" baseline="-25000" dirty="0"/>
              <a:t>4</a:t>
            </a:r>
            <a:r>
              <a:rPr lang="ru-RU" sz="2000" dirty="0"/>
              <a:t> не параллельны. А</a:t>
            </a:r>
            <a:r>
              <a:rPr lang="ru-RU" sz="2000" baseline="-25000" dirty="0"/>
              <a:t>1</a:t>
            </a:r>
            <a:r>
              <a:rPr lang="ru-RU" sz="2000" dirty="0"/>
              <a:t>А</a:t>
            </a:r>
            <a:r>
              <a:rPr lang="ru-RU" sz="2000" baseline="-25000" dirty="0"/>
              <a:t>2</a:t>
            </a:r>
            <a:r>
              <a:rPr lang="ru-RU" sz="2000" dirty="0"/>
              <a:t>= А</a:t>
            </a:r>
            <a:r>
              <a:rPr lang="ru-RU" sz="2000" baseline="-25000" dirty="0"/>
              <a:t>2</a:t>
            </a:r>
            <a:r>
              <a:rPr lang="ru-RU" sz="2000" dirty="0"/>
              <a:t>А</a:t>
            </a:r>
            <a:r>
              <a:rPr lang="ru-RU" sz="2000" baseline="-25000" dirty="0"/>
              <a:t>3</a:t>
            </a:r>
            <a:r>
              <a:rPr lang="ru-RU" sz="2000" dirty="0"/>
              <a:t>=А</a:t>
            </a:r>
            <a:r>
              <a:rPr lang="ru-RU" sz="2000" baseline="-25000" dirty="0"/>
              <a:t>3</a:t>
            </a:r>
            <a:r>
              <a:rPr lang="ru-RU" sz="2000" dirty="0"/>
              <a:t>А</a:t>
            </a:r>
            <a:r>
              <a:rPr lang="ru-RU" sz="2000" baseline="-25000" dirty="0"/>
              <a:t>4</a:t>
            </a:r>
            <a:r>
              <a:rPr lang="ru-RU" sz="2000" dirty="0"/>
              <a:t>, прямые А</a:t>
            </a:r>
            <a:r>
              <a:rPr lang="ru-RU" sz="2000" baseline="-25000" dirty="0"/>
              <a:t>1</a:t>
            </a:r>
            <a:r>
              <a:rPr lang="ru-RU" sz="2000" dirty="0"/>
              <a:t>В</a:t>
            </a:r>
            <a:r>
              <a:rPr lang="ru-RU" sz="2000" baseline="-25000" dirty="0"/>
              <a:t>1</a:t>
            </a:r>
            <a:r>
              <a:rPr lang="ru-RU" sz="2000" dirty="0"/>
              <a:t>, А</a:t>
            </a:r>
            <a:r>
              <a:rPr lang="ru-RU" sz="2000" baseline="-25000" dirty="0"/>
              <a:t>2</a:t>
            </a:r>
            <a:r>
              <a:rPr lang="ru-RU" sz="2000" dirty="0"/>
              <a:t>В</a:t>
            </a:r>
            <a:r>
              <a:rPr lang="ru-RU" sz="2000" baseline="-25000" dirty="0"/>
              <a:t>2</a:t>
            </a:r>
            <a:r>
              <a:rPr lang="ru-RU" sz="2000" dirty="0"/>
              <a:t>, А</a:t>
            </a:r>
            <a:r>
              <a:rPr lang="ru-RU" sz="2000" baseline="-25000" dirty="0"/>
              <a:t>3</a:t>
            </a:r>
            <a:r>
              <a:rPr lang="ru-RU" sz="2000" dirty="0"/>
              <a:t>В</a:t>
            </a:r>
            <a:r>
              <a:rPr lang="ru-RU" sz="2000" baseline="-25000" dirty="0"/>
              <a:t>3 </a:t>
            </a:r>
            <a:r>
              <a:rPr lang="ru-RU" sz="2000" dirty="0"/>
              <a:t>и А</a:t>
            </a:r>
            <a:r>
              <a:rPr lang="ru-RU" sz="2000" baseline="-25000" dirty="0"/>
              <a:t>4</a:t>
            </a:r>
            <a:r>
              <a:rPr lang="ru-RU" sz="2000" dirty="0"/>
              <a:t>В</a:t>
            </a:r>
            <a:r>
              <a:rPr lang="ru-RU" sz="2000" baseline="-25000" dirty="0"/>
              <a:t>4</a:t>
            </a:r>
            <a:r>
              <a:rPr lang="ru-RU" sz="2000" dirty="0"/>
              <a:t> параллельны.</a:t>
            </a:r>
            <a:endParaRPr lang="ru-RU" sz="2000" baseline="-25000" dirty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851275" y="2420938"/>
            <a:ext cx="4535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Доказать: </a:t>
            </a:r>
            <a:r>
              <a:rPr lang="ru-RU" sz="2000" dirty="0"/>
              <a:t>В</a:t>
            </a:r>
            <a:r>
              <a:rPr lang="ru-RU" sz="2000" baseline="-25000" dirty="0"/>
              <a:t>1</a:t>
            </a:r>
            <a:r>
              <a:rPr lang="ru-RU" sz="2000" dirty="0"/>
              <a:t>В</a:t>
            </a:r>
            <a:r>
              <a:rPr lang="ru-RU" sz="2000" baseline="-25000" dirty="0"/>
              <a:t>2</a:t>
            </a:r>
            <a:r>
              <a:rPr lang="ru-RU" sz="2000" dirty="0"/>
              <a:t>= В</a:t>
            </a:r>
            <a:r>
              <a:rPr lang="ru-RU" sz="2000" baseline="-25000" dirty="0"/>
              <a:t>2</a:t>
            </a:r>
            <a:r>
              <a:rPr lang="ru-RU" sz="2000" dirty="0"/>
              <a:t>В</a:t>
            </a:r>
            <a:r>
              <a:rPr lang="ru-RU" sz="2000" baseline="-25000" dirty="0"/>
              <a:t>3</a:t>
            </a:r>
            <a:r>
              <a:rPr lang="ru-RU" sz="2000" dirty="0"/>
              <a:t>= В</a:t>
            </a:r>
            <a:r>
              <a:rPr lang="ru-RU" sz="2000" baseline="-25000" dirty="0"/>
              <a:t>3</a:t>
            </a:r>
            <a:r>
              <a:rPr lang="ru-RU" sz="2000" dirty="0"/>
              <a:t>В</a:t>
            </a:r>
            <a:r>
              <a:rPr lang="ru-RU" sz="2000" baseline="-25000" dirty="0"/>
              <a:t>4</a:t>
            </a:r>
            <a:endParaRPr lang="ru-RU" sz="2000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787900" y="2852738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Доказательство:</a:t>
            </a:r>
            <a:endParaRPr lang="ru-RU" b="1" dirty="0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H="1">
            <a:off x="1417638" y="1989138"/>
            <a:ext cx="1512887" cy="3529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2700338" y="2276475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С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1908175" y="36449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endParaRPr lang="ru-RU" sz="1400"/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2463800" y="2492375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  <a:endParaRPr lang="ru-RU" sz="1200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2339975" y="27813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</a:t>
            </a:r>
            <a:endParaRPr lang="ru-RU" sz="1200"/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2051050" y="3789363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</a:t>
            </a:r>
            <a:endParaRPr lang="ru-RU" sz="1200"/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2195513" y="3357563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</a:t>
            </a:r>
            <a:endParaRPr lang="ru-RU" sz="1200"/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3276600" y="3141663"/>
            <a:ext cx="586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Через точку В</a:t>
            </a:r>
            <a:r>
              <a:rPr lang="ru-RU" sz="2000" baseline="-25000" dirty="0"/>
              <a:t>2</a:t>
            </a:r>
            <a:r>
              <a:rPr lang="ru-RU" sz="2000" dirty="0"/>
              <a:t> проведем прямую </a:t>
            </a:r>
            <a:r>
              <a:rPr lang="en-US" sz="2000" dirty="0"/>
              <a:t>CD</a:t>
            </a:r>
            <a:r>
              <a:rPr lang="ru-RU" sz="2000" dirty="0"/>
              <a:t>, параллельную прямой А</a:t>
            </a:r>
            <a:r>
              <a:rPr lang="ru-RU" sz="2000" baseline="-25000" dirty="0"/>
              <a:t>1</a:t>
            </a:r>
            <a:r>
              <a:rPr lang="ru-RU" sz="2000" dirty="0"/>
              <a:t>А</a:t>
            </a:r>
            <a:r>
              <a:rPr lang="ru-RU" sz="2000" baseline="-25000" dirty="0"/>
              <a:t>4</a:t>
            </a:r>
            <a:r>
              <a:rPr lang="ru-RU" sz="2000" dirty="0"/>
              <a:t>.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3276600" y="3789363"/>
            <a:ext cx="54721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СВ</a:t>
            </a:r>
            <a:r>
              <a:rPr lang="ru-RU" sz="2000" baseline="-25000" dirty="0"/>
              <a:t>2</a:t>
            </a:r>
            <a:r>
              <a:rPr lang="ru-RU" sz="2000" dirty="0"/>
              <a:t>=В</a:t>
            </a:r>
            <a:r>
              <a:rPr lang="ru-RU" sz="2000" baseline="-25000" dirty="0"/>
              <a:t>2</a:t>
            </a:r>
            <a:r>
              <a:rPr lang="en-US" sz="2000" dirty="0"/>
              <a:t>D (</a:t>
            </a:r>
            <a:r>
              <a:rPr lang="en-US" sz="2000" dirty="0">
                <a:latin typeface="Times New Roman" pitchFamily="18" charset="0"/>
              </a:rPr>
              <a:t>I</a:t>
            </a:r>
            <a:r>
              <a:rPr lang="ru-RU" sz="2000" dirty="0">
                <a:latin typeface="Times New Roman" pitchFamily="18" charset="0"/>
              </a:rPr>
              <a:t> случай)</a:t>
            </a:r>
            <a:endParaRPr lang="ru-RU" sz="2000" dirty="0"/>
          </a:p>
        </p:txBody>
      </p:sp>
      <p:graphicFrame>
        <p:nvGraphicFramePr>
          <p:cNvPr id="4137" name="Object 41"/>
          <p:cNvGraphicFramePr>
            <a:graphicFrameLocks noChangeAspect="1"/>
          </p:cNvGraphicFramePr>
          <p:nvPr/>
        </p:nvGraphicFramePr>
        <p:xfrm>
          <a:off x="3348038" y="4149725"/>
          <a:ext cx="962025" cy="374650"/>
        </p:xfrm>
        <a:graphic>
          <a:graphicData uri="http://schemas.openxmlformats.org/presentationml/2006/ole">
            <p:oleObj spid="_x0000_s16386" name="Формула" r:id="rId3" imgW="457200" imgH="177480" progId="Equation.3">
              <p:embed/>
            </p:oleObj>
          </a:graphicData>
        </a:graphic>
      </p:graphicFrame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4284663" y="4138613"/>
            <a:ext cx="48593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(накрест лежащие при параллельных прямых А</a:t>
            </a:r>
            <a:r>
              <a:rPr lang="ru-RU" sz="2000" baseline="-25000" dirty="0"/>
              <a:t>1</a:t>
            </a:r>
            <a:r>
              <a:rPr lang="ru-RU" sz="2000" dirty="0"/>
              <a:t>В</a:t>
            </a:r>
            <a:r>
              <a:rPr lang="ru-RU" sz="2000" baseline="-25000" dirty="0"/>
              <a:t>1</a:t>
            </a:r>
            <a:r>
              <a:rPr lang="ru-RU" sz="2000" dirty="0"/>
              <a:t> и А</a:t>
            </a:r>
            <a:r>
              <a:rPr lang="ru-RU" sz="2000" baseline="-25000" dirty="0"/>
              <a:t>3</a:t>
            </a:r>
            <a:r>
              <a:rPr lang="ru-RU" sz="2000" dirty="0"/>
              <a:t>В</a:t>
            </a:r>
            <a:r>
              <a:rPr lang="ru-RU" sz="2000" baseline="-25000" dirty="0"/>
              <a:t>3 </a:t>
            </a:r>
            <a:r>
              <a:rPr lang="ru-RU" sz="2000" dirty="0"/>
              <a:t> и секущей </a:t>
            </a:r>
            <a:r>
              <a:rPr lang="en-US" sz="2000" dirty="0"/>
              <a:t>CD</a:t>
            </a:r>
            <a:r>
              <a:rPr lang="ru-RU" sz="2000" dirty="0"/>
              <a:t>).</a:t>
            </a:r>
          </a:p>
        </p:txBody>
      </p:sp>
      <p:graphicFrame>
        <p:nvGraphicFramePr>
          <p:cNvPr id="4140" name="Object 44"/>
          <p:cNvGraphicFramePr>
            <a:graphicFrameLocks noChangeAspect="1"/>
          </p:cNvGraphicFramePr>
          <p:nvPr/>
        </p:nvGraphicFramePr>
        <p:xfrm>
          <a:off x="3419475" y="4797425"/>
          <a:ext cx="973138" cy="369888"/>
        </p:xfrm>
        <a:graphic>
          <a:graphicData uri="http://schemas.openxmlformats.org/presentationml/2006/ole">
            <p:oleObj spid="_x0000_s16387" name="Формула" r:id="rId4" imgW="469800" imgH="177480" progId="Equation.3">
              <p:embed/>
            </p:oleObj>
          </a:graphicData>
        </a:graphic>
      </p:graphicFrame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4356100" y="4797425"/>
            <a:ext cx="38877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(вертикальные).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2771800" y="5301208"/>
            <a:ext cx="1657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Значит, </a:t>
            </a:r>
          </a:p>
        </p:txBody>
      </p:sp>
      <p:graphicFrame>
        <p:nvGraphicFramePr>
          <p:cNvPr id="4143" name="Object 47"/>
          <p:cNvGraphicFramePr>
            <a:graphicFrameLocks noChangeAspect="1"/>
          </p:cNvGraphicFramePr>
          <p:nvPr/>
        </p:nvGraphicFramePr>
        <p:xfrm>
          <a:off x="3707904" y="5373216"/>
          <a:ext cx="1574800" cy="301625"/>
        </p:xfrm>
        <a:graphic>
          <a:graphicData uri="http://schemas.openxmlformats.org/presentationml/2006/ole">
            <p:oleObj spid="_x0000_s16388" name="Формула" r:id="rId5" imgW="927000" imgH="177480" progId="Equation.3">
              <p:embed/>
            </p:oleObj>
          </a:graphicData>
        </a:graphic>
      </p:graphicFrame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5364088" y="5301208"/>
            <a:ext cx="27352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по второму признаку.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251520" y="5733256"/>
            <a:ext cx="3097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Следовательно В</a:t>
            </a:r>
            <a:r>
              <a:rPr lang="ru-RU" sz="2000" baseline="-25000" dirty="0"/>
              <a:t>1</a:t>
            </a:r>
            <a:r>
              <a:rPr lang="ru-RU" sz="2000" dirty="0"/>
              <a:t>В</a:t>
            </a:r>
            <a:r>
              <a:rPr lang="ru-RU" sz="2000" baseline="-25000" dirty="0"/>
              <a:t>2</a:t>
            </a:r>
            <a:r>
              <a:rPr lang="ru-RU" sz="2000" dirty="0"/>
              <a:t>=В</a:t>
            </a:r>
            <a:r>
              <a:rPr lang="ru-RU" sz="2000" baseline="-25000" dirty="0"/>
              <a:t>2</a:t>
            </a:r>
            <a:r>
              <a:rPr lang="ru-RU" sz="2000" dirty="0"/>
              <a:t>В</a:t>
            </a:r>
            <a:r>
              <a:rPr lang="ru-RU" sz="2000" baseline="-25000" dirty="0"/>
              <a:t>3.</a:t>
            </a:r>
            <a:endParaRPr lang="ru-RU" sz="2000" dirty="0"/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3419872" y="5877272"/>
            <a:ext cx="5184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Аналогично доказывается, что В</a:t>
            </a:r>
            <a:r>
              <a:rPr lang="ru-RU" sz="2000" baseline="-25000" dirty="0"/>
              <a:t>2</a:t>
            </a:r>
            <a:r>
              <a:rPr lang="ru-RU" sz="2000" dirty="0"/>
              <a:t>В</a:t>
            </a:r>
            <a:r>
              <a:rPr lang="ru-RU" sz="2000" baseline="-25000" dirty="0"/>
              <a:t>3</a:t>
            </a:r>
            <a:r>
              <a:rPr lang="ru-RU" sz="2000" dirty="0"/>
              <a:t>=В</a:t>
            </a:r>
            <a:r>
              <a:rPr lang="ru-RU" sz="2000" baseline="-25000" dirty="0"/>
              <a:t>3</a:t>
            </a:r>
            <a:r>
              <a:rPr lang="ru-RU" sz="2000" dirty="0"/>
              <a:t>В</a:t>
            </a:r>
            <a:r>
              <a:rPr lang="ru-RU" sz="2000" baseline="-25000" dirty="0"/>
              <a:t>4</a:t>
            </a:r>
            <a:r>
              <a:rPr lang="ru-RU" sz="2000" dirty="0"/>
              <a:t>.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2483768" y="6237312"/>
            <a:ext cx="5400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Следовательно В</a:t>
            </a:r>
            <a:r>
              <a:rPr lang="ru-RU" sz="2000" baseline="-25000" dirty="0"/>
              <a:t>1</a:t>
            </a:r>
            <a:r>
              <a:rPr lang="ru-RU" sz="2000" dirty="0"/>
              <a:t>В</a:t>
            </a:r>
            <a:r>
              <a:rPr lang="ru-RU" sz="2000" baseline="-25000" dirty="0"/>
              <a:t>2</a:t>
            </a:r>
            <a:r>
              <a:rPr lang="ru-RU" sz="2000" dirty="0"/>
              <a:t>= В</a:t>
            </a:r>
            <a:r>
              <a:rPr lang="ru-RU" sz="2000" baseline="-25000" dirty="0"/>
              <a:t>2</a:t>
            </a:r>
            <a:r>
              <a:rPr lang="ru-RU" sz="2000" dirty="0"/>
              <a:t>В</a:t>
            </a:r>
            <a:r>
              <a:rPr lang="ru-RU" sz="2000" baseline="-25000" dirty="0"/>
              <a:t>3</a:t>
            </a:r>
            <a:r>
              <a:rPr lang="ru-RU" sz="2000" dirty="0"/>
              <a:t>= </a:t>
            </a:r>
            <a:r>
              <a:rPr lang="ru-RU" sz="2000" dirty="0" smtClean="0"/>
              <a:t>В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В</a:t>
            </a:r>
            <a:r>
              <a:rPr lang="ru-RU" sz="2000" baseline="-25000" dirty="0" smtClean="0"/>
              <a:t>4.</a:t>
            </a:r>
            <a:endParaRPr lang="ru-RU" sz="2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4100" grpId="0" animBg="1"/>
      <p:bldP spid="4101" grpId="0" animBg="1"/>
      <p:bldP spid="4102" grpId="0" animBg="1"/>
      <p:bldP spid="4103" grpId="0" animBg="1"/>
      <p:bldP spid="4104" grpId="0" animBg="1"/>
      <p:bldP spid="4105" grpId="0" animBg="1"/>
      <p:bldP spid="4106" grpId="0"/>
      <p:bldP spid="4107" grpId="0"/>
      <p:bldP spid="4108" grpId="0"/>
      <p:bldP spid="4109" grpId="0"/>
      <p:bldP spid="4110" grpId="0"/>
      <p:bldP spid="4111" grpId="0"/>
      <p:bldP spid="4112" grpId="0"/>
      <p:bldP spid="4113" grpId="0"/>
      <p:bldP spid="4114" grpId="0"/>
      <p:bldP spid="4115" grpId="0"/>
      <p:bldP spid="4116" grpId="0"/>
      <p:bldP spid="4122" grpId="0" animBg="1"/>
      <p:bldP spid="4123" grpId="0"/>
      <p:bldP spid="4124" grpId="0"/>
      <p:bldP spid="4129" grpId="0"/>
      <p:bldP spid="4130" grpId="0"/>
      <p:bldP spid="4131" grpId="0"/>
      <p:bldP spid="4132" grpId="0"/>
      <p:bldP spid="4133" grpId="0"/>
      <p:bldP spid="4134" grpId="0"/>
      <p:bldP spid="4139" grpId="0"/>
      <p:bldP spid="4141" grpId="0"/>
      <p:bldP spid="4142" grpId="0"/>
      <p:bldP spid="4144" grpId="0"/>
      <p:bldP spid="4145" grpId="0"/>
      <p:bldP spid="4146" grpId="0"/>
      <p:bldP spid="41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27984" y="62068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Фалес Милетский</a:t>
            </a:r>
            <a:r>
              <a:rPr lang="ru-RU" sz="2800" dirty="0" smtClean="0">
                <a:latin typeface="Monotype Corsiva" pitchFamily="66" charset="0"/>
              </a:rPr>
              <a:t>, несомненно самый выдающийся из  знаменитых семи мудрецов 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>
                <a:latin typeface="Monotype Corsiva" pitchFamily="66" charset="0"/>
              </a:rPr>
              <a:t>он  и геометрии у греков первый открыватель,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>
                <a:latin typeface="Monotype Corsiva" pitchFamily="66" charset="0"/>
              </a:rPr>
              <a:t> и природы точнейший испытатель, 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>
                <a:latin typeface="Monotype Corsiva" pitchFamily="66" charset="0"/>
              </a:rPr>
              <a:t>и светил опытнейший наблюдатель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530120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«Познать себя трудно, советовать другим легко»</a:t>
            </a:r>
          </a:p>
        </p:txBody>
      </p:sp>
      <p:pic>
        <p:nvPicPr>
          <p:cNvPr id="8" name="Picture 2" descr="http://www.abc-people.com/idea/zolotsech/pythag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3181350" cy="4800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www.pgbooks.ru/userfiles/s640x480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3971925" cy="4572000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</p:pic>
      <p:sp>
        <p:nvSpPr>
          <p:cNvPr id="4" name="TextBox 3"/>
          <p:cNvSpPr txBox="1"/>
          <p:nvPr/>
        </p:nvSpPr>
        <p:spPr>
          <a:xfrm>
            <a:off x="4427984" y="836712"/>
            <a:ext cx="432048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Monotype Corsiva" pitchFamily="66" charset="0"/>
              </a:rPr>
              <a:t>Вероятней всего Фалес родился в период с 640  по  624 г. до н.э., а умер в период с 548 по 545 г. до н. э. </a:t>
            </a:r>
          </a:p>
          <a:p>
            <a:pPr algn="ctr"/>
            <a:r>
              <a:rPr lang="ru-RU" sz="3000" dirty="0">
                <a:latin typeface="Monotype Corsiva" pitchFamily="66" charset="0"/>
              </a:rPr>
              <a:t>Таким образом умереть Фалес мог в возрасте от 76 до 95 лет.</a:t>
            </a:r>
          </a:p>
          <a:p>
            <a:endParaRPr lang="ru-RU" sz="2400" dirty="0" smtClean="0"/>
          </a:p>
          <a:p>
            <a:endParaRPr lang="ru-RU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7544" y="18864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Биография Фалеса Милетского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7984" y="220486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Сообщается, что Фалес был торговцем и много путешествовал. Некоторое время жил в Египте, в </a:t>
            </a:r>
            <a:r>
              <a:rPr lang="ru-RU" sz="2400" b="1" dirty="0" smtClean="0">
                <a:latin typeface="Monotype Corsiva" pitchFamily="66" charset="0"/>
              </a:rPr>
              <a:t>Фивах </a:t>
            </a:r>
            <a:r>
              <a:rPr lang="ru-RU" sz="2400" dirty="0" smtClean="0">
                <a:latin typeface="Monotype Corsiva" pitchFamily="66" charset="0"/>
              </a:rPr>
              <a:t>и </a:t>
            </a:r>
            <a:r>
              <a:rPr lang="ru-RU" sz="2400" b="1" dirty="0" smtClean="0">
                <a:latin typeface="Monotype Corsiva" pitchFamily="66" charset="0"/>
              </a:rPr>
              <a:t>Мемфисе</a:t>
            </a:r>
            <a:r>
              <a:rPr lang="ru-RU" sz="2400" dirty="0" smtClean="0">
                <a:latin typeface="Monotype Corsiva" pitchFamily="66" charset="0"/>
              </a:rPr>
              <a:t>, где учился у жрецов, изучал причины наводнений.</a:t>
            </a:r>
          </a:p>
          <a:p>
            <a:pPr algn="ctr"/>
            <a:endParaRPr lang="ru-RU" sz="2400" dirty="0"/>
          </a:p>
        </p:txBody>
      </p:sp>
      <p:pic>
        <p:nvPicPr>
          <p:cNvPr id="4" name="Рисунок 3" descr="00afgb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132856"/>
            <a:ext cx="4104455" cy="29988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404664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Достоверно известно только то, что Фалес был знатного рода, и получил на родине хорошее образование. Собственно милетское происхождение Фалеса ставится под сомнение; сообщают, что его род имел финикийские корни, и что в </a:t>
            </a:r>
            <a:r>
              <a:rPr lang="ru-RU" sz="2400" b="1" dirty="0" err="1" smtClean="0">
                <a:latin typeface="Monotype Corsiva" pitchFamily="66" charset="0"/>
              </a:rPr>
              <a:t>Милете</a:t>
            </a:r>
            <a:r>
              <a:rPr lang="ru-RU" sz="2400" dirty="0" smtClean="0">
                <a:latin typeface="Monotype Corsiva" pitchFamily="66" charset="0"/>
              </a:rPr>
              <a:t> он был пришельцем.</a:t>
            </a:r>
            <a:endParaRPr lang="ru-RU" sz="2400" dirty="0" smtClean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157192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Некоторые источники утверждают, что Фалес жил в одиночестве и сторонился государственных дел; другие — что был женат, имел сына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Кибиста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; третьи — что оставаясь холостяком, усыновил сына сестры.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od02_1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764704"/>
            <a:ext cx="4398196" cy="4006817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323528" y="188640"/>
            <a:ext cx="48600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Представьте себе такую картину. 600 г. до н.э. Египет. Перед вами огромнейшая египетская пирамида. Чтобы удивить фараона и остаться у него в фаворитах вам нужно измерить высоту этой пирамиды. Как вы поступите?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068960"/>
            <a:ext cx="50040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 Да, оказывается, все достаточно просто. Вот что придумал Фалес Милетский. Он подождал пока длина его тени и его рост совпадут, а затем с помощью теоремы о подобии треугольников нашел длину тени пирамиды, которая соответственно, была равна тени, отбрасываемой пирамидой. </a:t>
            </a:r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7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Monotype Corsiva" pitchFamily="66" charset="0"/>
              </a:rPr>
              <a:t>Заслуги Фалеса в геометрии </a:t>
            </a:r>
            <a:br>
              <a:rPr lang="ru-RU" sz="2800" b="1" dirty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2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980728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Считается, что Фалес первым доказал несколько геометрических теорем, а именно:</a:t>
            </a:r>
            <a:endParaRPr lang="ru-RU" sz="2400" dirty="0" smtClean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204864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latin typeface="Monotype Corsiva" pitchFamily="66" charset="0"/>
              </a:rPr>
              <a:t>вертикальные углы равны;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2924944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latin typeface="Monotype Corsiva" pitchFamily="66" charset="0"/>
              </a:rPr>
              <a:t>треугольники с равной одной стороной и равными углами, прилегающими к ней, равны;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3861048"/>
            <a:ext cx="7127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latin typeface="Monotype Corsiva" pitchFamily="66" charset="0"/>
              </a:rPr>
              <a:t>углы при основании равнобедренного треугольника равны;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616" y="4581128"/>
            <a:ext cx="3856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latin typeface="Monotype Corsiva" pitchFamily="66" charset="0"/>
              </a:rPr>
              <a:t>диаметр делит круг пополам;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59632" y="5373216"/>
            <a:ext cx="7884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>
                <a:latin typeface="Monotype Corsiva" pitchFamily="66" charset="0"/>
              </a:rPr>
              <a:t>Фалес первый вписал прямоугольный треугольник в круг </a:t>
            </a:r>
          </a:p>
          <a:p>
            <a:r>
              <a:rPr lang="ru-RU" sz="2400" dirty="0">
                <a:latin typeface="Monotype Corsiva" pitchFamily="66" charset="0"/>
              </a:rPr>
              <a:t>и в благодарность богам принёс в жертву быка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Заслуги Фалеса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700808"/>
            <a:ext cx="727280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Считается, что Фалес первым (из известных на сегодня древних учёных) изучил движение Солнца по небесной сфере.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Monotype Corsiva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Научился вычислять время солнцестояний и равноденствий, установил неравность промежутков между ними.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Monotype Corsiva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Первым стал утверждать, что Луна светит отражённым светом; что затмения Солнца происходят тогда, когда между ним и Землей проходит Луна; а затмения Луны происходят тогда, когда Луна попадает в тень от Земли.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122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996952"/>
            <a:ext cx="3660800" cy="35730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18864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Фалес ввёл календарь, по египетскому образцу (в котором год состоял из 365 дней, делился на 12 месяцев по 30 дней, и пять дней оставались выпадающими).</a:t>
            </a:r>
            <a:endParaRPr lang="ru-RU" sz="2400" dirty="0" smtClean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1412776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Считается, что Фалес первый разбил небесную сферу на пять зон: арктический всегда видимый пояс, летний тропик, небесный экватор, зимний тропик, антарктический невидимый пояс.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3284984"/>
            <a:ext cx="3960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Monotype Corsiva" pitchFamily="66" charset="0"/>
              </a:rPr>
              <a:t>Считается, что Фалес “изобрел глобус”. Можно утверждать, что Фалес (начав с геометрического изучения углов) создал “математический метод” в изучении движения небесных тел.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Теорема Фалеса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740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Заслуги Фалеса</vt:lpstr>
      <vt:lpstr>Слайд 8</vt:lpstr>
      <vt:lpstr>     Теорема Фалеса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Marina</dc:creator>
  <cp:lastModifiedBy>Marina</cp:lastModifiedBy>
  <cp:revision>23</cp:revision>
  <dcterms:created xsi:type="dcterms:W3CDTF">2012-09-25T13:40:36Z</dcterms:created>
  <dcterms:modified xsi:type="dcterms:W3CDTF">2012-09-25T16:17:02Z</dcterms:modified>
</cp:coreProperties>
</file>