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9" r:id="rId2"/>
    <p:sldId id="279" r:id="rId3"/>
    <p:sldId id="280" r:id="rId4"/>
    <p:sldId id="285" r:id="rId5"/>
    <p:sldId id="286" r:id="rId6"/>
    <p:sldId id="287" r:id="rId7"/>
    <p:sldId id="288" r:id="rId8"/>
    <p:sldId id="290" r:id="rId9"/>
    <p:sldId id="291" r:id="rId10"/>
    <p:sldId id="292" r:id="rId11"/>
    <p:sldId id="293" r:id="rId12"/>
    <p:sldId id="294" r:id="rId13"/>
    <p:sldId id="295" r:id="rId14"/>
    <p:sldId id="296" r:id="rId15"/>
    <p:sldId id="297" r:id="rId16"/>
    <p:sldId id="298" r:id="rId17"/>
    <p:sldId id="300" r:id="rId18"/>
    <p:sldId id="301" r:id="rId19"/>
    <p:sldId id="302" r:id="rId20"/>
    <p:sldId id="303" r:id="rId21"/>
    <p:sldId id="304" r:id="rId22"/>
    <p:sldId id="305" r:id="rId23"/>
    <p:sldId id="306" r:id="rId24"/>
    <p:sldId id="307" r:id="rId25"/>
    <p:sldId id="308" r:id="rId26"/>
    <p:sldId id="309" r:id="rId27"/>
    <p:sldId id="310" r:id="rId28"/>
    <p:sldId id="311" r:id="rId29"/>
    <p:sldId id="312" r:id="rId30"/>
    <p:sldId id="313" r:id="rId31"/>
    <p:sldId id="314" r:id="rId32"/>
    <p:sldId id="315" r:id="rId33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EAF463A-BC7C-46EE-9F1E-7F377CCA4891}" type="datetimeFigureOut">
              <a:rPr lang="en-US" smtClean="0"/>
              <a:pPr/>
              <a:t>11/20/2014</a:t>
            </a:fld>
            <a:endParaRPr lang="en-US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11/20/2014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11/20/2014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11/20/2014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EAF463A-BC7C-46EE-9F1E-7F377CCA4891}" type="datetimeFigureOut">
              <a:rPr lang="en-US" smtClean="0"/>
              <a:pPr/>
              <a:t>11/20/2014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11/20/2014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11/20/2014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11/20/2014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11/20/2014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EAF463A-BC7C-46EE-9F1E-7F377CCA4891}" type="datetimeFigureOut">
              <a:rPr lang="en-US" smtClean="0"/>
              <a:pPr/>
              <a:t>11/20/2014</a:t>
            </a:fld>
            <a:endParaRPr lang="en-US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EAF463A-BC7C-46EE-9F1E-7F377CCA4891}" type="datetimeFigureOut">
              <a:rPr lang="en-US" smtClean="0"/>
              <a:pPr/>
              <a:t>11/20/2014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11/20/2014</a:t>
            </a:fld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4510100"/>
          </a:xfrm>
        </p:spPr>
        <p:txBody>
          <a:bodyPr>
            <a:noAutofit/>
          </a:bodyPr>
          <a:lstStyle/>
          <a:p>
            <a:pPr algn="ctr"/>
            <a:endParaRPr lang="ru-RU" sz="3200" b="1" dirty="0">
              <a:solidFill>
                <a:srgbClr val="FFFF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47800" y="2057400"/>
            <a:ext cx="6560234" cy="2438400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ru-RU" sz="7100" b="1" dirty="0" smtClean="0">
                <a:solidFill>
                  <a:srgbClr val="0070C0"/>
                </a:solidFill>
              </a:rPr>
              <a:t>Тест по теме «Дворцовые перевороты»</a:t>
            </a:r>
            <a:endParaRPr lang="ru-RU" sz="7100" b="1" dirty="0" smtClean="0">
              <a:solidFill>
                <a:srgbClr val="FFFF00"/>
              </a:solidFill>
            </a:endParaRPr>
          </a:p>
          <a:p>
            <a:endParaRPr lang="ru-RU" dirty="0"/>
          </a:p>
        </p:txBody>
      </p:sp>
      <p:pic>
        <p:nvPicPr>
          <p:cNvPr id="1026" name="Picture 2" descr="D:\Лена\новик качан\Дворцовые перевороты\Екатерина 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428604"/>
            <a:ext cx="1870495" cy="2326896"/>
          </a:xfrm>
          <a:prstGeom prst="rect">
            <a:avLst/>
          </a:prstGeom>
          <a:noFill/>
          <a:effectLst>
            <a:softEdge rad="127000"/>
          </a:effectLst>
        </p:spPr>
      </p:pic>
      <p:pic>
        <p:nvPicPr>
          <p:cNvPr id="1027" name="Picture 3" descr="D:\Лена\новик качан\Дворцовые перевороты\Елизавета Петровна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86644" y="928670"/>
            <a:ext cx="1357314" cy="1689102"/>
          </a:xfrm>
          <a:prstGeom prst="rect">
            <a:avLst/>
          </a:prstGeom>
          <a:noFill/>
          <a:effectLst>
            <a:softEdge rad="127000"/>
          </a:effectLst>
        </p:spPr>
      </p:pic>
      <p:pic>
        <p:nvPicPr>
          <p:cNvPr id="1028" name="Picture 4" descr="D:\Лена\новик качан\Дворцовые перевороты\Иван Антонович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596" y="4286256"/>
            <a:ext cx="1524000" cy="2225675"/>
          </a:xfrm>
          <a:prstGeom prst="rect">
            <a:avLst/>
          </a:prstGeom>
          <a:noFill/>
          <a:effectLst>
            <a:softEdge rad="127000"/>
          </a:effectLst>
        </p:spPr>
      </p:pic>
      <p:pic>
        <p:nvPicPr>
          <p:cNvPr id="1029" name="Picture 5" descr="D:\Лена\новик качан\Дворцовые перевороты\Петр II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072174" y="4071942"/>
            <a:ext cx="2071826" cy="2444754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1030" name="Picture 6" descr="D:\Лена\новик качан\Дворцовые перевороты\Петр III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15008" y="285728"/>
            <a:ext cx="1113113" cy="1600216"/>
          </a:xfrm>
          <a:prstGeom prst="rect">
            <a:avLst/>
          </a:prstGeom>
          <a:noFill/>
          <a:effectLst>
            <a:softEdge rad="127000"/>
          </a:effectLst>
        </p:spPr>
      </p:pic>
      <p:pic>
        <p:nvPicPr>
          <p:cNvPr id="1031" name="Picture 7" descr="D:\Лена\новик качан\Дворцовые перевороты\Анна Иоанновна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929058" y="5160521"/>
            <a:ext cx="1301748" cy="1697479"/>
          </a:xfrm>
          <a:prstGeom prst="rect">
            <a:avLst/>
          </a:prstGeom>
          <a:noFill/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9. Кто управлял страной с 1741 года 1761 год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endParaRPr lang="ru-RU" dirty="0" smtClean="0"/>
          </a:p>
          <a:p>
            <a:pPr marL="514350" indent="-514350">
              <a:buNone/>
            </a:pPr>
            <a:r>
              <a:rPr lang="ru-RU" sz="4800" dirty="0" smtClean="0">
                <a:solidFill>
                  <a:srgbClr val="FF0000"/>
                </a:solidFill>
              </a:rPr>
              <a:t>А)</a:t>
            </a:r>
            <a:r>
              <a:rPr lang="ru-RU" sz="4800" dirty="0" smtClean="0"/>
              <a:t> Петр </a:t>
            </a:r>
            <a:r>
              <a:rPr lang="en-US" sz="4800" dirty="0" smtClean="0"/>
              <a:t>II</a:t>
            </a:r>
          </a:p>
          <a:p>
            <a:pPr marL="514350" indent="-514350">
              <a:buNone/>
            </a:pPr>
            <a:r>
              <a:rPr lang="ru-RU" sz="4800" dirty="0" smtClean="0">
                <a:solidFill>
                  <a:srgbClr val="FF0000"/>
                </a:solidFill>
              </a:rPr>
              <a:t>Б)</a:t>
            </a:r>
            <a:r>
              <a:rPr lang="ru-RU" sz="4800" dirty="0" smtClean="0"/>
              <a:t>  Петр </a:t>
            </a:r>
            <a:r>
              <a:rPr lang="en-US" sz="4800" dirty="0" smtClean="0"/>
              <a:t>I</a:t>
            </a:r>
            <a:endParaRPr lang="ru-RU" sz="4800" dirty="0" smtClean="0"/>
          </a:p>
          <a:p>
            <a:pPr marL="514350" indent="-514350">
              <a:buNone/>
            </a:pPr>
            <a:r>
              <a:rPr lang="ru-RU" sz="4800" dirty="0" smtClean="0">
                <a:solidFill>
                  <a:srgbClr val="FF0000"/>
                </a:solidFill>
              </a:rPr>
              <a:t>В) </a:t>
            </a:r>
            <a:r>
              <a:rPr lang="ru-RU" sz="4800" dirty="0" smtClean="0"/>
              <a:t>Елизавета Петровна</a:t>
            </a:r>
          </a:p>
          <a:p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10. Кто издал «Манифест о вольности дворянской» в 1762 году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ru-RU" sz="5400" dirty="0" smtClean="0">
                <a:solidFill>
                  <a:srgbClr val="FF0000"/>
                </a:solidFill>
              </a:rPr>
              <a:t>А)</a:t>
            </a:r>
            <a:r>
              <a:rPr lang="ru-RU" sz="5400" dirty="0" smtClean="0"/>
              <a:t> Екатерина </a:t>
            </a:r>
            <a:r>
              <a:rPr lang="en-US" sz="5400" dirty="0" smtClean="0"/>
              <a:t>I</a:t>
            </a:r>
            <a:endParaRPr lang="ru-RU" sz="5400" dirty="0" smtClean="0"/>
          </a:p>
          <a:p>
            <a:pPr marL="514350" indent="-514350">
              <a:buNone/>
            </a:pPr>
            <a:r>
              <a:rPr lang="ru-RU" sz="5400" dirty="0" smtClean="0">
                <a:solidFill>
                  <a:srgbClr val="FF0000"/>
                </a:solidFill>
              </a:rPr>
              <a:t>Б)</a:t>
            </a:r>
            <a:r>
              <a:rPr lang="ru-RU" sz="5400" dirty="0" smtClean="0"/>
              <a:t> Иван Антонович</a:t>
            </a:r>
          </a:p>
          <a:p>
            <a:pPr marL="514350" indent="-514350">
              <a:buNone/>
            </a:pPr>
            <a:r>
              <a:rPr lang="ru-RU" sz="5400" dirty="0" smtClean="0">
                <a:solidFill>
                  <a:srgbClr val="FF0000"/>
                </a:solidFill>
              </a:rPr>
              <a:t>В)</a:t>
            </a:r>
            <a:r>
              <a:rPr lang="ru-RU" sz="5400" dirty="0" smtClean="0"/>
              <a:t> Петр </a:t>
            </a:r>
            <a:r>
              <a:rPr lang="en-US" sz="5400" dirty="0" smtClean="0"/>
              <a:t>III</a:t>
            </a:r>
            <a:endParaRPr lang="ru-RU" sz="54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80386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11. По окончанию русско-шведской войны при Елизавете Петровне был подписан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85999"/>
            <a:ext cx="8229600" cy="388651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800" dirty="0" smtClean="0">
                <a:solidFill>
                  <a:srgbClr val="FF0000"/>
                </a:solidFill>
              </a:rPr>
              <a:t>А) </a:t>
            </a:r>
            <a:r>
              <a:rPr lang="ru-RU" sz="4800" dirty="0" err="1" smtClean="0"/>
              <a:t>Ништадский</a:t>
            </a:r>
            <a:r>
              <a:rPr lang="ru-RU" sz="4800" dirty="0" smtClean="0"/>
              <a:t> мир</a:t>
            </a:r>
          </a:p>
          <a:p>
            <a:pPr>
              <a:buNone/>
            </a:pPr>
            <a:r>
              <a:rPr lang="ru-RU" sz="4800" dirty="0" smtClean="0">
                <a:solidFill>
                  <a:srgbClr val="FF0000"/>
                </a:solidFill>
              </a:rPr>
              <a:t>Б) </a:t>
            </a:r>
            <a:r>
              <a:rPr lang="ru-RU" sz="4800" dirty="0" err="1" smtClean="0"/>
              <a:t>Абосский</a:t>
            </a:r>
            <a:r>
              <a:rPr lang="ru-RU" sz="4800" dirty="0" smtClean="0"/>
              <a:t> мир</a:t>
            </a:r>
          </a:p>
          <a:p>
            <a:pPr>
              <a:buNone/>
            </a:pPr>
            <a:r>
              <a:rPr lang="ru-RU" sz="4800" dirty="0" smtClean="0">
                <a:solidFill>
                  <a:srgbClr val="FF0000"/>
                </a:solidFill>
              </a:rPr>
              <a:t>В) </a:t>
            </a:r>
            <a:r>
              <a:rPr lang="ru-RU" sz="4800" dirty="0" smtClean="0"/>
              <a:t>Бухарестский мир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12. Русско-турецкая война 1735-1739 гг. была при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ru-RU" sz="4800" dirty="0" smtClean="0">
                <a:solidFill>
                  <a:srgbClr val="FF0000"/>
                </a:solidFill>
              </a:rPr>
              <a:t>А)</a:t>
            </a:r>
            <a:r>
              <a:rPr lang="ru-RU" sz="4800" dirty="0" smtClean="0"/>
              <a:t> Елизавете Петровне</a:t>
            </a:r>
          </a:p>
          <a:p>
            <a:pPr marL="514350" indent="-514350">
              <a:buNone/>
            </a:pPr>
            <a:r>
              <a:rPr lang="ru-RU" sz="4800" dirty="0" smtClean="0">
                <a:solidFill>
                  <a:srgbClr val="FF0000"/>
                </a:solidFill>
              </a:rPr>
              <a:t>Б)</a:t>
            </a:r>
            <a:r>
              <a:rPr lang="ru-RU" sz="4800" dirty="0" smtClean="0"/>
              <a:t> Петре </a:t>
            </a:r>
            <a:r>
              <a:rPr lang="en-US" sz="4800" dirty="0" smtClean="0"/>
              <a:t>II</a:t>
            </a:r>
            <a:endParaRPr lang="ru-RU" sz="4800" dirty="0" smtClean="0"/>
          </a:p>
          <a:p>
            <a:pPr marL="514350" indent="-514350">
              <a:buNone/>
            </a:pPr>
            <a:r>
              <a:rPr lang="ru-RU" sz="4800" dirty="0" smtClean="0">
                <a:solidFill>
                  <a:srgbClr val="FF0000"/>
                </a:solidFill>
              </a:rPr>
              <a:t>В)</a:t>
            </a:r>
            <a:r>
              <a:rPr lang="ru-RU" sz="4800" dirty="0" smtClean="0"/>
              <a:t> Анне Иоанновне</a:t>
            </a:r>
          </a:p>
          <a:p>
            <a:pPr marL="514350" indent="-514350">
              <a:buNone/>
            </a:pPr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13.  Укажите даты Семилетней войны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400" dirty="0" smtClean="0">
                <a:solidFill>
                  <a:srgbClr val="FF0000"/>
                </a:solidFill>
              </a:rPr>
              <a:t>А) </a:t>
            </a:r>
            <a:r>
              <a:rPr lang="ru-RU" sz="4400" dirty="0" smtClean="0"/>
              <a:t>1762-1769 гг.</a:t>
            </a:r>
          </a:p>
          <a:p>
            <a:pPr>
              <a:buNone/>
            </a:pPr>
            <a:r>
              <a:rPr lang="ru-RU" sz="4400" dirty="0" smtClean="0">
                <a:solidFill>
                  <a:srgbClr val="FF0000"/>
                </a:solidFill>
              </a:rPr>
              <a:t>Б) </a:t>
            </a:r>
            <a:r>
              <a:rPr lang="ru-RU" sz="4400" dirty="0" smtClean="0"/>
              <a:t>1756-1762 гг.</a:t>
            </a:r>
          </a:p>
          <a:p>
            <a:pPr>
              <a:buNone/>
            </a:pPr>
            <a:r>
              <a:rPr lang="ru-RU" sz="4400" dirty="0" smtClean="0">
                <a:solidFill>
                  <a:srgbClr val="FF0000"/>
                </a:solidFill>
              </a:rPr>
              <a:t>В) </a:t>
            </a:r>
            <a:r>
              <a:rPr lang="ru-RU" sz="4400" dirty="0" smtClean="0"/>
              <a:t>1750-1757 гг.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14. Семилетняя война – это война России против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400" dirty="0" smtClean="0">
                <a:solidFill>
                  <a:srgbClr val="FF0000"/>
                </a:solidFill>
              </a:rPr>
              <a:t>А) </a:t>
            </a:r>
            <a:r>
              <a:rPr lang="ru-RU" sz="4400" dirty="0" smtClean="0"/>
              <a:t>Австрии</a:t>
            </a:r>
          </a:p>
          <a:p>
            <a:pPr>
              <a:buNone/>
            </a:pPr>
            <a:r>
              <a:rPr lang="ru-RU" sz="4400" dirty="0" smtClean="0">
                <a:solidFill>
                  <a:srgbClr val="FF0000"/>
                </a:solidFill>
              </a:rPr>
              <a:t>Б) </a:t>
            </a:r>
            <a:r>
              <a:rPr lang="ru-RU" sz="4400" dirty="0" smtClean="0"/>
              <a:t>Пруссии</a:t>
            </a:r>
          </a:p>
          <a:p>
            <a:pPr>
              <a:buNone/>
            </a:pPr>
            <a:r>
              <a:rPr lang="ru-RU" sz="4400" dirty="0" smtClean="0">
                <a:solidFill>
                  <a:srgbClr val="FF0000"/>
                </a:solidFill>
              </a:rPr>
              <a:t>В) </a:t>
            </a:r>
            <a:r>
              <a:rPr lang="ru-RU" sz="4400" dirty="0" smtClean="0"/>
              <a:t>Дании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15. Чем заканчивается период дворцовых переворотов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400" dirty="0" smtClean="0">
                <a:solidFill>
                  <a:srgbClr val="FF0000"/>
                </a:solidFill>
              </a:rPr>
              <a:t>А) </a:t>
            </a:r>
            <a:r>
              <a:rPr lang="ru-RU" sz="4400" dirty="0" smtClean="0"/>
              <a:t>воцарением Екатерины </a:t>
            </a:r>
            <a:r>
              <a:rPr lang="en-US" sz="4400" dirty="0" smtClean="0"/>
              <a:t>II</a:t>
            </a:r>
            <a:endParaRPr lang="ru-RU" sz="4400" dirty="0" smtClean="0"/>
          </a:p>
          <a:p>
            <a:pPr>
              <a:buNone/>
            </a:pPr>
            <a:r>
              <a:rPr lang="ru-RU" sz="4400" dirty="0" smtClean="0">
                <a:solidFill>
                  <a:srgbClr val="FF0000"/>
                </a:solidFill>
              </a:rPr>
              <a:t>Б) </a:t>
            </a:r>
            <a:r>
              <a:rPr lang="ru-RU" sz="4400" dirty="0" smtClean="0"/>
              <a:t>воцарением Петра </a:t>
            </a:r>
            <a:r>
              <a:rPr lang="en-US" sz="4400" dirty="0" smtClean="0"/>
              <a:t>III</a:t>
            </a:r>
            <a:endParaRPr lang="ru-RU" sz="4400" dirty="0" smtClean="0"/>
          </a:p>
          <a:p>
            <a:pPr>
              <a:buNone/>
            </a:pPr>
            <a:r>
              <a:rPr lang="ru-RU" sz="4400" dirty="0" smtClean="0">
                <a:solidFill>
                  <a:srgbClr val="FF0000"/>
                </a:solidFill>
              </a:rPr>
              <a:t>В) </a:t>
            </a:r>
            <a:r>
              <a:rPr lang="ru-RU" sz="4400" dirty="0" smtClean="0"/>
              <a:t>воцарением Екатерины </a:t>
            </a:r>
            <a:r>
              <a:rPr lang="en-US" sz="4400" dirty="0" smtClean="0"/>
              <a:t>I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4510100"/>
          </a:xfrm>
        </p:spPr>
        <p:txBody>
          <a:bodyPr>
            <a:noAutofit/>
          </a:bodyPr>
          <a:lstStyle/>
          <a:p>
            <a:pPr algn="ctr"/>
            <a:endParaRPr lang="ru-RU" sz="3200" b="1" dirty="0">
              <a:solidFill>
                <a:srgbClr val="FFFF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9200" y="2209800"/>
            <a:ext cx="7086600" cy="2438400"/>
          </a:xfrm>
        </p:spPr>
        <p:txBody>
          <a:bodyPr>
            <a:normAutofit fontScale="92500"/>
          </a:bodyPr>
          <a:lstStyle/>
          <a:p>
            <a:pPr algn="ctr"/>
            <a:r>
              <a:rPr lang="ru-RU" sz="9600" b="1" dirty="0" smtClean="0">
                <a:solidFill>
                  <a:srgbClr val="0070C0"/>
                </a:solidFill>
              </a:rPr>
              <a:t>Проверяем!!!</a:t>
            </a:r>
            <a:endParaRPr lang="ru-RU" sz="9600" b="1" dirty="0" smtClean="0">
              <a:solidFill>
                <a:srgbClr val="0070C0"/>
              </a:solidFill>
            </a:endParaRPr>
          </a:p>
          <a:p>
            <a:endParaRPr lang="ru-RU" sz="8000" dirty="0"/>
          </a:p>
        </p:txBody>
      </p:sp>
      <p:pic>
        <p:nvPicPr>
          <p:cNvPr id="1026" name="Picture 2" descr="D:\Лена\новик качан\Дворцовые перевороты\Екатерина 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428604"/>
            <a:ext cx="1870495" cy="2326896"/>
          </a:xfrm>
          <a:prstGeom prst="rect">
            <a:avLst/>
          </a:prstGeom>
          <a:noFill/>
          <a:effectLst>
            <a:softEdge rad="127000"/>
          </a:effectLst>
        </p:spPr>
      </p:pic>
      <p:pic>
        <p:nvPicPr>
          <p:cNvPr id="1027" name="Picture 3" descr="D:\Лена\новик качан\Дворцовые перевороты\Елизавета Петровна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86644" y="928670"/>
            <a:ext cx="1357314" cy="1689102"/>
          </a:xfrm>
          <a:prstGeom prst="rect">
            <a:avLst/>
          </a:prstGeom>
          <a:noFill/>
          <a:effectLst>
            <a:softEdge rad="127000"/>
          </a:effectLst>
        </p:spPr>
      </p:pic>
      <p:pic>
        <p:nvPicPr>
          <p:cNvPr id="1028" name="Picture 4" descr="D:\Лена\новик качан\Дворцовые перевороты\Иван Антонович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596" y="4286256"/>
            <a:ext cx="1524000" cy="2225675"/>
          </a:xfrm>
          <a:prstGeom prst="rect">
            <a:avLst/>
          </a:prstGeom>
          <a:noFill/>
          <a:effectLst>
            <a:softEdge rad="127000"/>
          </a:effectLst>
        </p:spPr>
      </p:pic>
      <p:pic>
        <p:nvPicPr>
          <p:cNvPr id="1029" name="Picture 5" descr="D:\Лена\новик качан\Дворцовые перевороты\Петр II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072174" y="4071942"/>
            <a:ext cx="2071826" cy="2444754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1030" name="Picture 6" descr="D:\Лена\новик качан\Дворцовые перевороты\Петр III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15008" y="285728"/>
            <a:ext cx="1113113" cy="1600216"/>
          </a:xfrm>
          <a:prstGeom prst="rect">
            <a:avLst/>
          </a:prstGeom>
          <a:noFill/>
          <a:effectLst>
            <a:softEdge rad="127000"/>
          </a:effectLst>
        </p:spPr>
      </p:pic>
      <p:pic>
        <p:nvPicPr>
          <p:cNvPr id="1031" name="Picture 7" descr="D:\Лена\новик качан\Дворцовые перевороты\Анна Иоанновна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929058" y="5160521"/>
            <a:ext cx="1301748" cy="1697479"/>
          </a:xfrm>
          <a:prstGeom prst="rect">
            <a:avLst/>
          </a:prstGeom>
          <a:noFill/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1. О ком идет речь?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105717"/>
          </a:xfrm>
        </p:spPr>
        <p:txBody>
          <a:bodyPr/>
          <a:lstStyle/>
          <a:p>
            <a:pPr algn="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Став императором в двухмесячном возрасте  и   «процарствовав»   год,   всю  оставшуюся  жизнь  находился в заключении  и погиб в 23 года при попытке освобождения   из   самой   неприступной   российской тюрьмы. </a:t>
            </a:r>
          </a:p>
          <a:p>
            <a:pPr algn="r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981200" y="5105400"/>
            <a:ext cx="4984313" cy="9233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dirty="0" smtClean="0"/>
              <a:t>Иван Антонович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/>
              <a:t>2. О ком идет речь?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Внук великого императора, сын убитого царевича, ставший императором в подростковом возрасте. Любитель охоты и придворных забав. Умер от оспы в разгар подготовки к свадьбе. 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429000" y="5029200"/>
            <a:ext cx="2095958" cy="9233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dirty="0" smtClean="0"/>
              <a:t>Петр </a:t>
            </a:r>
            <a:r>
              <a:rPr lang="en-US" sz="5400" dirty="0" smtClean="0"/>
              <a:t>II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1. О ком идет речь?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105717"/>
          </a:xfrm>
        </p:spPr>
        <p:txBody>
          <a:bodyPr/>
          <a:lstStyle/>
          <a:p>
            <a:pPr algn="r"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3600" dirty="0" smtClean="0"/>
              <a:t>Став императором в двухмесячном возрасте  и   «процарствовав»   год,   всю  оставшуюся  жизнь  находился в заключении  и погиб в 23 года при попытке освобождения   из   самой   неприступной   российской тюрьмы. </a:t>
            </a:r>
          </a:p>
          <a:p>
            <a:pPr algn="r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3. О ком идет речь?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Внук    великого    императора,    сын    его любимой дочери,  воспитанный на чужбине    и    принявший    обычаи    и    язык чужой страны. Наречен наследником престола    родной    теткой,    пришедшей    к власти  в  результате  очередного  переворота.  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276600" y="5029200"/>
            <a:ext cx="2270685" cy="9233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dirty="0" smtClean="0"/>
              <a:t>Петр </a:t>
            </a:r>
            <a:r>
              <a:rPr lang="en-US" sz="5400" dirty="0" smtClean="0"/>
              <a:t>III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/>
              <a:t>4. О ком идет речь?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Прибалтийская крестьянка-католичка, жена шведского драгуна, вторая жена Петра Великого и первая женщина на российском престоле. 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743200" y="4572000"/>
            <a:ext cx="3542316" cy="9233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dirty="0" smtClean="0"/>
              <a:t>Екатерина </a:t>
            </a:r>
            <a:r>
              <a:rPr lang="en-US" sz="5400" dirty="0" smtClean="0"/>
              <a:t>I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5. О ком идет речь?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Племянница великого царя, вдова небогатого курляндского герцога,  ставшая императрицей по приглашению Верховного тайного совета. Десять лет правления этой грозной женщины были отмечены усилением позиций прибалтийских немцев у трона. 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133600" y="5181600"/>
            <a:ext cx="5096267" cy="9233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dirty="0" smtClean="0"/>
              <a:t>Анна Иоанновна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6. О ком идет речь?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Дочь великого Петра, рожденная вне брака, свергла с престола младенца-императора, приходившегося ей внучатым пле­мянником, и правила страной 20 лет. 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981200" y="4343400"/>
            <a:ext cx="6101607" cy="9233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dirty="0" smtClean="0"/>
              <a:t>Елизавета Петровна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80386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7.Расположите императоров и императриц в хронологическом порядке, исходя из их правления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pPr marL="514350" indent="-514350">
              <a:buNone/>
            </a:pPr>
            <a:r>
              <a:rPr lang="ru-RU" dirty="0" smtClean="0">
                <a:solidFill>
                  <a:srgbClr val="FF0000"/>
                </a:solidFill>
              </a:rPr>
              <a:t>А)</a:t>
            </a:r>
            <a:r>
              <a:rPr lang="ru-RU" dirty="0" smtClean="0"/>
              <a:t> Анна Иоанновна</a:t>
            </a:r>
          </a:p>
          <a:p>
            <a:pPr marL="514350" indent="-514350">
              <a:buNone/>
            </a:pPr>
            <a:r>
              <a:rPr lang="ru-RU" dirty="0" smtClean="0">
                <a:solidFill>
                  <a:srgbClr val="FF0000"/>
                </a:solidFill>
              </a:rPr>
              <a:t>Б</a:t>
            </a:r>
            <a:r>
              <a:rPr lang="ru-RU" dirty="0" smtClean="0"/>
              <a:t>) Елизавета Петровна</a:t>
            </a:r>
          </a:p>
          <a:p>
            <a:pPr marL="514350" indent="-514350">
              <a:buNone/>
            </a:pPr>
            <a:r>
              <a:rPr lang="ru-RU" dirty="0" smtClean="0">
                <a:solidFill>
                  <a:srgbClr val="FF0000"/>
                </a:solidFill>
              </a:rPr>
              <a:t>В)</a:t>
            </a:r>
            <a:r>
              <a:rPr lang="ru-RU" dirty="0" smtClean="0"/>
              <a:t> Петр </a:t>
            </a:r>
            <a:r>
              <a:rPr lang="en-US" dirty="0" smtClean="0"/>
              <a:t>II</a:t>
            </a:r>
          </a:p>
          <a:p>
            <a:pPr marL="514350" indent="-514350">
              <a:buNone/>
            </a:pPr>
            <a:r>
              <a:rPr lang="ru-RU" dirty="0" smtClean="0">
                <a:solidFill>
                  <a:srgbClr val="FF0000"/>
                </a:solidFill>
              </a:rPr>
              <a:t>Г)</a:t>
            </a:r>
            <a:r>
              <a:rPr lang="ru-RU" dirty="0" smtClean="0"/>
              <a:t>  Петр </a:t>
            </a:r>
            <a:r>
              <a:rPr lang="en-US" dirty="0" smtClean="0"/>
              <a:t>I</a:t>
            </a:r>
            <a:endParaRPr lang="ru-RU" dirty="0" smtClean="0"/>
          </a:p>
          <a:p>
            <a:pPr marL="514350" indent="-514350">
              <a:buNone/>
            </a:pPr>
            <a:r>
              <a:rPr lang="ru-RU" dirty="0" smtClean="0">
                <a:solidFill>
                  <a:srgbClr val="FF0000"/>
                </a:solidFill>
              </a:rPr>
              <a:t>Д)</a:t>
            </a:r>
            <a:r>
              <a:rPr lang="ru-RU" dirty="0" smtClean="0"/>
              <a:t> Екатерина </a:t>
            </a:r>
            <a:r>
              <a:rPr lang="en-US" dirty="0" smtClean="0"/>
              <a:t>I</a:t>
            </a:r>
            <a:endParaRPr lang="ru-RU" dirty="0" smtClean="0"/>
          </a:p>
          <a:p>
            <a:pPr marL="514350" indent="-514350">
              <a:buNone/>
            </a:pPr>
            <a:r>
              <a:rPr lang="ru-RU" dirty="0" smtClean="0">
                <a:solidFill>
                  <a:srgbClr val="FF0000"/>
                </a:solidFill>
              </a:rPr>
              <a:t>Е)</a:t>
            </a:r>
            <a:r>
              <a:rPr lang="ru-RU" dirty="0" smtClean="0"/>
              <a:t> Иван Антонович</a:t>
            </a:r>
          </a:p>
          <a:p>
            <a:pPr marL="514350" indent="-514350">
              <a:buNone/>
            </a:pPr>
            <a:r>
              <a:rPr lang="ru-RU" dirty="0" smtClean="0">
                <a:solidFill>
                  <a:srgbClr val="FF0000"/>
                </a:solidFill>
              </a:rPr>
              <a:t>Ж)</a:t>
            </a:r>
            <a:r>
              <a:rPr lang="ru-RU" dirty="0" smtClean="0"/>
              <a:t> Петр </a:t>
            </a:r>
            <a:r>
              <a:rPr lang="en-US" dirty="0" smtClean="0"/>
              <a:t>III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105400" y="4038600"/>
            <a:ext cx="299293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ГДВАЕБЖ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8. При каком правители первым министром был Э. Бирон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ru-RU" sz="5400" dirty="0" smtClean="0">
                <a:solidFill>
                  <a:srgbClr val="FF0000"/>
                </a:solidFill>
              </a:rPr>
              <a:t>А)</a:t>
            </a:r>
            <a:r>
              <a:rPr lang="ru-RU" sz="5400" dirty="0" smtClean="0"/>
              <a:t> Анна Иоанновна</a:t>
            </a:r>
          </a:p>
          <a:p>
            <a:pPr marL="514350" indent="-514350">
              <a:buNone/>
            </a:pPr>
            <a:r>
              <a:rPr lang="ru-RU" sz="5400" dirty="0" smtClean="0">
                <a:solidFill>
                  <a:srgbClr val="FF0000"/>
                </a:solidFill>
              </a:rPr>
              <a:t>Б</a:t>
            </a:r>
            <a:r>
              <a:rPr lang="ru-RU" sz="5400" dirty="0" smtClean="0"/>
              <a:t>) Елизавета Петровна</a:t>
            </a:r>
          </a:p>
          <a:p>
            <a:pPr marL="514350" indent="-514350">
              <a:buNone/>
            </a:pPr>
            <a:r>
              <a:rPr lang="ru-RU" sz="5400" dirty="0" smtClean="0">
                <a:solidFill>
                  <a:srgbClr val="FF0000"/>
                </a:solidFill>
              </a:rPr>
              <a:t>В)</a:t>
            </a:r>
            <a:r>
              <a:rPr lang="ru-RU" sz="5400" dirty="0" smtClean="0"/>
              <a:t> Петр </a:t>
            </a:r>
            <a:r>
              <a:rPr lang="en-US" sz="5400" dirty="0" smtClean="0"/>
              <a:t>II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9. Кто управлял страной с 1741 года 1761 год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endParaRPr lang="ru-RU" dirty="0" smtClean="0"/>
          </a:p>
          <a:p>
            <a:pPr marL="514350" indent="-514350">
              <a:buNone/>
            </a:pPr>
            <a:r>
              <a:rPr lang="ru-RU" sz="4800" dirty="0" smtClean="0">
                <a:solidFill>
                  <a:srgbClr val="FF0000"/>
                </a:solidFill>
              </a:rPr>
              <a:t>А)</a:t>
            </a:r>
            <a:r>
              <a:rPr lang="ru-RU" sz="4800" dirty="0" smtClean="0"/>
              <a:t> Петр </a:t>
            </a:r>
            <a:r>
              <a:rPr lang="en-US" sz="4800" dirty="0" smtClean="0"/>
              <a:t>II</a:t>
            </a:r>
          </a:p>
          <a:p>
            <a:pPr marL="514350" indent="-514350">
              <a:buNone/>
            </a:pPr>
            <a:r>
              <a:rPr lang="ru-RU" sz="4800" dirty="0" smtClean="0">
                <a:solidFill>
                  <a:srgbClr val="FF0000"/>
                </a:solidFill>
              </a:rPr>
              <a:t>Б)</a:t>
            </a:r>
            <a:r>
              <a:rPr lang="ru-RU" sz="4800" dirty="0" smtClean="0"/>
              <a:t>  Петр </a:t>
            </a:r>
            <a:r>
              <a:rPr lang="en-US" sz="4800" dirty="0" smtClean="0"/>
              <a:t>I</a:t>
            </a:r>
            <a:endParaRPr lang="ru-RU" sz="4800" dirty="0" smtClean="0"/>
          </a:p>
          <a:p>
            <a:pPr marL="514350" indent="-514350">
              <a:buNone/>
            </a:pPr>
            <a:r>
              <a:rPr lang="ru-RU" sz="4800" dirty="0" smtClean="0">
                <a:solidFill>
                  <a:srgbClr val="FF0000"/>
                </a:solidFill>
              </a:rPr>
              <a:t>В) </a:t>
            </a:r>
            <a:r>
              <a:rPr lang="ru-RU" sz="4800" dirty="0" smtClean="0"/>
              <a:t>Елизавета Петровна</a:t>
            </a:r>
          </a:p>
          <a:p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3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0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10. Кто издал «Манифест о вольности дворянской» в 1762 году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ru-RU" sz="5400" dirty="0" smtClean="0">
                <a:solidFill>
                  <a:srgbClr val="FF0000"/>
                </a:solidFill>
              </a:rPr>
              <a:t>А)</a:t>
            </a:r>
            <a:r>
              <a:rPr lang="ru-RU" sz="5400" dirty="0" smtClean="0"/>
              <a:t> Екатерина </a:t>
            </a:r>
            <a:r>
              <a:rPr lang="en-US" sz="5400" dirty="0" smtClean="0"/>
              <a:t>I</a:t>
            </a:r>
            <a:endParaRPr lang="ru-RU" sz="5400" dirty="0" smtClean="0"/>
          </a:p>
          <a:p>
            <a:pPr marL="514350" indent="-514350">
              <a:buNone/>
            </a:pPr>
            <a:r>
              <a:rPr lang="ru-RU" sz="5400" dirty="0" smtClean="0">
                <a:solidFill>
                  <a:srgbClr val="FF0000"/>
                </a:solidFill>
              </a:rPr>
              <a:t>Б)</a:t>
            </a:r>
            <a:r>
              <a:rPr lang="ru-RU" sz="5400" dirty="0" smtClean="0"/>
              <a:t> Иван Антонович</a:t>
            </a:r>
          </a:p>
          <a:p>
            <a:pPr marL="514350" indent="-514350">
              <a:buNone/>
            </a:pPr>
            <a:r>
              <a:rPr lang="ru-RU" sz="5400" dirty="0" smtClean="0">
                <a:solidFill>
                  <a:srgbClr val="FF0000"/>
                </a:solidFill>
              </a:rPr>
              <a:t>В)</a:t>
            </a:r>
            <a:r>
              <a:rPr lang="ru-RU" sz="5400" dirty="0" smtClean="0"/>
              <a:t> Петр </a:t>
            </a:r>
            <a:r>
              <a:rPr lang="en-US" sz="5400" dirty="0" smtClean="0"/>
              <a:t>III</a:t>
            </a:r>
            <a:endParaRPr lang="ru-RU" sz="54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203246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11. По окончанию русско-шведской войны при Елизавете Петровне был подписан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81199"/>
            <a:ext cx="8229600" cy="4191317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48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4800" dirty="0" smtClean="0">
                <a:solidFill>
                  <a:srgbClr val="FF0000"/>
                </a:solidFill>
              </a:rPr>
              <a:t>А) </a:t>
            </a:r>
            <a:r>
              <a:rPr lang="ru-RU" sz="4800" dirty="0" err="1" smtClean="0"/>
              <a:t>Ништадский</a:t>
            </a:r>
            <a:r>
              <a:rPr lang="ru-RU" sz="4800" dirty="0" smtClean="0"/>
              <a:t> мир</a:t>
            </a:r>
          </a:p>
          <a:p>
            <a:pPr>
              <a:buNone/>
            </a:pPr>
            <a:r>
              <a:rPr lang="ru-RU" sz="4800" dirty="0" smtClean="0">
                <a:solidFill>
                  <a:srgbClr val="FF0000"/>
                </a:solidFill>
              </a:rPr>
              <a:t>Б) </a:t>
            </a:r>
            <a:r>
              <a:rPr lang="ru-RU" sz="4800" dirty="0" err="1" smtClean="0"/>
              <a:t>Абосский</a:t>
            </a:r>
            <a:r>
              <a:rPr lang="ru-RU" sz="4800" dirty="0" smtClean="0"/>
              <a:t> мир</a:t>
            </a:r>
          </a:p>
          <a:p>
            <a:pPr>
              <a:buNone/>
            </a:pPr>
            <a:r>
              <a:rPr lang="ru-RU" sz="4800" dirty="0" smtClean="0">
                <a:solidFill>
                  <a:srgbClr val="FF0000"/>
                </a:solidFill>
              </a:rPr>
              <a:t>В) </a:t>
            </a:r>
            <a:r>
              <a:rPr lang="ru-RU" sz="4800" dirty="0" smtClean="0"/>
              <a:t>Бухарестский мир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12. Русско-турецкая война 1735-1739 гг. была при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ru-RU" sz="4800" dirty="0" smtClean="0">
                <a:solidFill>
                  <a:srgbClr val="FF0000"/>
                </a:solidFill>
              </a:rPr>
              <a:t>А)</a:t>
            </a:r>
            <a:r>
              <a:rPr lang="ru-RU" sz="4800" dirty="0" smtClean="0"/>
              <a:t> Елизавете Петровне</a:t>
            </a:r>
          </a:p>
          <a:p>
            <a:pPr marL="514350" indent="-514350">
              <a:buNone/>
            </a:pPr>
            <a:r>
              <a:rPr lang="ru-RU" sz="4800" dirty="0" smtClean="0">
                <a:solidFill>
                  <a:srgbClr val="FF0000"/>
                </a:solidFill>
              </a:rPr>
              <a:t>Б)</a:t>
            </a:r>
            <a:r>
              <a:rPr lang="ru-RU" sz="4800" dirty="0" smtClean="0"/>
              <a:t> Петре </a:t>
            </a:r>
            <a:r>
              <a:rPr lang="en-US" sz="4800" dirty="0" smtClean="0"/>
              <a:t>II</a:t>
            </a:r>
            <a:endParaRPr lang="ru-RU" sz="4800" dirty="0" smtClean="0"/>
          </a:p>
          <a:p>
            <a:pPr marL="514350" indent="-514350">
              <a:buNone/>
            </a:pPr>
            <a:r>
              <a:rPr lang="ru-RU" sz="4800" dirty="0" smtClean="0">
                <a:solidFill>
                  <a:srgbClr val="FF0000"/>
                </a:solidFill>
              </a:rPr>
              <a:t>В)</a:t>
            </a:r>
            <a:r>
              <a:rPr lang="ru-RU" sz="4800" dirty="0" smtClean="0"/>
              <a:t> Анне Иоанновне</a:t>
            </a:r>
          </a:p>
          <a:p>
            <a:pPr marL="514350" indent="-514350">
              <a:buNone/>
            </a:pPr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/>
              <a:t>2. О ком идет речь?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3600" dirty="0" smtClean="0"/>
              <a:t>Внук великого императора, сын убитого царевича, ставший императором в подростковом возрасте. Любитель охоты и придворных забав. Умер от оспы в разгар подготовки к свадьбе.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13.  Укажите даты Семилетней войны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400" dirty="0" smtClean="0">
                <a:solidFill>
                  <a:srgbClr val="FF0000"/>
                </a:solidFill>
              </a:rPr>
              <a:t>А) </a:t>
            </a:r>
            <a:r>
              <a:rPr lang="ru-RU" sz="4400" dirty="0" smtClean="0"/>
              <a:t>1762-1769 гг.</a:t>
            </a:r>
          </a:p>
          <a:p>
            <a:pPr>
              <a:buNone/>
            </a:pPr>
            <a:r>
              <a:rPr lang="ru-RU" sz="4400" dirty="0" smtClean="0">
                <a:solidFill>
                  <a:srgbClr val="FF0000"/>
                </a:solidFill>
              </a:rPr>
              <a:t>Б) </a:t>
            </a:r>
            <a:r>
              <a:rPr lang="ru-RU" sz="4400" dirty="0" smtClean="0"/>
              <a:t>1756-1762 гг.</a:t>
            </a:r>
          </a:p>
          <a:p>
            <a:pPr>
              <a:buNone/>
            </a:pPr>
            <a:r>
              <a:rPr lang="ru-RU" sz="4400" dirty="0" smtClean="0">
                <a:solidFill>
                  <a:srgbClr val="FF0000"/>
                </a:solidFill>
              </a:rPr>
              <a:t>В) </a:t>
            </a:r>
            <a:r>
              <a:rPr lang="ru-RU" sz="4400" dirty="0" smtClean="0"/>
              <a:t>1750-1757 гг.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14. Семилетняя война – это война России против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400" dirty="0" smtClean="0">
                <a:solidFill>
                  <a:srgbClr val="FF0000"/>
                </a:solidFill>
              </a:rPr>
              <a:t>А) </a:t>
            </a:r>
            <a:r>
              <a:rPr lang="ru-RU" sz="4400" dirty="0" smtClean="0"/>
              <a:t>Австрии</a:t>
            </a:r>
          </a:p>
          <a:p>
            <a:pPr>
              <a:buNone/>
            </a:pPr>
            <a:r>
              <a:rPr lang="ru-RU" sz="4400" dirty="0" smtClean="0">
                <a:solidFill>
                  <a:srgbClr val="FF0000"/>
                </a:solidFill>
              </a:rPr>
              <a:t>Б) </a:t>
            </a:r>
            <a:r>
              <a:rPr lang="ru-RU" sz="4400" dirty="0" smtClean="0"/>
              <a:t>Пруссии</a:t>
            </a:r>
          </a:p>
          <a:p>
            <a:pPr>
              <a:buNone/>
            </a:pPr>
            <a:r>
              <a:rPr lang="ru-RU" sz="4400" dirty="0" smtClean="0">
                <a:solidFill>
                  <a:srgbClr val="FF0000"/>
                </a:solidFill>
              </a:rPr>
              <a:t>В) </a:t>
            </a:r>
            <a:r>
              <a:rPr lang="ru-RU" sz="4400" dirty="0" smtClean="0"/>
              <a:t>Дании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15. Чем заканчивается период дворцовых переворотов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400" dirty="0" smtClean="0">
                <a:solidFill>
                  <a:srgbClr val="FF0000"/>
                </a:solidFill>
              </a:rPr>
              <a:t>А) </a:t>
            </a:r>
            <a:r>
              <a:rPr lang="ru-RU" sz="4400" dirty="0" smtClean="0"/>
              <a:t>воцарением Екатерины </a:t>
            </a:r>
            <a:r>
              <a:rPr lang="en-US" sz="4400" dirty="0" smtClean="0"/>
              <a:t>II</a:t>
            </a:r>
            <a:endParaRPr lang="ru-RU" sz="4400" dirty="0" smtClean="0"/>
          </a:p>
          <a:p>
            <a:pPr>
              <a:buNone/>
            </a:pPr>
            <a:r>
              <a:rPr lang="ru-RU" sz="4400" dirty="0" smtClean="0">
                <a:solidFill>
                  <a:srgbClr val="FF0000"/>
                </a:solidFill>
              </a:rPr>
              <a:t>Б) </a:t>
            </a:r>
            <a:r>
              <a:rPr lang="ru-RU" sz="4400" dirty="0" smtClean="0"/>
              <a:t>воцарением Петра </a:t>
            </a:r>
            <a:r>
              <a:rPr lang="en-US" sz="4400" dirty="0" smtClean="0"/>
              <a:t>III</a:t>
            </a:r>
            <a:endParaRPr lang="ru-RU" sz="4400" dirty="0" smtClean="0"/>
          </a:p>
          <a:p>
            <a:pPr>
              <a:buNone/>
            </a:pPr>
            <a:r>
              <a:rPr lang="ru-RU" sz="4400" dirty="0" smtClean="0">
                <a:solidFill>
                  <a:srgbClr val="FF0000"/>
                </a:solidFill>
              </a:rPr>
              <a:t>В) </a:t>
            </a:r>
            <a:r>
              <a:rPr lang="ru-RU" sz="4400" dirty="0" smtClean="0"/>
              <a:t>воцарением Екатерины </a:t>
            </a:r>
            <a:r>
              <a:rPr lang="en-US" sz="4400" dirty="0" smtClean="0"/>
              <a:t>I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3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0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3. О ком идет речь?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Внук    великого    императора,    сын    его любимой дочери,  воспитанный на чужбине    и    принявший    обычаи    и    язык чужой страны. Наречен наследником престола    родной    теткой,    пришедшей    к власти  в  результате  очередного  переворота.  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/>
              <a:t>4. О ком идет речь?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3600" dirty="0" smtClean="0"/>
              <a:t>Прибалтийская крестьянка-католичка, жена шведского драгуна, вторая жена Петра Великого и первая женщина на российском престоле.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5. О ком идет речь?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Племянница великого царя, вдова небогатого курляндского герцога,  ставшая императрицей по приглашению Верховного тайного совета. Десять лет правления этой грозной женщины были отмечены усилением позиций прибалтийских немцев у трона.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6. О ком идет речь?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Дочь великого Петра, рожденная вне брака, свергла с престола младенца-императора, приходившегося ей внучатым пле­мянником, и правила страной 20 лет.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80386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7.Расположите императоров и императриц в хронологическом порядке, исходя из их правления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pPr marL="514350" indent="-514350">
              <a:buNone/>
            </a:pPr>
            <a:r>
              <a:rPr lang="ru-RU" dirty="0" smtClean="0">
                <a:solidFill>
                  <a:srgbClr val="FF0000"/>
                </a:solidFill>
              </a:rPr>
              <a:t>А)</a:t>
            </a:r>
            <a:r>
              <a:rPr lang="ru-RU" dirty="0" smtClean="0"/>
              <a:t> Анна Иоанновна</a:t>
            </a:r>
          </a:p>
          <a:p>
            <a:pPr marL="514350" indent="-514350">
              <a:buNone/>
            </a:pPr>
            <a:r>
              <a:rPr lang="ru-RU" dirty="0" smtClean="0">
                <a:solidFill>
                  <a:srgbClr val="FF0000"/>
                </a:solidFill>
              </a:rPr>
              <a:t>Б</a:t>
            </a:r>
            <a:r>
              <a:rPr lang="ru-RU" dirty="0" smtClean="0"/>
              <a:t>) Елизавета Петровна</a:t>
            </a:r>
          </a:p>
          <a:p>
            <a:pPr marL="514350" indent="-514350">
              <a:buNone/>
            </a:pPr>
            <a:r>
              <a:rPr lang="ru-RU" dirty="0" smtClean="0">
                <a:solidFill>
                  <a:srgbClr val="FF0000"/>
                </a:solidFill>
              </a:rPr>
              <a:t>В)</a:t>
            </a:r>
            <a:r>
              <a:rPr lang="ru-RU" dirty="0" smtClean="0"/>
              <a:t> Петр </a:t>
            </a:r>
            <a:r>
              <a:rPr lang="en-US" dirty="0" smtClean="0"/>
              <a:t>II</a:t>
            </a:r>
          </a:p>
          <a:p>
            <a:pPr marL="514350" indent="-514350">
              <a:buNone/>
            </a:pPr>
            <a:r>
              <a:rPr lang="ru-RU" dirty="0" smtClean="0">
                <a:solidFill>
                  <a:srgbClr val="FF0000"/>
                </a:solidFill>
              </a:rPr>
              <a:t>Г)</a:t>
            </a:r>
            <a:r>
              <a:rPr lang="ru-RU" dirty="0" smtClean="0"/>
              <a:t>  Петр </a:t>
            </a:r>
            <a:r>
              <a:rPr lang="en-US" dirty="0" smtClean="0"/>
              <a:t>I</a:t>
            </a:r>
            <a:endParaRPr lang="ru-RU" dirty="0" smtClean="0"/>
          </a:p>
          <a:p>
            <a:pPr marL="514350" indent="-514350">
              <a:buNone/>
            </a:pPr>
            <a:r>
              <a:rPr lang="ru-RU" dirty="0" smtClean="0">
                <a:solidFill>
                  <a:srgbClr val="FF0000"/>
                </a:solidFill>
              </a:rPr>
              <a:t>Д)</a:t>
            </a:r>
            <a:r>
              <a:rPr lang="ru-RU" dirty="0" smtClean="0"/>
              <a:t> Екатерина </a:t>
            </a:r>
            <a:r>
              <a:rPr lang="en-US" dirty="0" smtClean="0"/>
              <a:t>I</a:t>
            </a:r>
            <a:endParaRPr lang="ru-RU" dirty="0" smtClean="0"/>
          </a:p>
          <a:p>
            <a:pPr marL="514350" indent="-514350">
              <a:buNone/>
            </a:pPr>
            <a:r>
              <a:rPr lang="ru-RU" dirty="0" smtClean="0">
                <a:solidFill>
                  <a:srgbClr val="FF0000"/>
                </a:solidFill>
              </a:rPr>
              <a:t>Е)</a:t>
            </a:r>
            <a:r>
              <a:rPr lang="ru-RU" dirty="0" smtClean="0"/>
              <a:t> Иван Антонович</a:t>
            </a:r>
          </a:p>
          <a:p>
            <a:pPr marL="514350" indent="-514350">
              <a:buNone/>
            </a:pPr>
            <a:r>
              <a:rPr lang="ru-RU" dirty="0" smtClean="0">
                <a:solidFill>
                  <a:srgbClr val="FF0000"/>
                </a:solidFill>
              </a:rPr>
              <a:t>Ж)</a:t>
            </a:r>
            <a:r>
              <a:rPr lang="ru-RU" dirty="0" smtClean="0"/>
              <a:t> Петр </a:t>
            </a:r>
            <a:r>
              <a:rPr lang="en-US" dirty="0" smtClean="0"/>
              <a:t>III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8. При каком правители первым министром был Э. Бирон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ru-RU" sz="5400" dirty="0" smtClean="0">
                <a:solidFill>
                  <a:srgbClr val="FF0000"/>
                </a:solidFill>
              </a:rPr>
              <a:t>А)</a:t>
            </a:r>
            <a:r>
              <a:rPr lang="ru-RU" sz="5400" dirty="0" smtClean="0"/>
              <a:t> Анна Иоанновна</a:t>
            </a:r>
          </a:p>
          <a:p>
            <a:pPr marL="514350" indent="-514350">
              <a:buNone/>
            </a:pPr>
            <a:r>
              <a:rPr lang="ru-RU" sz="5400" dirty="0" smtClean="0">
                <a:solidFill>
                  <a:srgbClr val="FF0000"/>
                </a:solidFill>
              </a:rPr>
              <a:t>Б)</a:t>
            </a:r>
            <a:r>
              <a:rPr lang="ru-RU" sz="5400" dirty="0" smtClean="0"/>
              <a:t> Елизавета Петровна</a:t>
            </a:r>
          </a:p>
          <a:p>
            <a:pPr marL="514350" indent="-514350">
              <a:buNone/>
            </a:pPr>
            <a:r>
              <a:rPr lang="ru-RU" sz="5400" dirty="0" smtClean="0">
                <a:solidFill>
                  <a:srgbClr val="FF0000"/>
                </a:solidFill>
              </a:rPr>
              <a:t>В)</a:t>
            </a:r>
            <a:r>
              <a:rPr lang="ru-RU" sz="5400" dirty="0" smtClean="0"/>
              <a:t> Петр </a:t>
            </a:r>
            <a:r>
              <a:rPr lang="en-US" sz="5400" dirty="0" smtClean="0"/>
              <a:t>II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602</TotalTime>
  <Words>872</Words>
  <PresentationFormat>Экран (4:3)</PresentationFormat>
  <Paragraphs>122</Paragraphs>
  <Slides>32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Литейная</vt:lpstr>
      <vt:lpstr>Слайд 1</vt:lpstr>
      <vt:lpstr>1. О ком идет речь?</vt:lpstr>
      <vt:lpstr>2. О ком идет речь? </vt:lpstr>
      <vt:lpstr>3. О ком идет речь?</vt:lpstr>
      <vt:lpstr>4. О ком идет речь?</vt:lpstr>
      <vt:lpstr>5. О ком идет речь?</vt:lpstr>
      <vt:lpstr>6. О ком идет речь?</vt:lpstr>
      <vt:lpstr>7.Расположите императоров и императриц в хронологическом порядке, исходя из их правления  </vt:lpstr>
      <vt:lpstr>8. При каком правители первым министром был Э. Бирон</vt:lpstr>
      <vt:lpstr>9. Кто управлял страной с 1741 года 1761 год </vt:lpstr>
      <vt:lpstr>10. Кто издал «Манифест о вольности дворянской» в 1762 году</vt:lpstr>
      <vt:lpstr>11. По окончанию русско-шведской войны при Елизавете Петровне был подписан</vt:lpstr>
      <vt:lpstr>12. Русско-турецкая война 1735-1739 гг. была при </vt:lpstr>
      <vt:lpstr>13.  Укажите даты Семилетней войны</vt:lpstr>
      <vt:lpstr>14. Семилетняя война – это война России против</vt:lpstr>
      <vt:lpstr>15. Чем заканчивается период дворцовых переворотов</vt:lpstr>
      <vt:lpstr>Слайд 17</vt:lpstr>
      <vt:lpstr>1. О ком идет речь?</vt:lpstr>
      <vt:lpstr>2. О ком идет речь? </vt:lpstr>
      <vt:lpstr>3. О ком идет речь?</vt:lpstr>
      <vt:lpstr>4. О ком идет речь?</vt:lpstr>
      <vt:lpstr>5. О ком идет речь?</vt:lpstr>
      <vt:lpstr>6. О ком идет речь?</vt:lpstr>
      <vt:lpstr>7.Расположите императоров и императриц в хронологическом порядке, исходя из их правления  </vt:lpstr>
      <vt:lpstr>8. При каком правители первым министром был Э. Бирон</vt:lpstr>
      <vt:lpstr>9. Кто управлял страной с 1741 года 1761 год </vt:lpstr>
      <vt:lpstr>10. Кто издал «Манифест о вольности дворянской» в 1762 году</vt:lpstr>
      <vt:lpstr>11. По окончанию русско-шведской войны при Елизавете Петровне был подписан</vt:lpstr>
      <vt:lpstr>12. Русско-турецкая война 1735-1739 гг. была при </vt:lpstr>
      <vt:lpstr>13.  Укажите даты Семилетней войны</vt:lpstr>
      <vt:lpstr>14. Семилетняя война – это война России против</vt:lpstr>
      <vt:lpstr>15. Чем заканчивается период дворцовых переворотов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Внешняя политика Екатерины II</dc:title>
  <cp:lastModifiedBy>1</cp:lastModifiedBy>
  <cp:revision>57</cp:revision>
  <dcterms:modified xsi:type="dcterms:W3CDTF">2014-11-20T11:24:52Z</dcterms:modified>
</cp:coreProperties>
</file>