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2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64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15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80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3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8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15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0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72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61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A976-C471-448C-97AC-E9113EF69FC6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30DE9-B32B-4E21-AC53-3DE0EFE4D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68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b="1" dirty="0" smtClean="0"/>
              <a:t>Кодирование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b="1" dirty="0" smtClean="0"/>
              <a:t>Информация и информационные процессы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2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Неравномерность кода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b="1" dirty="0">
                <a:solidFill>
                  <a:srgbClr val="660033"/>
                </a:solidFill>
              </a:rPr>
              <a:t>− • −     − •    • •   − − •    • −</a:t>
            </a:r>
            <a:r>
              <a:rPr lang="ru-RU" altLang="ru-RU" sz="2100" dirty="0">
                <a:solidFill>
                  <a:srgbClr val="660033"/>
                </a:solidFill>
              </a:rPr>
              <a:t>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>
                <a:solidFill>
                  <a:srgbClr val="000099"/>
                </a:solidFill>
              </a:rPr>
              <a:t>Характерной особенностью азбуки Морзе является </a:t>
            </a:r>
            <a:r>
              <a:rPr lang="ru-RU" altLang="ru-RU" sz="2500" i="1" dirty="0">
                <a:solidFill>
                  <a:srgbClr val="000099"/>
                </a:solidFill>
              </a:rPr>
              <a:t>переменная длина кода разных букв</a:t>
            </a:r>
            <a:r>
              <a:rPr lang="ru-RU" altLang="ru-RU" sz="2500" dirty="0">
                <a:solidFill>
                  <a:srgbClr val="000099"/>
                </a:solidFill>
              </a:rPr>
              <a:t>, поэтому код Морзе называют </a:t>
            </a:r>
            <a:r>
              <a:rPr lang="ru-RU" altLang="ru-RU" sz="2500" i="1" dirty="0">
                <a:solidFill>
                  <a:srgbClr val="000099"/>
                </a:solidFill>
              </a:rPr>
              <a:t>неравномерным кодом</a:t>
            </a:r>
            <a:r>
              <a:rPr lang="ru-RU" altLang="ru-RU" sz="2500" dirty="0">
                <a:solidFill>
                  <a:srgbClr val="000099"/>
                </a:solidFill>
              </a:rPr>
              <a:t>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Буквы, которые встречаются в тексте чаще, имеют более короткий код, чем редкие буквы. Это сделано для того, чтобы сократить длину всего сообщения. Но из-за переменной длины кода букв возникает проблема отделения букв друг от друга в тексте. Поэтому для разделения приходится использовать паузу (пропуск). Следовательно, телеграфный алфавит Морзе является троичным, т.к. в нем используются три знака: точка, тире, пропуск.</a:t>
            </a:r>
          </a:p>
        </p:txBody>
      </p:sp>
    </p:spTree>
    <p:extLst>
      <p:ext uri="{BB962C8B-B14F-4D97-AF65-F5344CB8AC3E}">
        <p14:creationId xmlns:p14="http://schemas.microsoft.com/office/powerpoint/2010/main" val="213010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Первый беспроводной телеграф (радиоприемник)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3631754" y="1412776"/>
            <a:ext cx="5260726" cy="4713387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/>
              <a:t>7 мая 1895 года российский ученый Александр Степанович Попов на заседании Русского Физико-Химического Общества продемонстрировал прибор, названный им "грозоотметчик", который был предназначен для регистрации электромагнитных волн.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/>
              <a:t>Этот прибор считается </a:t>
            </a:r>
            <a:r>
              <a:rPr lang="ru-RU" altLang="ru-RU" sz="1600" b="1" dirty="0"/>
              <a:t>первым в мире аппаратом беспроводной телеграфии</a:t>
            </a:r>
            <a:r>
              <a:rPr lang="ru-RU" altLang="ru-RU" sz="1600" dirty="0"/>
              <a:t>, </a:t>
            </a:r>
            <a:r>
              <a:rPr lang="ru-RU" altLang="ru-RU" sz="1600" b="1" dirty="0"/>
              <a:t>радиоприемником</a:t>
            </a:r>
            <a:r>
              <a:rPr lang="ru-RU" altLang="ru-RU" sz="1600" dirty="0"/>
              <a:t>. В 1897 году при помощи аппаратов беспроводной телеграфии Попов осуществил прием и передачу сообщений между берегом и военным судном.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/>
              <a:t>В 1899 году Попов сконструировал модернизированный вариант приемника электромагнитных волн, где прием сигналов </a:t>
            </a:r>
            <a:r>
              <a:rPr lang="ru-RU" altLang="ru-RU" sz="1600" b="1" dirty="0"/>
              <a:t>(азбукой Морзе)</a:t>
            </a:r>
            <a:r>
              <a:rPr lang="ru-RU" altLang="ru-RU" sz="1600" dirty="0"/>
              <a:t> осуществлялся на головные телефоны оператора.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/>
              <a:t>В 1900 году благодаря радиостанциям, построенным на острове </a:t>
            </a:r>
            <a:r>
              <a:rPr lang="ru-RU" altLang="ru-RU" sz="1600" dirty="0" err="1"/>
              <a:t>Гогланд</a:t>
            </a:r>
            <a:r>
              <a:rPr lang="ru-RU" altLang="ru-RU" sz="1600" dirty="0"/>
              <a:t> и на российской военно-морской базе в Котке под руководством Попова, были успешно осуществлены аварийно-спасательные работы на борту военного корабля "Генерал-адмирал Апраксин", севшего на мель у острова </a:t>
            </a:r>
            <a:r>
              <a:rPr lang="ru-RU" altLang="ru-RU" sz="1600" dirty="0" err="1"/>
              <a:t>Гогланд</a:t>
            </a:r>
            <a:r>
              <a:rPr lang="ru-RU" altLang="ru-RU" sz="1600" dirty="0"/>
              <a:t>. В результате обмена сообщениями, переданным методом беспроводной телеграфии, экипажу российского ледокола Ермак была своевременно и точно передана информация о финских рыбаках, находящихся на оторванной льдине. </a:t>
            </a:r>
          </a:p>
        </p:txBody>
      </p:sp>
      <p:pic>
        <p:nvPicPr>
          <p:cNvPr id="6" name="Picture 8" descr="466px-Popo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705382"/>
            <a:ext cx="3524250" cy="4530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642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Телеграфный аппарат Бодо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3635896" y="1600200"/>
            <a:ext cx="5256584" cy="452596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i="1" dirty="0"/>
              <a:t>Равномерный телеграфный</a:t>
            </a:r>
            <a:r>
              <a:rPr lang="ru-RU" altLang="ru-RU" sz="1600" dirty="0"/>
              <a:t> код был изобретен французом Жаном Морисом Бодо в конце XIX века. В нем использовалось всего два разных вида сигналов. Не важно, как их назвать: точка и тире, плюс и минус, ноль и единица. Это два отличающихся друг от друга электрических сигнала. </a:t>
            </a:r>
            <a:r>
              <a:rPr lang="ru-RU" altLang="ru-RU" sz="1600" b="1" dirty="0"/>
              <a:t>Длина кода всех символов одинаковая и равна пяти.</a:t>
            </a:r>
            <a:r>
              <a:rPr lang="ru-RU" altLang="ru-RU" sz="1600" dirty="0"/>
              <a:t> В таком случае не возникает проблемы отделения букв друг от друга: каждая пятерка сигналов — это знак текста. Поэтому пропуск не нужен.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99"/>
                </a:solidFill>
              </a:rPr>
              <a:t>Код называется равномерным, если длина кода всех символов равна.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/>
              <a:t>Код Бодо — это первый в истории техники способ </a:t>
            </a:r>
            <a:r>
              <a:rPr lang="ru-RU" altLang="ru-RU" sz="1600" i="1" dirty="0"/>
              <a:t>двоичного кодирования</a:t>
            </a:r>
            <a:r>
              <a:rPr lang="ru-RU" altLang="ru-RU" sz="1600" dirty="0"/>
              <a:t>, информации. Благодаря этой идее удалось создать буквопечатающий телеграфный аппарат, имеющий вид пишущей машинки. Нажатие на клавишу с определенной буквой вырабатывает соответствующий </a:t>
            </a:r>
            <a:r>
              <a:rPr lang="ru-RU" altLang="ru-RU" sz="1600" dirty="0" err="1"/>
              <a:t>пятиимпульсный</a:t>
            </a:r>
            <a:r>
              <a:rPr lang="ru-RU" altLang="ru-RU" sz="1600" dirty="0"/>
              <a:t> сигнал, который </a:t>
            </a:r>
            <a:r>
              <a:rPr lang="ru-RU" altLang="ru-RU" sz="1600" dirty="0" err="1"/>
              <a:t>передаетсяпо</a:t>
            </a:r>
            <a:r>
              <a:rPr lang="ru-RU" altLang="ru-RU" sz="1600" dirty="0"/>
              <a:t> линии связи.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/>
              <a:t>В честь Бодо была названа единица скорости передачи информации — бод.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>
                <a:solidFill>
                  <a:srgbClr val="000099"/>
                </a:solidFill>
              </a:rPr>
              <a:t>В современных компьютерах для кодирования текста также применяется равномерный двоичный код.</a:t>
            </a:r>
          </a:p>
        </p:txBody>
      </p:sp>
      <p:pic>
        <p:nvPicPr>
          <p:cNvPr id="6" name="Picture 7" descr="333px-Te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2036842"/>
            <a:ext cx="3095625" cy="2862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40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dirty="0"/>
              <a:t>Двоичное кодирование в компьютере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Вся информация, которую обрабатывает компьютер должна быть представлена двоичным кодом с помощью двух цифр: </a:t>
            </a:r>
            <a:r>
              <a:rPr lang="ru-RU" altLang="ru-RU" sz="2100" b="1" dirty="0">
                <a:solidFill>
                  <a:srgbClr val="000099"/>
                </a:solidFill>
              </a:rPr>
              <a:t>0</a:t>
            </a:r>
            <a:r>
              <a:rPr lang="ru-RU" altLang="ru-RU" sz="2100" dirty="0"/>
              <a:t> и </a:t>
            </a:r>
            <a:r>
              <a:rPr lang="ru-RU" altLang="ru-RU" sz="2100" b="1" dirty="0">
                <a:solidFill>
                  <a:srgbClr val="000099"/>
                </a:solidFill>
              </a:rPr>
              <a:t>1</a:t>
            </a:r>
            <a:r>
              <a:rPr lang="ru-RU" altLang="ru-RU" sz="2100" dirty="0"/>
              <a:t>. </a:t>
            </a:r>
            <a:r>
              <a:rPr lang="ru-RU" altLang="ru-RU" sz="2100" i="1" dirty="0">
                <a:solidFill>
                  <a:srgbClr val="000099"/>
                </a:solidFill>
              </a:rPr>
              <a:t>Эти два символа принято называть двоичными цифрами или битами</a:t>
            </a:r>
            <a:r>
              <a:rPr lang="ru-RU" altLang="ru-RU" sz="2100" dirty="0"/>
              <a:t>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С помощью двух цифр 0 и 1 можно закодировать любое сообщение. Это явилось причиной того, что в компьютере обязательно должно быть организованно два важных процесса: кодирование и декодирование.</a:t>
            </a:r>
            <a:endParaRPr lang="ru-RU" altLang="ru-RU" sz="2100" u="sng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>
                <a:solidFill>
                  <a:schemeClr val="hlink"/>
                </a:solidFill>
              </a:rPr>
              <a:t>Кодирование</a:t>
            </a:r>
            <a:r>
              <a:rPr lang="ru-RU" altLang="ru-RU" sz="2100" dirty="0">
                <a:solidFill>
                  <a:schemeClr val="hlink"/>
                </a:solidFill>
              </a:rPr>
              <a:t> – преобразование входной информации в форму, воспринимаемую компьютером, т.е. двоичный код.</a:t>
            </a:r>
            <a:endParaRPr lang="ru-RU" altLang="ru-RU" sz="2100" u="sng" dirty="0">
              <a:solidFill>
                <a:schemeClr val="hlink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>
                <a:solidFill>
                  <a:schemeClr val="hlink"/>
                </a:solidFill>
              </a:rPr>
              <a:t>Декодирование</a:t>
            </a:r>
            <a:r>
              <a:rPr lang="ru-RU" altLang="ru-RU" sz="2100" dirty="0">
                <a:solidFill>
                  <a:schemeClr val="hlink"/>
                </a:solidFill>
              </a:rPr>
              <a:t> – преобразование данных из двоичного кода в форму, понятную человеку.</a:t>
            </a:r>
          </a:p>
        </p:txBody>
      </p:sp>
    </p:spTree>
    <p:extLst>
      <p:ext uri="{BB962C8B-B14F-4D97-AF65-F5344CB8AC3E}">
        <p14:creationId xmlns:p14="http://schemas.microsoft.com/office/powerpoint/2010/main" val="229321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Почему двоичное кодирование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/>
              <a:t>С точки зрения технической реализации использование двоичной системы счисления для кодирования информации оказалось намного более простым, чем применение других способов. Действительно, удобно кодировать информацию в виде последовательности нулей и единиц, если представить эти значения как два возможных устойчивых состояния электронного элемента: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>
                <a:solidFill>
                  <a:schemeClr val="hlink"/>
                </a:solidFill>
              </a:rPr>
              <a:t>0 – отсутствие электрического сигнала;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>
                <a:solidFill>
                  <a:schemeClr val="hlink"/>
                </a:solidFill>
              </a:rPr>
              <a:t>1 – наличие электрического сигнала.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/>
              <a:t>Эти состояния легко различать. </a:t>
            </a:r>
            <a:r>
              <a:rPr lang="ru-RU" altLang="ru-RU" sz="1700" i="1"/>
              <a:t>Недостаток</a:t>
            </a:r>
            <a:r>
              <a:rPr lang="ru-RU" altLang="ru-RU" sz="1700"/>
              <a:t> двоичного кодирования – </a:t>
            </a:r>
            <a:r>
              <a:rPr lang="ru-RU" altLang="ru-RU" sz="1700" i="1"/>
              <a:t>длинные коды</a:t>
            </a:r>
            <a:r>
              <a:rPr lang="ru-RU" altLang="ru-RU" sz="1700"/>
              <a:t>. </a:t>
            </a:r>
            <a:r>
              <a:rPr lang="ru-RU" altLang="ru-RU" sz="1700" i="1"/>
              <a:t>Но в технике</a:t>
            </a:r>
            <a:r>
              <a:rPr lang="ru-RU" altLang="ru-RU" sz="1700"/>
              <a:t> </a:t>
            </a:r>
            <a:r>
              <a:rPr lang="ru-RU" altLang="ru-RU" sz="1700" i="1"/>
              <a:t>легче</a:t>
            </a:r>
            <a:r>
              <a:rPr lang="ru-RU" altLang="ru-RU" sz="1700"/>
              <a:t> иметь дело с большим количеством простых элементов, чем с небольшим числом сложных.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170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>
                <a:solidFill>
                  <a:schemeClr val="folHlink"/>
                </a:solidFill>
              </a:rPr>
              <a:t>Способы кодирования и декодирования информации в компьютере, в первую очередь, зависит от вида информации, а именно, что должно кодироваться: числа, текст, графические изображения или звук.</a:t>
            </a:r>
          </a:p>
        </p:txBody>
      </p:sp>
    </p:spTree>
    <p:extLst>
      <p:ext uri="{BB962C8B-B14F-4D97-AF65-F5344CB8AC3E}">
        <p14:creationId xmlns:p14="http://schemas.microsoft.com/office/powerpoint/2010/main" val="3482181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Вопросы: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Что такое код?</a:t>
            </a:r>
          </a:p>
          <a:p>
            <a:r>
              <a:rPr lang="ru-RU" altLang="ru-RU" dirty="0"/>
              <a:t>Приведите примеры кодирования информации, используемой в физике, биологии, географии, математике? </a:t>
            </a:r>
          </a:p>
          <a:p>
            <a:r>
              <a:rPr lang="ru-RU" altLang="ru-RU" dirty="0"/>
              <a:t>Придумайте свои способы кодирования русских букв.</a:t>
            </a:r>
          </a:p>
          <a:p>
            <a:r>
              <a:rPr lang="ru-RU" altLang="ru-RU" dirty="0"/>
              <a:t>Закодируйте сообщение «информатика» с помощью кода Морзе.</a:t>
            </a:r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3310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Кодирование и декодирование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300" dirty="0"/>
              <a:t>Для обмена информацией с другими людьми человек использует естественные языки. Наряду с </a:t>
            </a:r>
            <a:r>
              <a:rPr lang="ru-RU" altLang="ru-RU" sz="1300" i="1" dirty="0"/>
              <a:t>естественными</a:t>
            </a:r>
            <a:r>
              <a:rPr lang="ru-RU" altLang="ru-RU" sz="1300" dirty="0"/>
              <a:t> языками были разработаны </a:t>
            </a:r>
            <a:r>
              <a:rPr lang="ru-RU" altLang="ru-RU" sz="1300" i="1" dirty="0"/>
              <a:t>формальные</a:t>
            </a:r>
            <a:r>
              <a:rPr lang="ru-RU" altLang="ru-RU" sz="1300" dirty="0"/>
              <a:t> языки для профессионального применения их в какой-либо сфере. Представление информации с помощью какого-либо языка часто называют кодированием.</a:t>
            </a:r>
            <a:endParaRPr lang="ru-RU" altLang="ru-RU" sz="1300" u="sng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b="1" u="sng" dirty="0">
                <a:solidFill>
                  <a:schemeClr val="tx2"/>
                </a:solidFill>
              </a:rPr>
              <a:t>Код</a:t>
            </a:r>
            <a:r>
              <a:rPr lang="ru-RU" altLang="ru-RU" sz="1700" dirty="0">
                <a:solidFill>
                  <a:schemeClr val="tx2"/>
                </a:solidFill>
              </a:rPr>
              <a:t> — набор символов (условных обозначений) для представления информации.</a:t>
            </a:r>
            <a:r>
              <a:rPr lang="ru-RU" altLang="ru-RU" sz="1700" dirty="0"/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u="sng" dirty="0">
                <a:solidFill>
                  <a:schemeClr val="bg2"/>
                </a:solidFill>
              </a:rPr>
              <a:t>Код</a:t>
            </a:r>
            <a:r>
              <a:rPr lang="ru-RU" altLang="ru-RU" sz="1700" dirty="0">
                <a:solidFill>
                  <a:schemeClr val="bg2"/>
                </a:solidFill>
              </a:rPr>
              <a:t> — система условных знаков (символов) для передачи, обработки и хранения информации(со общения).</a:t>
            </a:r>
            <a:endParaRPr lang="ru-RU" altLang="ru-RU" sz="1700" u="sng" dirty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b="1" u="sng" dirty="0">
                <a:solidFill>
                  <a:schemeClr val="tx2"/>
                </a:solidFill>
              </a:rPr>
              <a:t>Кодирование</a:t>
            </a:r>
            <a:r>
              <a:rPr lang="ru-RU" altLang="ru-RU" sz="1700" dirty="0">
                <a:solidFill>
                  <a:schemeClr val="tx2"/>
                </a:solidFill>
              </a:rPr>
              <a:t> — процесс представления информации (сообщения) в виде кода.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500" dirty="0"/>
              <a:t>Все множество символов, используемых для кодирования, называется </a:t>
            </a:r>
            <a:r>
              <a:rPr lang="ru-RU" altLang="ru-RU" sz="1500" i="1" dirty="0"/>
              <a:t>алфавитом кодирования</a:t>
            </a:r>
            <a:r>
              <a:rPr lang="ru-RU" altLang="ru-RU" sz="1500" dirty="0"/>
              <a:t>. Например, в памяти компьютера любая информация кодируется с помощью двоичного алфавита, содержащего всего два символа: 0 и1.</a:t>
            </a:r>
            <a:endParaRPr lang="ru-RU" altLang="ru-RU" sz="1500" u="sng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b="1" u="sng" dirty="0">
                <a:solidFill>
                  <a:schemeClr val="tx2"/>
                </a:solidFill>
              </a:rPr>
              <a:t>Декодирование</a:t>
            </a:r>
            <a:r>
              <a:rPr lang="ru-RU" altLang="ru-RU" sz="1700" b="1" dirty="0">
                <a:solidFill>
                  <a:schemeClr val="tx2"/>
                </a:solidFill>
              </a:rPr>
              <a:t>-</a:t>
            </a:r>
            <a:r>
              <a:rPr lang="ru-RU" altLang="ru-RU" sz="1700" dirty="0">
                <a:solidFill>
                  <a:schemeClr val="tx2"/>
                </a:solidFill>
              </a:rPr>
              <a:t> процесс обратного преобразования кода к форме исходной символьной системы, т.е. получение исходного сообщения. Например: перевод с азбуки Морзе в письменный текст на русском языке.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300" dirty="0"/>
              <a:t>В более широком смысле декодирование — это процесс восстановления содержания закодированного сообщения. При таком подходе процесс записи текста с помощью русского алфавита можно рассматривать в качестве кодирования, а его чтение — это декодирование.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110522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Способы кодирования информации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600" i="1" dirty="0">
                <a:solidFill>
                  <a:srgbClr val="000099"/>
                </a:solidFill>
              </a:rPr>
              <a:t>Для кодирования одной и той же информации могут быть использованы разные способы; их выбор зависит от ряда обстоятельств: цели кодирования, условий, имеющихся средств</a:t>
            </a:r>
            <a:r>
              <a:rPr lang="ru-RU" altLang="ru-RU" sz="2600" dirty="0">
                <a:solidFill>
                  <a:srgbClr val="000099"/>
                </a:solidFill>
              </a:rPr>
              <a:t>. </a:t>
            </a:r>
          </a:p>
          <a:p>
            <a:pPr algn="just">
              <a:buFont typeface="Wingdings" pitchFamily="2" charset="2"/>
              <a:buNone/>
            </a:pPr>
            <a:endParaRPr lang="ru-RU" altLang="ru-RU" sz="1600" dirty="0"/>
          </a:p>
          <a:p>
            <a:pPr algn="just">
              <a:buFont typeface="Wingdings" pitchFamily="2" charset="2"/>
              <a:buNone/>
            </a:pPr>
            <a:r>
              <a:rPr lang="ru-RU" altLang="ru-RU" sz="1800" dirty="0"/>
              <a:t>Если надо записать текст в темпе речи — используем стенографию; если надо передать текст за границу — используем английский алфавит; если надо представить текст в виде, понятном для грамотного русского человека, — записываем его по правилам грамматики русского языка.</a:t>
            </a:r>
          </a:p>
          <a:p>
            <a:pPr algn="just">
              <a:spcBef>
                <a:spcPct val="10000"/>
              </a:spcBef>
              <a:buFont typeface="Wingdings" pitchFamily="2" charset="2"/>
              <a:buNone/>
            </a:pPr>
            <a:endParaRPr lang="ru-RU" altLang="ru-RU" sz="2000" dirty="0"/>
          </a:p>
          <a:p>
            <a:pPr algn="just">
              <a:spcBef>
                <a:spcPct val="10000"/>
              </a:spcBef>
              <a:buFont typeface="Wingdings" pitchFamily="2" charset="2"/>
              <a:buNone/>
            </a:pPr>
            <a:r>
              <a:rPr lang="ru-RU" altLang="ru-RU" sz="2000" dirty="0"/>
              <a:t>«</a:t>
            </a:r>
            <a:r>
              <a:rPr lang="ru-RU" altLang="ru-RU" sz="2000" dirty="0">
                <a:solidFill>
                  <a:schemeClr val="hlink"/>
                </a:solidFill>
              </a:rPr>
              <a:t>Здравствуй, Саша!</a:t>
            </a:r>
            <a:r>
              <a:rPr lang="ru-RU" altLang="ru-RU" sz="2000" dirty="0"/>
              <a:t>»</a:t>
            </a:r>
          </a:p>
          <a:p>
            <a:pPr algn="just">
              <a:spcBef>
                <a:spcPct val="10000"/>
              </a:spcBef>
              <a:buFont typeface="Wingdings" pitchFamily="2" charset="2"/>
              <a:buNone/>
            </a:pPr>
            <a:r>
              <a:rPr lang="ru-RU" altLang="ru-RU" sz="2000" dirty="0"/>
              <a:t>«</a:t>
            </a:r>
            <a:r>
              <a:rPr lang="ru-RU" altLang="ru-RU" sz="2000" dirty="0" err="1">
                <a:solidFill>
                  <a:schemeClr val="hlink"/>
                </a:solidFill>
              </a:rPr>
              <a:t>Zdravstvu</a:t>
            </a:r>
            <a:r>
              <a:rPr lang="en-US" altLang="ru-RU" sz="2000" dirty="0">
                <a:solidFill>
                  <a:schemeClr val="hlink"/>
                </a:solidFill>
              </a:rPr>
              <a:t>y</a:t>
            </a:r>
            <a:r>
              <a:rPr lang="ru-RU" altLang="ru-RU" sz="2000" dirty="0">
                <a:solidFill>
                  <a:schemeClr val="hlink"/>
                </a:solidFill>
              </a:rPr>
              <a:t>, </a:t>
            </a:r>
            <a:r>
              <a:rPr lang="ru-RU" altLang="ru-RU" sz="2000" dirty="0" err="1">
                <a:solidFill>
                  <a:schemeClr val="hlink"/>
                </a:solidFill>
              </a:rPr>
              <a:t>Sa</a:t>
            </a:r>
            <a:r>
              <a:rPr lang="en-US" altLang="ru-RU" sz="2000" dirty="0">
                <a:solidFill>
                  <a:schemeClr val="hlink"/>
                </a:solidFill>
              </a:rPr>
              <a:t>s</a:t>
            </a:r>
            <a:r>
              <a:rPr lang="ru-RU" altLang="ru-RU" sz="2000" dirty="0" err="1">
                <a:solidFill>
                  <a:schemeClr val="hlink"/>
                </a:solidFill>
              </a:rPr>
              <a:t>ha</a:t>
            </a:r>
            <a:r>
              <a:rPr lang="ru-RU" altLang="ru-RU" sz="2000" dirty="0">
                <a:solidFill>
                  <a:schemeClr val="hlink"/>
                </a:solidFill>
              </a:rPr>
              <a:t>!</a:t>
            </a:r>
            <a:r>
              <a:rPr lang="ru-RU" altLang="ru-RU" sz="2000" dirty="0"/>
              <a:t>»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309357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Способы кодирования информации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i="1" dirty="0">
                <a:solidFill>
                  <a:srgbClr val="000099"/>
                </a:solidFill>
              </a:rPr>
              <a:t>Выбор способа кодирования информации может быть связан с предполагаемым способом ее обработки</a:t>
            </a:r>
            <a:r>
              <a:rPr lang="ru-RU" altLang="ru-RU" dirty="0">
                <a:solidFill>
                  <a:srgbClr val="000099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endParaRPr lang="ru-RU" altLang="ru-RU" dirty="0">
              <a:solidFill>
                <a:srgbClr val="000099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ru-RU" altLang="ru-RU" sz="1800" dirty="0"/>
              <a:t>Покажем это на примере представления чисел — количественной информации. Используя русский алфавит, можно записать число "</a:t>
            </a:r>
            <a:r>
              <a:rPr lang="ru-RU" altLang="ru-RU" sz="1800" b="1" dirty="0">
                <a:solidFill>
                  <a:schemeClr val="hlink"/>
                </a:solidFill>
              </a:rPr>
              <a:t>тридцать пять</a:t>
            </a:r>
            <a:r>
              <a:rPr lang="ru-RU" altLang="ru-RU" sz="1800" dirty="0"/>
              <a:t>". Используя же алфавит арабской десятичной системы счисления, пишем «</a:t>
            </a:r>
            <a:r>
              <a:rPr lang="ru-RU" altLang="ru-RU" sz="1800" b="1" dirty="0">
                <a:solidFill>
                  <a:schemeClr val="hlink"/>
                </a:solidFill>
              </a:rPr>
              <a:t>35</a:t>
            </a:r>
            <a:r>
              <a:rPr lang="ru-RU" altLang="ru-RU" sz="1800" dirty="0"/>
              <a:t>». Второй способ не только короче первого, но и удобнее для выполнения вычислений. Какая запись удобнее для выполнения расчетов: "</a:t>
            </a:r>
            <a:r>
              <a:rPr lang="ru-RU" altLang="ru-RU" sz="1800" dirty="0">
                <a:solidFill>
                  <a:schemeClr val="hlink"/>
                </a:solidFill>
              </a:rPr>
              <a:t>тридцать пять умножить на сто двадцать семь</a:t>
            </a:r>
            <a:r>
              <a:rPr lang="ru-RU" altLang="ru-RU" sz="1800" dirty="0"/>
              <a:t>" или "</a:t>
            </a:r>
            <a:r>
              <a:rPr lang="ru-RU" altLang="ru-RU" sz="1800" dirty="0">
                <a:solidFill>
                  <a:schemeClr val="hlink"/>
                </a:solidFill>
              </a:rPr>
              <a:t>35 х 127</a:t>
            </a:r>
            <a:r>
              <a:rPr lang="ru-RU" altLang="ru-RU" sz="1800" dirty="0"/>
              <a:t>"? Очевидно — вторая.</a:t>
            </a:r>
          </a:p>
        </p:txBody>
      </p:sp>
    </p:spTree>
    <p:extLst>
      <p:ext uri="{BB962C8B-B14F-4D97-AF65-F5344CB8AC3E}">
        <p14:creationId xmlns:p14="http://schemas.microsoft.com/office/powerpoint/2010/main" val="424136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Шифрование сообщения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В некоторых случаях возникает потребность засекречивания текста сообщения или документа, для того чтобы его не смогли прочитать те, кому не положено. Это называется </a:t>
            </a:r>
            <a:r>
              <a:rPr lang="ru-RU" altLang="ru-RU" sz="2100" b="1" dirty="0"/>
              <a:t>защитой от несанкционированного доступа</a:t>
            </a:r>
            <a:r>
              <a:rPr lang="ru-RU" altLang="ru-RU" sz="2100" dirty="0"/>
              <a:t>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В таком случае секретный текст </a:t>
            </a:r>
            <a:r>
              <a:rPr lang="ru-RU" altLang="ru-RU" sz="2100" b="1" i="1" dirty="0"/>
              <a:t>шифруется</a:t>
            </a:r>
            <a:r>
              <a:rPr lang="ru-RU" altLang="ru-RU" sz="2100" dirty="0"/>
              <a:t>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В давние времена шифрование называлось </a:t>
            </a:r>
            <a:r>
              <a:rPr lang="ru-RU" altLang="ru-RU" sz="2100" i="1" dirty="0"/>
              <a:t>тайнописью</a:t>
            </a:r>
            <a:r>
              <a:rPr lang="ru-RU" altLang="ru-RU" sz="2100" dirty="0"/>
              <a:t>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u="sng" dirty="0"/>
              <a:t>Шифрование</a:t>
            </a:r>
            <a:r>
              <a:rPr lang="ru-RU" altLang="ru-RU" sz="2100" dirty="0"/>
              <a:t> представляет собой процесс превращения открытого текста в зашифрованный, а </a:t>
            </a:r>
            <a:r>
              <a:rPr lang="ru-RU" altLang="ru-RU" sz="2100" u="sng" dirty="0"/>
              <a:t>дешифрование </a:t>
            </a:r>
            <a:r>
              <a:rPr lang="ru-RU" altLang="ru-RU" sz="2100" dirty="0"/>
              <a:t>—процесс обратного преобразования, при котором восстанавливается исходный текст.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rgbClr val="800000"/>
                </a:solidFill>
              </a:rPr>
              <a:t>Шифрование — это тоже кодирование, но с засекреченным методом, известным только источнику и адресату.</a:t>
            </a:r>
            <a:r>
              <a:rPr lang="ru-RU" altLang="ru-RU" sz="2100" dirty="0"/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Методами шифрования занимается наука под названием </a:t>
            </a:r>
            <a:r>
              <a:rPr lang="ru-RU" altLang="ru-RU" sz="2100" b="1" dirty="0"/>
              <a:t>криптография</a:t>
            </a:r>
            <a:r>
              <a:rPr lang="ru-RU" altLang="ru-RU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660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Оптический телеграф </a:t>
            </a:r>
            <a:r>
              <a:rPr lang="ru-RU" altLang="ru-RU" dirty="0" err="1"/>
              <a:t>Шаппа</a:t>
            </a:r>
            <a:endParaRPr lang="ru-RU" alt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251521" y="1600200"/>
            <a:ext cx="5400600" cy="452596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В 1792 году во Франции Клод </a:t>
            </a:r>
            <a:r>
              <a:rPr lang="ru-RU" altLang="ru-RU" sz="1800" dirty="0" err="1"/>
              <a:t>Шапп</a:t>
            </a:r>
            <a:r>
              <a:rPr lang="ru-RU" altLang="ru-RU" sz="1800" dirty="0"/>
              <a:t> создал систему передачи визуальной информации, которая получила название «</a:t>
            </a:r>
            <a:r>
              <a:rPr lang="ru-RU" altLang="ru-RU" sz="1800" b="1" i="1" dirty="0"/>
              <a:t>Оптический телеграф</a:t>
            </a:r>
            <a:r>
              <a:rPr lang="ru-RU" altLang="ru-RU" sz="1800" dirty="0"/>
              <a:t>».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В простейшем виде это была цепь типовых строений, с расположенными на кровле шестами с подвижными поперечинами, которая создавалась в пределах видимости одно от другого. Шесты с подвижными поперечинами — семафоры — управлялись при помощи тросов специальными операторами изнутри строений.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err="1"/>
              <a:t>Шапп</a:t>
            </a:r>
            <a:r>
              <a:rPr lang="ru-RU" altLang="ru-RU" sz="1800" b="1" dirty="0"/>
              <a:t> создал специальную таблицу кодов, где каждой букве алфавита соответствовала определенная фигура, образуемая Семафором</a:t>
            </a:r>
            <a:r>
              <a:rPr lang="ru-RU" altLang="ru-RU" sz="1800" dirty="0"/>
              <a:t>, в зависимости от положений поперечных брусьев относительно опорного шеста.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Система </a:t>
            </a:r>
            <a:r>
              <a:rPr lang="ru-RU" altLang="ru-RU" sz="1800" dirty="0" err="1"/>
              <a:t>Шаппа</a:t>
            </a:r>
            <a:r>
              <a:rPr lang="ru-RU" altLang="ru-RU" sz="1800" dirty="0"/>
              <a:t> позволяла передавать сообщения на скорости два слова в минуту и быстро распространилась в Европе. В Швеции цепь станций оптического телеграфа действовала до 1880 года.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753304"/>
            <a:ext cx="3171825" cy="422910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77567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Первый телеграф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idx="1"/>
          </p:nvPr>
        </p:nvSpPr>
        <p:spPr>
          <a:xfrm>
            <a:off x="3491880" y="1600200"/>
            <a:ext cx="5544616" cy="485313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Первым техническим средством передачи информации на расстояние стал </a:t>
            </a:r>
            <a:r>
              <a:rPr lang="ru-RU" altLang="ru-RU" sz="1800" b="1" i="1" dirty="0"/>
              <a:t>телеграф</a:t>
            </a:r>
            <a:r>
              <a:rPr lang="ru-RU" altLang="ru-RU" sz="1800" dirty="0"/>
              <a:t>, изобретенный в1837 году американцем </a:t>
            </a:r>
            <a:r>
              <a:rPr lang="ru-RU" altLang="ru-RU" sz="1800" dirty="0" err="1"/>
              <a:t>Сэмюэлем</a:t>
            </a:r>
            <a:r>
              <a:rPr lang="ru-RU" altLang="ru-RU" sz="1800" dirty="0"/>
              <a:t> Морзе.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Телеграфное сообщение — это последовательность электрических сигналов, передаваемая от одного телеграфного аппарата по проводам к другому телеграфному аппарату.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Изобретатель Сэмюель Морзе изобрел удивительный код(Азбука Морзе, код Морзе, «Морзянка»), который служит человечеству до сих пор. </a:t>
            </a:r>
            <a:r>
              <a:rPr lang="ru-RU" altLang="ru-RU" sz="1800" b="1" dirty="0"/>
              <a:t>Информация</a:t>
            </a:r>
            <a:r>
              <a:rPr lang="ru-RU" altLang="ru-RU" sz="1800" dirty="0"/>
              <a:t> </a:t>
            </a:r>
            <a:r>
              <a:rPr lang="ru-RU" altLang="ru-RU" sz="1800" b="1" dirty="0"/>
              <a:t>кодируется тремя «буквами»: длинный сигнал (тире), короткий сигнал (точка) и отсутствие сигнала (пауза)</a:t>
            </a:r>
            <a:r>
              <a:rPr lang="ru-RU" altLang="ru-RU" sz="1800" dirty="0"/>
              <a:t> для разделения букв. Таким образом, кодирование сводится к использованию набора символов, расположенных в строго определенном порядке.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/>
              <a:t>Самым знаменитым телеграфным сообщением является сигнал бедствия "</a:t>
            </a:r>
            <a:r>
              <a:rPr lang="ru-RU" altLang="ru-RU" sz="1800" dirty="0">
                <a:solidFill>
                  <a:schemeClr val="hlink"/>
                </a:solidFill>
              </a:rPr>
              <a:t>SOS</a:t>
            </a:r>
            <a:r>
              <a:rPr lang="ru-RU" altLang="ru-RU" sz="1800" dirty="0"/>
              <a:t>" (</a:t>
            </a:r>
            <a:r>
              <a:rPr lang="ru-RU" altLang="ru-RU" sz="1800" dirty="0" err="1"/>
              <a:t>Save</a:t>
            </a:r>
            <a:r>
              <a:rPr lang="ru-RU" altLang="ru-RU" sz="1800" dirty="0"/>
              <a:t> </a:t>
            </a:r>
            <a:r>
              <a:rPr lang="ru-RU" altLang="ru-RU" sz="1800" dirty="0" err="1"/>
              <a:t>Our</a:t>
            </a:r>
            <a:r>
              <a:rPr lang="ru-RU" altLang="ru-RU" sz="1800" dirty="0"/>
              <a:t> </a:t>
            </a:r>
            <a:r>
              <a:rPr lang="ru-RU" altLang="ru-RU" sz="1800" dirty="0" err="1"/>
              <a:t>Souls</a:t>
            </a:r>
            <a:r>
              <a:rPr lang="ru-RU" altLang="ru-RU" sz="1800" dirty="0"/>
              <a:t> - спасите наши души). Вот как он выглядит: «</a:t>
            </a:r>
            <a:r>
              <a:rPr lang="ru-RU" altLang="ru-RU" sz="1800" dirty="0">
                <a:solidFill>
                  <a:schemeClr val="hlink"/>
                </a:solidFill>
              </a:rPr>
              <a:t>• • • – – – • • •</a:t>
            </a:r>
            <a:r>
              <a:rPr lang="ru-RU" altLang="ru-RU" sz="1800" dirty="0"/>
              <a:t>»</a:t>
            </a:r>
          </a:p>
        </p:txBody>
      </p:sp>
      <p:pic>
        <p:nvPicPr>
          <p:cNvPr id="8" name="Picture 13" descr="450px-Samuel_Mo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556792"/>
            <a:ext cx="3181350" cy="4248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5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Азбука Морзе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954995"/>
              </p:ext>
            </p:extLst>
          </p:nvPr>
        </p:nvGraphicFramePr>
        <p:xfrm>
          <a:off x="457200" y="1600200"/>
          <a:ext cx="8507288" cy="49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905"/>
                <a:gridCol w="1244917"/>
                <a:gridCol w="1063411"/>
                <a:gridCol w="1063411"/>
                <a:gridCol w="1063411"/>
                <a:gridCol w="1063411"/>
                <a:gridCol w="819613"/>
                <a:gridCol w="1307209"/>
              </a:tblGrid>
              <a:tr h="625819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•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−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625819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• •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− −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•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•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616421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−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•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− • − •</a:t>
                      </a:r>
                    </a:p>
                  </a:txBody>
                  <a:tcPr horzOverflow="overflow">
                    <a:noFill/>
                  </a:tcPr>
                </a:tc>
              </a:tr>
              <a:tr h="625819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•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•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• •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625819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• •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−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• −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625819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•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•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− •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625819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• −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−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• −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−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625819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•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−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− •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• −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340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287008"/>
              </p:ext>
            </p:extLst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− − −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− − •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− − −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− − −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• − −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Точка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• • • •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• • −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Запятая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• − • −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• • •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• • − •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• •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• − − • •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• • •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• • − −</a:t>
                      </a:r>
                      <a:endParaRPr kumimoji="0" lang="ru-RU" alt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− − − • •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@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− − • − •</a:t>
                      </a:r>
                      <a:endParaRPr kumimoji="0" lang="ru-RU" alt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Азбука Морзе</a:t>
            </a:r>
          </a:p>
        </p:txBody>
      </p:sp>
    </p:spTree>
    <p:extLst>
      <p:ext uri="{BB962C8B-B14F-4D97-AF65-F5344CB8AC3E}">
        <p14:creationId xmlns:p14="http://schemas.microsoft.com/office/powerpoint/2010/main" val="14502327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1652</Words>
  <Application>Microsoft Office PowerPoint</Application>
  <PresentationFormat>Экран (4:3)</PresentationFormat>
  <Paragraphs>168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Кодирование информации</vt:lpstr>
      <vt:lpstr>Кодирование и декодирование</vt:lpstr>
      <vt:lpstr>Способы кодирования информации</vt:lpstr>
      <vt:lpstr>Способы кодирования информации</vt:lpstr>
      <vt:lpstr>Шифрование сообщения</vt:lpstr>
      <vt:lpstr>Оптический телеграф Шаппа</vt:lpstr>
      <vt:lpstr>Первый телеграф</vt:lpstr>
      <vt:lpstr>Азбука Морзе</vt:lpstr>
      <vt:lpstr>Азбука Морзе</vt:lpstr>
      <vt:lpstr>Неравномерность кода</vt:lpstr>
      <vt:lpstr>Первый беспроводной телеграф (радиоприемник)</vt:lpstr>
      <vt:lpstr>Телеграфный аппарат Бодо</vt:lpstr>
      <vt:lpstr>Двоичное кодирование в компьютере</vt:lpstr>
      <vt:lpstr>Почему двоичное кодирование</vt:lpstr>
      <vt:lpstr>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информации</dc:title>
  <dc:creator>дом</dc:creator>
  <cp:lastModifiedBy>дом</cp:lastModifiedBy>
  <cp:revision>2</cp:revision>
  <dcterms:created xsi:type="dcterms:W3CDTF">2014-12-20T13:17:34Z</dcterms:created>
  <dcterms:modified xsi:type="dcterms:W3CDTF">2014-12-20T13:35:58Z</dcterms:modified>
</cp:coreProperties>
</file>