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2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4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11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65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23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10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6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13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3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5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EB2F-4AD3-46A4-8D8C-4E107730890F}" type="datetimeFigureOut">
              <a:rPr lang="ru-RU" smtClean="0"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8C0F-E412-4246-80E3-EE5FBE5C5B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b="1" dirty="0"/>
              <a:t> </a:t>
            </a:r>
            <a:r>
              <a:rPr lang="ru-RU" altLang="ru-RU" sz="4200" b="1" dirty="0"/>
              <a:t>Представление (кодирование) чисел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sz="2000" b="1" dirty="0"/>
              <a:t>Информация и информационные 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3879674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Шестидесятеричная система счисления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600" dirty="0"/>
              <a:t>Следующая позиционная система счисления была придумана еще в Древнем Вавилоне, причем вавилонская нумерация была </a:t>
            </a:r>
            <a:r>
              <a:rPr lang="ru-RU" altLang="ru-RU" sz="2600" b="1" i="1" dirty="0"/>
              <a:t>шестидесятеричная</a:t>
            </a:r>
            <a:r>
              <a:rPr lang="ru-RU" altLang="ru-RU" sz="2600" dirty="0"/>
              <a:t>, т.е. в ней использовалось шестьдесят цифр! 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200" dirty="0"/>
              <a:t>В более позднее время использовалась арабами, а также древними и средневековыми астрономами. Шестидесятеричная система счисления, как считают исследователи, являет собой синтез уже вышеупомянутых пятеричной и двенадцатеричной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00508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Какие позиционные системы счисления используются сейчас?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dirty="0"/>
              <a:t>В настоящее время наиболее распространены </a:t>
            </a:r>
            <a:r>
              <a:rPr lang="ru-RU" altLang="ru-RU" sz="2500" i="1" dirty="0"/>
              <a:t>десятичная</a:t>
            </a:r>
            <a:r>
              <a:rPr lang="ru-RU" altLang="ru-RU" sz="2500" dirty="0"/>
              <a:t>, </a:t>
            </a:r>
            <a:r>
              <a:rPr lang="ru-RU" altLang="ru-RU" sz="2500" i="1" dirty="0"/>
              <a:t>двоичная</a:t>
            </a:r>
            <a:r>
              <a:rPr lang="ru-RU" altLang="ru-RU" sz="2500" dirty="0"/>
              <a:t>, </a:t>
            </a:r>
            <a:r>
              <a:rPr lang="ru-RU" altLang="ru-RU" sz="2500" i="1" dirty="0"/>
              <a:t>восьмеричная</a:t>
            </a:r>
            <a:r>
              <a:rPr lang="ru-RU" altLang="ru-RU" sz="2500" dirty="0"/>
              <a:t> и </a:t>
            </a:r>
            <a:r>
              <a:rPr lang="ru-RU" altLang="ru-RU" sz="2500" i="1" dirty="0"/>
              <a:t>шестнадцатеричная</a:t>
            </a:r>
            <a:r>
              <a:rPr lang="ru-RU" altLang="ru-RU" sz="2500" dirty="0"/>
              <a:t> системы счисления.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Двоичная, восьмеричная (в настоящее время вытесняется шестнадцатеричной) и шестнадцатеричная система часто используется в областях, связанных с цифровыми устройствами, программировании и вообще компьютерной документации.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Современные компьютерные системы оперируют информацией представленной в цифровой форме. </a:t>
            </a:r>
            <a:r>
              <a:rPr lang="ru-RU" altLang="ru-RU" sz="2100" dirty="0">
                <a:solidFill>
                  <a:schemeClr val="hlink"/>
                </a:solidFill>
              </a:rPr>
              <a:t>Числовые данные преобразуются в двоичную систему счисления</a:t>
            </a:r>
            <a:r>
              <a:rPr lang="ru-RU" alt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70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Десятичная система счисления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>
          <a:xfrm>
            <a:off x="4499992" y="1628800"/>
            <a:ext cx="4197152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i="1" dirty="0"/>
              <a:t>Десятичная</a:t>
            </a:r>
            <a:r>
              <a:rPr lang="ru-RU" altLang="ru-RU" sz="2000" i="1" dirty="0"/>
              <a:t> система счисления</a:t>
            </a:r>
            <a:r>
              <a:rPr lang="ru-RU" altLang="ru-RU" sz="2000" dirty="0"/>
              <a:t> — позиционная система счисления по основанию 10.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/>
              <a:t>Предполагается, что основание 10 связано с количеством пальцев рук у человека.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/>
              <a:t>Наиболее распространённая система счисления в мире.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/>
              <a:t>Для записи чисел используются символы </a:t>
            </a:r>
            <a:r>
              <a:rPr lang="ru-RU" altLang="ru-RU" sz="2000" b="1" dirty="0"/>
              <a:t>0</a:t>
            </a:r>
            <a:r>
              <a:rPr lang="ru-RU" altLang="ru-RU" sz="2000" dirty="0"/>
              <a:t>, </a:t>
            </a:r>
            <a:r>
              <a:rPr lang="ru-RU" altLang="ru-RU" sz="2000" b="1" dirty="0"/>
              <a:t>1</a:t>
            </a:r>
            <a:r>
              <a:rPr lang="ru-RU" altLang="ru-RU" sz="2000" dirty="0"/>
              <a:t>, </a:t>
            </a:r>
            <a:r>
              <a:rPr lang="ru-RU" altLang="ru-RU" sz="2000" b="1" dirty="0"/>
              <a:t>2</a:t>
            </a:r>
            <a:r>
              <a:rPr lang="ru-RU" altLang="ru-RU" sz="2000" dirty="0"/>
              <a:t>, </a:t>
            </a:r>
            <a:r>
              <a:rPr lang="ru-RU" altLang="ru-RU" sz="2000" b="1" dirty="0"/>
              <a:t>3</a:t>
            </a:r>
            <a:r>
              <a:rPr lang="ru-RU" altLang="ru-RU" sz="2000" dirty="0"/>
              <a:t>, </a:t>
            </a:r>
            <a:r>
              <a:rPr lang="ru-RU" altLang="ru-RU" sz="2000" b="1" dirty="0"/>
              <a:t>4</a:t>
            </a:r>
            <a:r>
              <a:rPr lang="ru-RU" altLang="ru-RU" sz="2000" dirty="0"/>
              <a:t>, </a:t>
            </a:r>
            <a:r>
              <a:rPr lang="ru-RU" altLang="ru-RU" sz="2000" b="1" dirty="0"/>
              <a:t>5</a:t>
            </a:r>
            <a:r>
              <a:rPr lang="ru-RU" altLang="ru-RU" sz="2000" dirty="0"/>
              <a:t>, </a:t>
            </a:r>
            <a:r>
              <a:rPr lang="ru-RU" altLang="ru-RU" sz="2000" b="1" dirty="0"/>
              <a:t>6</a:t>
            </a:r>
            <a:r>
              <a:rPr lang="ru-RU" altLang="ru-RU" sz="2000" dirty="0"/>
              <a:t>, </a:t>
            </a:r>
            <a:r>
              <a:rPr lang="ru-RU" altLang="ru-RU" sz="2000" b="1" dirty="0"/>
              <a:t>7</a:t>
            </a:r>
            <a:r>
              <a:rPr lang="ru-RU" altLang="ru-RU" sz="2000" dirty="0"/>
              <a:t>, </a:t>
            </a:r>
            <a:r>
              <a:rPr lang="ru-RU" altLang="ru-RU" sz="2000" b="1" dirty="0"/>
              <a:t>8</a:t>
            </a:r>
            <a:r>
              <a:rPr lang="ru-RU" altLang="ru-RU" sz="2000" dirty="0"/>
              <a:t>, </a:t>
            </a:r>
            <a:r>
              <a:rPr lang="ru-RU" altLang="ru-RU" sz="2000" b="1" dirty="0"/>
              <a:t>9</a:t>
            </a:r>
            <a:r>
              <a:rPr lang="ru-RU" altLang="ru-RU" sz="2000" dirty="0"/>
              <a:t>, называемые арабскими цифрами.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484784"/>
            <a:ext cx="3006725" cy="4530725"/>
          </a:xfrm>
          <a:prstGeom prst="rect">
            <a:avLst/>
          </a:prstGeo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548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Двоичная система счисления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/>
              <a:t>Двоичная система счисления</a:t>
            </a:r>
            <a:r>
              <a:rPr lang="ru-RU" altLang="ru-RU" sz="2100" dirty="0"/>
              <a:t> — позиционная система счисления с основанием 2. Используются цифры 0 и 1.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Двоичная система используется в цифровых устройствах, поскольку является наиболее простой и удовлетворяет требованиям:</a:t>
            </a:r>
          </a:p>
          <a:p>
            <a:pPr algn="just">
              <a:lnSpc>
                <a:spcPct val="90000"/>
              </a:lnSpc>
            </a:pPr>
            <a:r>
              <a:rPr lang="ru-RU" altLang="ru-RU" sz="2100" dirty="0"/>
              <a:t>Чем меньше значений существует в системе, тем проще изготовить отдельные элементы. </a:t>
            </a:r>
          </a:p>
          <a:p>
            <a:pPr algn="just">
              <a:lnSpc>
                <a:spcPct val="90000"/>
              </a:lnSpc>
            </a:pPr>
            <a:r>
              <a:rPr lang="ru-RU" altLang="ru-RU" sz="2100" dirty="0"/>
              <a:t>Чем меньше количество состояний у элемента, тем выше помехоустойчивость и тем быстрее он может работать. </a:t>
            </a:r>
          </a:p>
          <a:p>
            <a:pPr algn="just">
              <a:lnSpc>
                <a:spcPct val="90000"/>
              </a:lnSpc>
            </a:pPr>
            <a:r>
              <a:rPr lang="ru-RU" altLang="ru-RU" sz="2100" dirty="0"/>
              <a:t>Простота создания таблиц сложения и умножения — основных действий над числами </a:t>
            </a:r>
          </a:p>
          <a:p>
            <a:pPr>
              <a:lnSpc>
                <a:spcPct val="90000"/>
              </a:lnSpc>
            </a:pPr>
            <a:endParaRPr lang="ru-RU" altLang="ru-RU" sz="2100" dirty="0"/>
          </a:p>
        </p:txBody>
      </p:sp>
    </p:spTree>
    <p:extLst>
      <p:ext uri="{BB962C8B-B14F-4D97-AF65-F5344CB8AC3E}">
        <p14:creationId xmlns:p14="http://schemas.microsoft.com/office/powerpoint/2010/main" val="238880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63131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7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dirty="0"/>
              <a:t>Алфавит десятичной, двоичной, восьмеричной и шестнадцатеричной систем счисления</a:t>
            </a:r>
          </a:p>
        </p:txBody>
      </p:sp>
      <p:graphicFrame>
        <p:nvGraphicFramePr>
          <p:cNvPr id="6" name="Group 84"/>
          <p:cNvGraphicFramePr>
            <a:graphicFrameLocks/>
          </p:cNvGraphicFramePr>
          <p:nvPr/>
        </p:nvGraphicFramePr>
        <p:xfrm>
          <a:off x="468313" y="1628775"/>
          <a:ext cx="8229600" cy="3024190"/>
        </p:xfrm>
        <a:graphic>
          <a:graphicData uri="http://schemas.openxmlformats.org/drawingml/2006/table">
            <a:tbl>
              <a:tblPr/>
              <a:tblGrid>
                <a:gridCol w="2386012"/>
                <a:gridCol w="1441450"/>
                <a:gridCol w="4402138"/>
              </a:tblGrid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счисления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Алфавит цифр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Десятичная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0, 1, 2, 3, 4, 5, 6, 7, 8, 9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Двоичная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0, 1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Восьмеричная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0, 1, 2, 3, 4, 5, 6, 7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Шестнадцатеричная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alt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0, 1, 2, 3, 4, 5, 6, 7, 8, 9, 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A, B, C, D, E, F</a:t>
                      </a:r>
                      <a:endParaRPr kumimoji="0" lang="en-US" alt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664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07790"/>
              </p:ext>
            </p:extLst>
          </p:nvPr>
        </p:nvGraphicFramePr>
        <p:xfrm>
          <a:off x="457200" y="1600200"/>
          <a:ext cx="82295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600" dirty="0"/>
              <a:t>Соответствие десятичной, двоичной, восьмеричной и шестнадцатеричной систем счисления</a:t>
            </a:r>
          </a:p>
        </p:txBody>
      </p:sp>
      <p:graphicFrame>
        <p:nvGraphicFramePr>
          <p:cNvPr id="6" name="Group 474"/>
          <p:cNvGraphicFramePr>
            <a:graphicFrameLocks/>
          </p:cNvGraphicFramePr>
          <p:nvPr/>
        </p:nvGraphicFramePr>
        <p:xfrm>
          <a:off x="323850" y="1600200"/>
          <a:ext cx="8569325" cy="1981201"/>
        </p:xfrm>
        <a:graphic>
          <a:graphicData uri="http://schemas.openxmlformats.org/drawingml/2006/table">
            <a:tbl>
              <a:tblPr/>
              <a:tblGrid>
                <a:gridCol w="576263"/>
                <a:gridCol w="434975"/>
                <a:gridCol w="449262"/>
                <a:gridCol w="477838"/>
                <a:gridCol w="460375"/>
                <a:gridCol w="477837"/>
                <a:gridCol w="476250"/>
                <a:gridCol w="461963"/>
                <a:gridCol w="476250"/>
                <a:gridCol w="476250"/>
                <a:gridCol w="461962"/>
                <a:gridCol w="476250"/>
                <a:gridCol w="476250"/>
                <a:gridCol w="461963"/>
                <a:gridCol w="476250"/>
                <a:gridCol w="477837"/>
                <a:gridCol w="460375"/>
                <a:gridCol w="511175"/>
              </a:tblGrid>
              <a:tr h="5286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p=10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p=2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p=8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p=16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4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75"/>
          <p:cNvSpPr txBox="1">
            <a:spLocks noChangeArrowheads="1"/>
          </p:cNvSpPr>
          <p:nvPr/>
        </p:nvSpPr>
        <p:spPr bwMode="auto">
          <a:xfrm>
            <a:off x="0" y="3716338"/>
            <a:ext cx="9144000" cy="240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dirty="0"/>
              <a:t>Количество используемых цифр называется </a:t>
            </a:r>
            <a:r>
              <a:rPr lang="ru-RU" altLang="ru-RU" sz="1600" u="sng" dirty="0"/>
              <a:t>основанием системы счисления</a:t>
            </a:r>
            <a:r>
              <a:rPr lang="ru-RU" altLang="ru-RU" sz="1600" dirty="0"/>
              <a:t>.</a:t>
            </a:r>
          </a:p>
          <a:p>
            <a:pPr algn="ctr"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altLang="ru-RU" sz="1600" dirty="0"/>
          </a:p>
          <a:p>
            <a:pPr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400" dirty="0"/>
              <a:t>При одновременной работе с несколькими системами счисления для их различения основание системы обычно указывается в виде нижнего индекса, который записывается в десятичной системе:</a:t>
            </a:r>
          </a:p>
          <a:p>
            <a:pPr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400" dirty="0"/>
              <a:t>123</a:t>
            </a:r>
            <a:r>
              <a:rPr lang="ru-RU" altLang="ru-RU" sz="1400" baseline="-25000" dirty="0"/>
              <a:t>10</a:t>
            </a:r>
            <a:r>
              <a:rPr lang="ru-RU" altLang="ru-RU" sz="1400" dirty="0"/>
              <a:t> — это число 123 в десятичной системе счисления; </a:t>
            </a:r>
          </a:p>
          <a:p>
            <a:pPr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400" dirty="0"/>
              <a:t>1111011</a:t>
            </a:r>
            <a:r>
              <a:rPr lang="ru-RU" altLang="ru-RU" sz="1400" baseline="-25000" dirty="0"/>
              <a:t>2</a:t>
            </a:r>
            <a:r>
              <a:rPr lang="ru-RU" altLang="ru-RU" sz="1400" dirty="0"/>
              <a:t> — то же число, но в двоичной системе. </a:t>
            </a:r>
          </a:p>
          <a:p>
            <a:pPr>
              <a:spcBef>
                <a:spcPct val="4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400" dirty="0"/>
              <a:t>Двоичное число 1111011 можно расписать в виде: 1111011</a:t>
            </a:r>
            <a:r>
              <a:rPr lang="ru-RU" altLang="ru-RU" sz="1400" baseline="-25000" dirty="0"/>
              <a:t>2</a:t>
            </a:r>
            <a:r>
              <a:rPr lang="ru-RU" altLang="ru-RU" sz="1400" dirty="0"/>
              <a:t> = 1*2</a:t>
            </a:r>
            <a:r>
              <a:rPr lang="ru-RU" altLang="ru-RU" sz="1400" baseline="30000" dirty="0"/>
              <a:t>6 </a:t>
            </a:r>
            <a:r>
              <a:rPr lang="ru-RU" altLang="ru-RU" sz="1400" dirty="0"/>
              <a:t>+ 1*2</a:t>
            </a:r>
            <a:r>
              <a:rPr lang="ru-RU" altLang="ru-RU" sz="1400" baseline="30000" dirty="0"/>
              <a:t>5</a:t>
            </a:r>
            <a:r>
              <a:rPr lang="ru-RU" altLang="ru-RU" sz="1400" dirty="0"/>
              <a:t> + 1*2</a:t>
            </a:r>
            <a:r>
              <a:rPr lang="ru-RU" altLang="ru-RU" sz="1400" baseline="30000" dirty="0"/>
              <a:t>4</a:t>
            </a:r>
            <a:r>
              <a:rPr lang="ru-RU" altLang="ru-RU" sz="1400" dirty="0"/>
              <a:t> + 1*2</a:t>
            </a:r>
            <a:r>
              <a:rPr lang="ru-RU" altLang="ru-RU" sz="1400" baseline="30000" dirty="0"/>
              <a:t>3</a:t>
            </a:r>
            <a:r>
              <a:rPr lang="ru-RU" altLang="ru-RU" sz="1400" dirty="0"/>
              <a:t> + 0*2</a:t>
            </a:r>
            <a:r>
              <a:rPr lang="ru-RU" altLang="ru-RU" sz="1400" baseline="30000" dirty="0"/>
              <a:t>2</a:t>
            </a:r>
            <a:r>
              <a:rPr lang="ru-RU" altLang="ru-RU" sz="1400" dirty="0"/>
              <a:t> + 1*2</a:t>
            </a:r>
            <a:r>
              <a:rPr lang="ru-RU" altLang="ru-RU" sz="1400" baseline="30000" dirty="0"/>
              <a:t>1</a:t>
            </a:r>
            <a:r>
              <a:rPr lang="ru-RU" altLang="ru-RU" sz="1400" dirty="0"/>
              <a:t> + 1*2</a:t>
            </a:r>
            <a:r>
              <a:rPr lang="ru-RU" altLang="ru-RU" sz="1400" baseline="30000" dirty="0"/>
              <a:t>0</a:t>
            </a:r>
            <a:r>
              <a:rPr lang="ru-RU" altLang="ru-RU" sz="1400" dirty="0"/>
              <a:t>.</a:t>
            </a:r>
          </a:p>
          <a:p>
            <a:pPr>
              <a:spcBef>
                <a:spcPct val="50000"/>
              </a:spcBef>
            </a:pPr>
            <a:endParaRPr lang="ru-RU" altLang="ru-RU" sz="1400" dirty="0"/>
          </a:p>
        </p:txBody>
      </p:sp>
    </p:spTree>
    <p:extLst>
      <p:ext uri="{BB962C8B-B14F-4D97-AF65-F5344CB8AC3E}">
        <p14:creationId xmlns:p14="http://schemas.microsoft.com/office/powerpoint/2010/main" val="1019896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Перевод чисел из одной системы счисления в другую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100" dirty="0"/>
              <a:t>Чтобы перевести число из позиционной системы счисления с основанием p</a:t>
            </a:r>
            <a:r>
              <a:rPr lang="ru-RU" altLang="ru-RU" sz="2100" b="1" dirty="0"/>
              <a:t> в десятичную</a:t>
            </a:r>
            <a:r>
              <a:rPr lang="ru-RU" altLang="ru-RU" sz="2100" dirty="0"/>
              <a:t>, надо представить это число в виде суммы степеней </a:t>
            </a:r>
            <a:r>
              <a:rPr lang="en-US" altLang="ru-RU" sz="2100" dirty="0"/>
              <a:t>p</a:t>
            </a:r>
            <a:r>
              <a:rPr lang="ru-RU" altLang="ru-RU" sz="2100" dirty="0"/>
              <a:t> и произвести указанные вычисления в десятичной системе счисления.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accent2"/>
                </a:solidFill>
              </a:rPr>
              <a:t>Например, переведем число 1011</a:t>
            </a:r>
            <a:r>
              <a:rPr lang="ru-RU" altLang="ru-RU" sz="1700" baseline="-25000" dirty="0">
                <a:solidFill>
                  <a:schemeClr val="accent2"/>
                </a:solidFill>
              </a:rPr>
              <a:t>2</a:t>
            </a:r>
            <a:r>
              <a:rPr lang="ru-RU" altLang="ru-RU" sz="1700" dirty="0">
                <a:solidFill>
                  <a:schemeClr val="accent2"/>
                </a:solidFill>
              </a:rPr>
              <a:t> в десятичную систему счисления. Для этого представим это число в виде степеней двойки и произведем вычисления в десятичной системе счисления.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accent2"/>
                </a:solidFill>
              </a:rPr>
              <a:t>1011</a:t>
            </a:r>
            <a:r>
              <a:rPr lang="ru-RU" altLang="ru-RU" sz="1700" baseline="-25000" dirty="0">
                <a:solidFill>
                  <a:schemeClr val="accent2"/>
                </a:solidFill>
              </a:rPr>
              <a:t>2</a:t>
            </a:r>
            <a:r>
              <a:rPr lang="ru-RU" altLang="ru-RU" sz="1700" dirty="0">
                <a:solidFill>
                  <a:schemeClr val="accent2"/>
                </a:solidFill>
              </a:rPr>
              <a:t> = 1*2</a:t>
            </a:r>
            <a:r>
              <a:rPr lang="ru-RU" altLang="ru-RU" sz="1700" baseline="30000" dirty="0">
                <a:solidFill>
                  <a:schemeClr val="accent2"/>
                </a:solidFill>
              </a:rPr>
              <a:t>3</a:t>
            </a:r>
            <a:r>
              <a:rPr lang="ru-RU" altLang="ru-RU" sz="1700" dirty="0">
                <a:solidFill>
                  <a:schemeClr val="accent2"/>
                </a:solidFill>
              </a:rPr>
              <a:t> + 0*2</a:t>
            </a:r>
            <a:r>
              <a:rPr lang="ru-RU" altLang="ru-RU" sz="1700" baseline="30000" dirty="0">
                <a:solidFill>
                  <a:schemeClr val="accent2"/>
                </a:solidFill>
              </a:rPr>
              <a:t>2</a:t>
            </a:r>
            <a:r>
              <a:rPr lang="ru-RU" altLang="ru-RU" sz="1700" dirty="0">
                <a:solidFill>
                  <a:schemeClr val="accent2"/>
                </a:solidFill>
              </a:rPr>
              <a:t> + 1*2</a:t>
            </a:r>
            <a:r>
              <a:rPr lang="ru-RU" altLang="ru-RU" sz="1700" baseline="30000" dirty="0">
                <a:solidFill>
                  <a:schemeClr val="accent2"/>
                </a:solidFill>
              </a:rPr>
              <a:t>1</a:t>
            </a:r>
            <a:r>
              <a:rPr lang="ru-RU" altLang="ru-RU" sz="1700" dirty="0">
                <a:solidFill>
                  <a:schemeClr val="accent2"/>
                </a:solidFill>
              </a:rPr>
              <a:t> + 1*2</a:t>
            </a:r>
            <a:r>
              <a:rPr lang="ru-RU" altLang="ru-RU" sz="1700" baseline="30000" dirty="0">
                <a:solidFill>
                  <a:schemeClr val="accent2"/>
                </a:solidFill>
              </a:rPr>
              <a:t>0</a:t>
            </a:r>
            <a:r>
              <a:rPr lang="ru-RU" altLang="ru-RU" sz="1700" dirty="0">
                <a:solidFill>
                  <a:schemeClr val="accent2"/>
                </a:solidFill>
              </a:rPr>
              <a:t> = 1*8 + 0*4 + 1*2 + 1*1 = 8 + 0 + 2 + 1 = 11</a:t>
            </a:r>
            <a:r>
              <a:rPr lang="ru-RU" altLang="ru-RU" sz="1700" baseline="-25000" dirty="0">
                <a:solidFill>
                  <a:schemeClr val="accent2"/>
                </a:solidFill>
              </a:rPr>
              <a:t>10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ru-RU" altLang="ru-RU" sz="1700" baseline="-25000" dirty="0">
              <a:solidFill>
                <a:schemeClr val="accent2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rgbClr val="660033"/>
                </a:solidFill>
              </a:rPr>
              <a:t>Рассмотрим еще один пример. Переведем число 52,74</a:t>
            </a:r>
            <a:r>
              <a:rPr lang="ru-RU" altLang="ru-RU" sz="1700" baseline="-25000" dirty="0">
                <a:solidFill>
                  <a:srgbClr val="660033"/>
                </a:solidFill>
              </a:rPr>
              <a:t>8</a:t>
            </a:r>
            <a:r>
              <a:rPr lang="ru-RU" altLang="ru-RU" sz="1700" dirty="0">
                <a:solidFill>
                  <a:srgbClr val="660033"/>
                </a:solidFill>
              </a:rPr>
              <a:t> в десятичную систему счисления.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rgbClr val="660033"/>
                </a:solidFill>
              </a:rPr>
              <a:t>52,74</a:t>
            </a:r>
            <a:r>
              <a:rPr lang="ru-RU" altLang="ru-RU" sz="1700" baseline="-25000" dirty="0">
                <a:solidFill>
                  <a:srgbClr val="660033"/>
                </a:solidFill>
              </a:rPr>
              <a:t>8</a:t>
            </a:r>
            <a:r>
              <a:rPr lang="ru-RU" altLang="ru-RU" sz="1700" dirty="0">
                <a:solidFill>
                  <a:srgbClr val="660033"/>
                </a:solidFill>
              </a:rPr>
              <a:t> = 5*8</a:t>
            </a:r>
            <a:r>
              <a:rPr lang="ru-RU" altLang="ru-RU" sz="1700" baseline="30000" dirty="0">
                <a:solidFill>
                  <a:srgbClr val="660033"/>
                </a:solidFill>
              </a:rPr>
              <a:t>1</a:t>
            </a:r>
            <a:r>
              <a:rPr lang="ru-RU" altLang="ru-RU" sz="1700" dirty="0">
                <a:solidFill>
                  <a:srgbClr val="660033"/>
                </a:solidFill>
              </a:rPr>
              <a:t> + 2*8</a:t>
            </a:r>
            <a:r>
              <a:rPr lang="ru-RU" altLang="ru-RU" sz="1700" baseline="30000" dirty="0">
                <a:solidFill>
                  <a:srgbClr val="660033"/>
                </a:solidFill>
              </a:rPr>
              <a:t>0</a:t>
            </a:r>
            <a:r>
              <a:rPr lang="ru-RU" altLang="ru-RU" sz="1700" dirty="0">
                <a:solidFill>
                  <a:srgbClr val="660033"/>
                </a:solidFill>
              </a:rPr>
              <a:t> + 3*8</a:t>
            </a:r>
            <a:r>
              <a:rPr lang="ru-RU" altLang="ru-RU" sz="1700" baseline="30000" dirty="0">
                <a:solidFill>
                  <a:srgbClr val="660033"/>
                </a:solidFill>
              </a:rPr>
              <a:t>-1</a:t>
            </a:r>
            <a:r>
              <a:rPr lang="ru-RU" altLang="ru-RU" sz="1700" dirty="0">
                <a:solidFill>
                  <a:srgbClr val="660033"/>
                </a:solidFill>
              </a:rPr>
              <a:t> + 4*8</a:t>
            </a:r>
            <a:r>
              <a:rPr lang="ru-RU" altLang="ru-RU" sz="1700" baseline="30000" dirty="0">
                <a:solidFill>
                  <a:srgbClr val="660033"/>
                </a:solidFill>
              </a:rPr>
              <a:t>-2</a:t>
            </a:r>
            <a:r>
              <a:rPr lang="ru-RU" altLang="ru-RU" sz="1700" dirty="0">
                <a:solidFill>
                  <a:srgbClr val="660033"/>
                </a:solidFill>
              </a:rPr>
              <a:t> = 5*8 + 2*1 + 7*1/8 +4*1/49 = 40 + 2 + 0,875 + 0,0625 = 42,9375</a:t>
            </a:r>
            <a:r>
              <a:rPr lang="ru-RU" altLang="ru-RU" sz="1700" baseline="-25000" dirty="0">
                <a:solidFill>
                  <a:srgbClr val="660033"/>
                </a:solidFill>
              </a:rPr>
              <a:t>10</a:t>
            </a:r>
            <a:r>
              <a:rPr lang="ru-RU" altLang="ru-RU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62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Перевод чисел из одной системы счисления в другую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/>
              <a:t>Перевод </a:t>
            </a:r>
            <a:r>
              <a:rPr lang="ru-RU" altLang="ru-RU" sz="2000" b="1" dirty="0"/>
              <a:t>из десятичной</a:t>
            </a:r>
            <a:r>
              <a:rPr lang="ru-RU" altLang="ru-RU" sz="2000" dirty="0"/>
              <a:t> системы счисления в систему счисления с основанием </a:t>
            </a:r>
            <a:r>
              <a:rPr lang="en-US" altLang="ru-RU" sz="2000" dirty="0"/>
              <a:t>p</a:t>
            </a:r>
            <a:r>
              <a:rPr lang="ru-RU" altLang="ru-RU" sz="2000" dirty="0"/>
              <a:t> осуществляется последовательным делением десятичного числа и его десятичных частных на </a:t>
            </a:r>
            <a:r>
              <a:rPr lang="en-US" altLang="ru-RU" sz="2000" dirty="0"/>
              <a:t>p</a:t>
            </a:r>
            <a:r>
              <a:rPr lang="ru-RU" altLang="ru-RU" sz="2000" dirty="0"/>
              <a:t>, а затем выписыванием последнего частного и остатков в обратном порядке.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000" dirty="0">
                <a:solidFill>
                  <a:schemeClr val="tx2"/>
                </a:solidFill>
              </a:rPr>
              <a:t>Переведем десятичное число 20</a:t>
            </a:r>
            <a:r>
              <a:rPr lang="ru-RU" altLang="ru-RU" sz="2000" baseline="-25000" dirty="0">
                <a:solidFill>
                  <a:schemeClr val="tx2"/>
                </a:solidFill>
              </a:rPr>
              <a:t>10 </a:t>
            </a:r>
            <a:r>
              <a:rPr lang="ru-RU" altLang="ru-RU" sz="2000" dirty="0">
                <a:solidFill>
                  <a:schemeClr val="tx2"/>
                </a:solidFill>
              </a:rPr>
              <a:t>в двоичную систем счисления (основание системы счисления p=2). В итоге получили 20</a:t>
            </a:r>
            <a:r>
              <a:rPr lang="ru-RU" altLang="ru-RU" sz="2000" baseline="-25000" dirty="0">
                <a:solidFill>
                  <a:schemeClr val="tx2"/>
                </a:solidFill>
              </a:rPr>
              <a:t>10</a:t>
            </a:r>
            <a:r>
              <a:rPr lang="ru-RU" altLang="ru-RU" sz="2000" dirty="0">
                <a:solidFill>
                  <a:schemeClr val="tx2"/>
                </a:solidFill>
              </a:rPr>
              <a:t> = 10100</a:t>
            </a:r>
            <a:r>
              <a:rPr lang="ru-RU" altLang="ru-RU" sz="2000" baseline="-25000" dirty="0">
                <a:solidFill>
                  <a:schemeClr val="tx2"/>
                </a:solidFill>
              </a:rPr>
              <a:t>2</a:t>
            </a:r>
            <a:r>
              <a:rPr lang="ru-RU" altLang="ru-RU" sz="2000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2636912"/>
            <a:ext cx="2873375" cy="21748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368130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Числа в компьютере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dirty="0"/>
              <a:t>Числа </a:t>
            </a:r>
            <a:r>
              <a:rPr lang="ru-RU" altLang="ru-RU" b="1" dirty="0"/>
              <a:t>в компьютере</a:t>
            </a:r>
            <a:r>
              <a:rPr lang="ru-RU" altLang="ru-RU" dirty="0"/>
              <a:t> хранятся и обрабатываются </a:t>
            </a:r>
            <a:r>
              <a:rPr lang="ru-RU" altLang="ru-RU" b="1" dirty="0"/>
              <a:t>в двоичной системе счисления</a:t>
            </a:r>
            <a:r>
              <a:rPr lang="ru-RU" altLang="ru-RU" dirty="0"/>
              <a:t>. Последовательность нулей и единиц называют двоичным кодом.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dirty="0"/>
              <a:t>Специфической особенности представления чисел в памяти компьютера рассмотрим на других уроках по теме «</a:t>
            </a:r>
            <a:r>
              <a:rPr lang="ru-RU" altLang="ru-RU" dirty="0">
                <a:solidFill>
                  <a:srgbClr val="000099"/>
                </a:solidFill>
              </a:rPr>
              <a:t>системы счисления</a:t>
            </a:r>
            <a:r>
              <a:rPr lang="ru-RU" alt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51785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Вопросы: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dirty="0"/>
              <a:t>Что такое система счисления?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Какие два вида систем счисления вы знаете?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Что такое основание системы счисления? Что такое алфавит системы счисления? Примеры.</a:t>
            </a:r>
          </a:p>
          <a:p>
            <a:pPr>
              <a:lnSpc>
                <a:spcPct val="90000"/>
              </a:lnSpc>
            </a:pPr>
            <a:r>
              <a:rPr lang="ru-RU" altLang="ru-RU" dirty="0"/>
              <a:t>В какой системе счисления хранятся и обрабатываются числа в памяти компьютера?</a:t>
            </a:r>
          </a:p>
        </p:txBody>
      </p:sp>
    </p:spTree>
    <p:extLst>
      <p:ext uri="{BB962C8B-B14F-4D97-AF65-F5344CB8AC3E}">
        <p14:creationId xmlns:p14="http://schemas.microsoft.com/office/powerpoint/2010/main" val="337538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Двоичное кодирование в компьютере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Вся информация, которую обрабатывает компьютер должна быть представлена двоичным кодом с помощью двух цифр: </a:t>
            </a:r>
            <a:r>
              <a:rPr lang="ru-RU" altLang="ru-RU" sz="2100" b="1" dirty="0">
                <a:solidFill>
                  <a:srgbClr val="000099"/>
                </a:solidFill>
              </a:rPr>
              <a:t>0</a:t>
            </a:r>
            <a:r>
              <a:rPr lang="ru-RU" altLang="ru-RU" sz="2100" dirty="0"/>
              <a:t> и </a:t>
            </a:r>
            <a:r>
              <a:rPr lang="ru-RU" altLang="ru-RU" sz="2100" b="1" dirty="0">
                <a:solidFill>
                  <a:srgbClr val="000099"/>
                </a:solidFill>
              </a:rPr>
              <a:t>1</a:t>
            </a:r>
            <a:r>
              <a:rPr lang="ru-RU" altLang="ru-RU" sz="2100" dirty="0"/>
              <a:t>. </a:t>
            </a:r>
            <a:r>
              <a:rPr lang="ru-RU" altLang="ru-RU" sz="2100" i="1" dirty="0">
                <a:solidFill>
                  <a:srgbClr val="000099"/>
                </a:solidFill>
              </a:rPr>
              <a:t>Эти два символа принято называть двоичными цифрами или битами</a:t>
            </a:r>
            <a:r>
              <a:rPr lang="ru-RU" altLang="ru-RU" sz="2100" dirty="0"/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/>
              <a:t>С помощью двух цифр 0 и 1 можно закодировать любое сообщение. Это явилось причиной того, что в компьютере обязательно должно быть организованно два важных процесса: кодирование и декодирование.</a:t>
            </a:r>
            <a:endParaRPr lang="ru-RU" altLang="ru-RU" sz="2100" u="sng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входной информации в форму, воспринимаемую компьютером, т.е. двоичный код.</a:t>
            </a:r>
            <a:endParaRPr lang="ru-RU" altLang="ru-RU" sz="2100" u="sng" dirty="0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u="sng" dirty="0">
                <a:solidFill>
                  <a:schemeClr val="hlink"/>
                </a:solidFill>
              </a:rPr>
              <a:t>Декодирование</a:t>
            </a:r>
            <a:r>
              <a:rPr lang="ru-RU" altLang="ru-RU" sz="2100" dirty="0">
                <a:solidFill>
                  <a:schemeClr val="hlink"/>
                </a:solidFill>
              </a:rPr>
              <a:t> – преобразование данных из двоичного кода в форму, понятную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409276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Почему двоичное кодирование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С точки зрения технической реализации использование двоичной системы счисления для кодирования информации оказалось намного более простым, чем применение других способов. Действительно, удобно кодировать информацию в виде последовательности нулей и единиц, если представить эти значения как два возможных устойчивых состояния электронного элемента: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0 – отсутствие электрического сигнала;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100" dirty="0">
                <a:solidFill>
                  <a:schemeClr val="hlink"/>
                </a:solidFill>
              </a:rPr>
              <a:t>1 – наличие электрического сигнала.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/>
              <a:t>Эти состояния легко различать. </a:t>
            </a:r>
            <a:r>
              <a:rPr lang="ru-RU" altLang="ru-RU" sz="1700" i="1" dirty="0"/>
              <a:t>Недостаток</a:t>
            </a:r>
            <a:r>
              <a:rPr lang="ru-RU" altLang="ru-RU" sz="1700" dirty="0"/>
              <a:t> двоичного кодирования – </a:t>
            </a:r>
            <a:r>
              <a:rPr lang="ru-RU" altLang="ru-RU" sz="1700" i="1" dirty="0"/>
              <a:t>длинные коды</a:t>
            </a:r>
            <a:r>
              <a:rPr lang="ru-RU" altLang="ru-RU" sz="1700" dirty="0"/>
              <a:t>. </a:t>
            </a:r>
            <a:r>
              <a:rPr lang="ru-RU" altLang="ru-RU" sz="1700" i="1" dirty="0"/>
              <a:t>Но в технике</a:t>
            </a:r>
            <a:r>
              <a:rPr lang="ru-RU" altLang="ru-RU" sz="1700" dirty="0"/>
              <a:t> </a:t>
            </a:r>
            <a:r>
              <a:rPr lang="ru-RU" altLang="ru-RU" sz="1700" i="1" dirty="0"/>
              <a:t>легче</a:t>
            </a:r>
            <a:r>
              <a:rPr lang="ru-RU" altLang="ru-RU" sz="1700" dirty="0"/>
              <a:t> иметь дело с большим количеством простых элементов, чем с небольшим числом сложных.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ru-RU" altLang="ru-RU" sz="1700" dirty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700" dirty="0">
                <a:solidFill>
                  <a:schemeClr val="folHlink"/>
                </a:solidFill>
              </a:rPr>
              <a:t>Способы кодирования и декодирования информации в компьютере, в первую очередь, зависит от вида информации, а именно, что должно кодироваться: числа, текст, графические изображения или звук.</a:t>
            </a:r>
          </a:p>
        </p:txBody>
      </p:sp>
    </p:spTree>
    <p:extLst>
      <p:ext uri="{BB962C8B-B14F-4D97-AF65-F5344CB8AC3E}">
        <p14:creationId xmlns:p14="http://schemas.microsoft.com/office/powerpoint/2010/main" val="3833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Система счисления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dirty="0"/>
              <a:t>Для записи информации о количестве объектов используются числа. Числа записываются с помощью набора специальных символов.</a:t>
            </a:r>
            <a:endParaRPr lang="ru-RU" altLang="ru-RU" u="sng" dirty="0"/>
          </a:p>
          <a:p>
            <a:pPr algn="just">
              <a:buFont typeface="Wingdings" pitchFamily="2" charset="2"/>
              <a:buNone/>
            </a:pPr>
            <a:r>
              <a:rPr lang="ru-RU" altLang="ru-RU" u="sng" dirty="0"/>
              <a:t>Система счисления</a:t>
            </a:r>
            <a:r>
              <a:rPr lang="ru-RU" altLang="ru-RU" dirty="0"/>
              <a:t> — способ записи чисел с помощью набора специальных знаков, называемых цифрами.</a:t>
            </a:r>
          </a:p>
        </p:txBody>
      </p:sp>
    </p:spTree>
    <p:extLst>
      <p:ext uri="{BB962C8B-B14F-4D97-AF65-F5344CB8AC3E}">
        <p14:creationId xmlns:p14="http://schemas.microsoft.com/office/powerpoint/2010/main" val="309567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Виды систем счисления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03575" y="1412875"/>
            <a:ext cx="288131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rgbClr val="FFF6DD"/>
                </a:solidFill>
              </a:rPr>
              <a:t>СИСТЕМЫ СЧИСЛЕНИЯ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7824" y="2492375"/>
            <a:ext cx="2736850" cy="6492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dirty="0"/>
              <a:t>ПОЗИЦИОННЫЕ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27638" y="2492375"/>
            <a:ext cx="2736850" cy="6492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dirty="0"/>
              <a:t>НЕПОЗИЦИОННЫЕ</a:t>
            </a:r>
          </a:p>
        </p:txBody>
      </p:sp>
      <p:cxnSp>
        <p:nvCxnSpPr>
          <p:cNvPr id="8" name="AutoShape 7"/>
          <p:cNvCxnSpPr>
            <a:cxnSpLocks noChangeShapeType="1"/>
            <a:stCxn id="5" idx="2"/>
            <a:endCxn id="6" idx="0"/>
          </p:cNvCxnSpPr>
          <p:nvPr/>
        </p:nvCxnSpPr>
        <p:spPr bwMode="auto">
          <a:xfrm flipH="1">
            <a:off x="4356249" y="1989138"/>
            <a:ext cx="287983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8"/>
          <p:cNvCxnSpPr>
            <a:cxnSpLocks noChangeShapeType="1"/>
            <a:stCxn id="5" idx="2"/>
            <a:endCxn id="7" idx="0"/>
          </p:cNvCxnSpPr>
          <p:nvPr/>
        </p:nvCxnSpPr>
        <p:spPr bwMode="auto">
          <a:xfrm>
            <a:off x="4644232" y="1989138"/>
            <a:ext cx="2951831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227638" y="3284538"/>
            <a:ext cx="273685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В </a:t>
            </a:r>
            <a:r>
              <a:rPr lang="ru-RU" altLang="ru-RU" i="1" dirty="0"/>
              <a:t>непозиционных</a:t>
            </a:r>
            <a:r>
              <a:rPr lang="ru-RU" altLang="ru-RU" dirty="0"/>
              <a:t> системах счисления величина, которую обозначает цифра, </a:t>
            </a:r>
            <a:r>
              <a:rPr lang="ru-RU" altLang="ru-RU" i="1" dirty="0"/>
              <a:t>не зависит</a:t>
            </a:r>
            <a:r>
              <a:rPr lang="ru-RU" altLang="ru-RU" dirty="0"/>
              <a:t> от </a:t>
            </a:r>
            <a:r>
              <a:rPr lang="ru-RU" altLang="ru-RU" i="1" dirty="0"/>
              <a:t>положения</a:t>
            </a:r>
            <a:r>
              <a:rPr lang="ru-RU" altLang="ru-RU" dirty="0"/>
              <a:t> в числе. </a:t>
            </a:r>
          </a:p>
          <a:p>
            <a:pPr>
              <a:spcBef>
                <a:spcPct val="50000"/>
              </a:spcBef>
            </a:pPr>
            <a:endParaRPr lang="ru-RU" altLang="ru-RU" dirty="0"/>
          </a:p>
          <a:p>
            <a:pPr algn="ctr">
              <a:spcBef>
                <a:spcPct val="50000"/>
              </a:spcBef>
            </a:pPr>
            <a:r>
              <a:rPr lang="en-US" altLang="ru-RU" dirty="0"/>
              <a:t>XXI</a:t>
            </a:r>
            <a:endParaRPr lang="ru-RU" altLang="ru-RU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87824" y="3284538"/>
            <a:ext cx="273685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В </a:t>
            </a:r>
            <a:r>
              <a:rPr lang="ru-RU" altLang="ru-RU" i="1" dirty="0"/>
              <a:t>позиционных</a:t>
            </a:r>
            <a:r>
              <a:rPr lang="ru-RU" altLang="ru-RU" dirty="0"/>
              <a:t> системах счисления </a:t>
            </a:r>
            <a:r>
              <a:rPr lang="ru-RU" altLang="ru-RU" i="1" dirty="0"/>
              <a:t>величина</a:t>
            </a:r>
            <a:r>
              <a:rPr lang="ru-RU" altLang="ru-RU" dirty="0"/>
              <a:t>, обозначаемая цифрой в записи числа, </a:t>
            </a:r>
            <a:r>
              <a:rPr lang="ru-RU" altLang="ru-RU" i="1" dirty="0"/>
              <a:t>зависит</a:t>
            </a:r>
            <a:r>
              <a:rPr lang="ru-RU" altLang="ru-RU" dirty="0"/>
              <a:t> от её </a:t>
            </a:r>
            <a:r>
              <a:rPr lang="ru-RU" altLang="ru-RU" i="1" dirty="0"/>
              <a:t>положения</a:t>
            </a:r>
            <a:r>
              <a:rPr lang="ru-RU" altLang="ru-RU" dirty="0"/>
              <a:t> в числе (</a:t>
            </a:r>
            <a:r>
              <a:rPr lang="ru-RU" altLang="ru-RU" i="1" dirty="0"/>
              <a:t>позиции</a:t>
            </a:r>
            <a:r>
              <a:rPr lang="ru-RU" altLang="ru-RU" dirty="0"/>
              <a:t>). </a:t>
            </a:r>
          </a:p>
          <a:p>
            <a:pPr algn="ctr">
              <a:spcBef>
                <a:spcPct val="50000"/>
              </a:spcBef>
            </a:pPr>
            <a:endParaRPr lang="en-US" altLang="ru-RU" dirty="0"/>
          </a:p>
          <a:p>
            <a:pPr algn="ctr">
              <a:spcBef>
                <a:spcPct val="50000"/>
              </a:spcBef>
            </a:pPr>
            <a:r>
              <a:rPr lang="ru-RU" altLang="ru-RU" dirty="0"/>
              <a:t>211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950" y="2492896"/>
            <a:ext cx="2736850" cy="6492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dirty="0" smtClean="0"/>
              <a:t>УНАРНЫЕ</a:t>
            </a:r>
            <a:endParaRPr lang="ru-RU" altLang="ru-RU" dirty="0"/>
          </a:p>
        </p:txBody>
      </p:sp>
      <p:cxnSp>
        <p:nvCxnSpPr>
          <p:cNvPr id="14" name="AutoShape 7"/>
          <p:cNvCxnSpPr>
            <a:cxnSpLocks noChangeShapeType="1"/>
            <a:endCxn id="13" idx="0"/>
          </p:cNvCxnSpPr>
          <p:nvPr/>
        </p:nvCxnSpPr>
        <p:spPr bwMode="auto">
          <a:xfrm flipH="1">
            <a:off x="1403375" y="1989659"/>
            <a:ext cx="3312319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06958" y="3436938"/>
            <a:ext cx="273685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В </a:t>
            </a:r>
            <a:r>
              <a:rPr lang="ru-RU" altLang="ru-RU" i="1" dirty="0" smtClean="0"/>
              <a:t>унарных</a:t>
            </a:r>
            <a:r>
              <a:rPr lang="ru-RU" altLang="ru-RU" dirty="0" smtClean="0"/>
              <a:t> </a:t>
            </a:r>
            <a:r>
              <a:rPr lang="ru-RU" altLang="ru-RU" dirty="0"/>
              <a:t>системах счисления </a:t>
            </a:r>
            <a:r>
              <a:rPr lang="ru-RU" altLang="ru-RU" dirty="0" smtClean="0"/>
              <a:t>существует единственная цифра и </a:t>
            </a:r>
            <a:r>
              <a:rPr lang="ru-RU" altLang="ru-RU" i="1" dirty="0" smtClean="0"/>
              <a:t>величина</a:t>
            </a:r>
            <a:r>
              <a:rPr lang="ru-RU" altLang="ru-RU" dirty="0"/>
              <a:t>, обозначаемая цифрой в записи числа, </a:t>
            </a:r>
            <a:r>
              <a:rPr lang="ru-RU" altLang="ru-RU" i="1" dirty="0" smtClean="0"/>
              <a:t>не зависит</a:t>
            </a:r>
            <a:r>
              <a:rPr lang="ru-RU" altLang="ru-RU" dirty="0" smtClean="0"/>
              <a:t> от </a:t>
            </a:r>
            <a:r>
              <a:rPr lang="ru-RU" altLang="ru-RU" i="1" dirty="0" smtClean="0"/>
              <a:t>положения</a:t>
            </a:r>
            <a:r>
              <a:rPr lang="ru-RU" altLang="ru-RU" dirty="0" smtClean="0"/>
              <a:t> в числе. </a:t>
            </a:r>
          </a:p>
          <a:p>
            <a:pPr algn="ctr">
              <a:spcBef>
                <a:spcPct val="50000"/>
              </a:spcBef>
            </a:pPr>
            <a:r>
              <a:rPr lang="en-US" altLang="ru-RU" dirty="0" smtClean="0"/>
              <a:t>\\\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404544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mtClean="0"/>
              <a:t>Непозиционные системы счисления</a:t>
            </a:r>
            <a:endParaRPr lang="ru-RU" alt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Каноническим примером фактически </a:t>
            </a:r>
            <a:r>
              <a:rPr lang="ru-RU" altLang="ru-RU" sz="1900" i="1" dirty="0"/>
              <a:t>непозиционной</a:t>
            </a:r>
            <a:r>
              <a:rPr lang="ru-RU" altLang="ru-RU" sz="1900" dirty="0"/>
              <a:t> </a:t>
            </a:r>
            <a:r>
              <a:rPr lang="ru-RU" altLang="ru-RU" sz="1900" i="1" dirty="0"/>
              <a:t>системы</a:t>
            </a:r>
            <a:r>
              <a:rPr lang="ru-RU" altLang="ru-RU" sz="1900" dirty="0"/>
              <a:t> счисления является </a:t>
            </a:r>
            <a:r>
              <a:rPr lang="ru-RU" altLang="ru-RU" sz="1900" b="1" i="1" dirty="0"/>
              <a:t>римская</a:t>
            </a:r>
            <a:r>
              <a:rPr lang="ru-RU" altLang="ru-RU" sz="1900" dirty="0"/>
              <a:t>, в которой в качестве цифр используются латинские буквы:</a:t>
            </a:r>
            <a:endParaRPr lang="en-US" altLang="ru-RU" sz="19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 </a:t>
            </a:r>
            <a:r>
              <a:rPr lang="ru-RU" altLang="ru-RU" sz="1900" b="1" dirty="0"/>
              <a:t>I </a:t>
            </a:r>
            <a:r>
              <a:rPr lang="ru-RU" altLang="ru-RU" sz="1900" dirty="0"/>
              <a:t>обозначает 1, </a:t>
            </a:r>
            <a:r>
              <a:rPr lang="ru-RU" altLang="ru-RU" sz="1900" b="1" dirty="0"/>
              <a:t>V</a:t>
            </a:r>
            <a:r>
              <a:rPr lang="ru-RU" altLang="ru-RU" sz="1900" dirty="0"/>
              <a:t> - 5, </a:t>
            </a:r>
            <a:r>
              <a:rPr lang="ru-RU" altLang="ru-RU" sz="1900" b="1" dirty="0"/>
              <a:t>X</a:t>
            </a:r>
            <a:r>
              <a:rPr lang="ru-RU" altLang="ru-RU" sz="1900" dirty="0"/>
              <a:t> - 10, </a:t>
            </a:r>
            <a:r>
              <a:rPr lang="ru-RU" altLang="ru-RU" sz="1900" b="1" dirty="0"/>
              <a:t>L</a:t>
            </a:r>
            <a:r>
              <a:rPr lang="ru-RU" altLang="ru-RU" sz="1900" dirty="0"/>
              <a:t> - 50, </a:t>
            </a:r>
            <a:r>
              <a:rPr lang="ru-RU" altLang="ru-RU" sz="1900" b="1" dirty="0"/>
              <a:t>C</a:t>
            </a:r>
            <a:r>
              <a:rPr lang="ru-RU" altLang="ru-RU" sz="1900" dirty="0"/>
              <a:t> - 100, </a:t>
            </a:r>
            <a:r>
              <a:rPr lang="ru-RU" altLang="ru-RU" sz="1900" b="1" dirty="0"/>
              <a:t>D</a:t>
            </a:r>
            <a:r>
              <a:rPr lang="ru-RU" altLang="ru-RU" sz="1900" dirty="0"/>
              <a:t> - 500, </a:t>
            </a:r>
            <a:r>
              <a:rPr lang="ru-RU" altLang="ru-RU" sz="1900" b="1" dirty="0"/>
              <a:t>M</a:t>
            </a:r>
            <a:r>
              <a:rPr lang="ru-RU" altLang="ru-RU" sz="1900" dirty="0"/>
              <a:t> -1000.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altLang="ru-RU" sz="12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Натуральные числа записываются при помощи повторения этих цифр.</a:t>
            </a:r>
            <a:endParaRPr lang="en-US" altLang="ru-RU" sz="17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Например, II = 1 + 1 = 2, здесь символ I обозначает 1 независимо от места в числе.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Для правильной записи больших чисел римскими цифрами необходимо сначала записать число тысяч, затем сотен, затем десятков и, наконец, единиц.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Пример: число 1988. Одна тысяча M, девять сотен CM, восемьдесят LXXX, восемь VIII. Запишем их вместе: MCMLXXXVIII.</a:t>
            </a:r>
            <a:endParaRPr lang="en-US" altLang="ru-RU" sz="17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dirty="0"/>
              <a:t>MCMLXXXVIII = 1000+(1000-100)+(</a:t>
            </a:r>
            <a:r>
              <a:rPr lang="en-US" altLang="ru-RU" sz="1700" dirty="0"/>
              <a:t>50+</a:t>
            </a:r>
            <a:r>
              <a:rPr lang="ru-RU" altLang="ru-RU" sz="1700" dirty="0"/>
              <a:t>10</a:t>
            </a:r>
            <a:r>
              <a:rPr lang="en-US" altLang="ru-RU" sz="1700" dirty="0"/>
              <a:t>+10+10</a:t>
            </a:r>
            <a:r>
              <a:rPr lang="ru-RU" altLang="ru-RU" sz="1700" dirty="0"/>
              <a:t>)+5+1+1+1 = 19</a:t>
            </a:r>
            <a:r>
              <a:rPr lang="en-US" altLang="ru-RU" sz="1700" dirty="0"/>
              <a:t>8</a:t>
            </a:r>
            <a:r>
              <a:rPr lang="ru-RU" altLang="ru-RU" sz="1700" dirty="0"/>
              <a:t>8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500" dirty="0"/>
              <a:t>Для изображения чисел в непозиционной системе счисления нельзя ограничится конечным набором цифр. Кроме того, выполнение арифметических действий в них крайне неудобно. </a:t>
            </a:r>
          </a:p>
        </p:txBody>
      </p:sp>
    </p:spTree>
    <p:extLst>
      <p:ext uri="{BB962C8B-B14F-4D97-AF65-F5344CB8AC3E}">
        <p14:creationId xmlns:p14="http://schemas.microsoft.com/office/powerpoint/2010/main" val="223515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Позиционные системы счисления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600" dirty="0">
                <a:solidFill>
                  <a:srgbClr val="800000"/>
                </a:solidFill>
              </a:rPr>
              <a:t>В позиционных системах счисления величина, обозначаемая цифрой в записи числа, зависит от её положения в числе (позиции). </a:t>
            </a:r>
            <a:endParaRPr lang="en-US" altLang="ru-RU" sz="2600" dirty="0">
              <a:solidFill>
                <a:srgbClr val="80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altLang="ru-RU" sz="2600" dirty="0">
                <a:solidFill>
                  <a:srgbClr val="000099"/>
                </a:solidFill>
              </a:rPr>
              <a:t>Количество используемых цифр называется </a:t>
            </a:r>
            <a:r>
              <a:rPr lang="ru-RU" altLang="ru-RU" sz="2600" u="sng" dirty="0">
                <a:solidFill>
                  <a:srgbClr val="000099"/>
                </a:solidFill>
              </a:rPr>
              <a:t>основанием системы счисления</a:t>
            </a:r>
            <a:r>
              <a:rPr lang="ru-RU" altLang="ru-RU" sz="2600" dirty="0">
                <a:solidFill>
                  <a:srgbClr val="000099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600" dirty="0"/>
              <a:t>Например, 11 – это одиннадцать, а не два: 1 + 1 = 2 (сравните с римской системой счисления). Здесь символ 1 имеет различное значение в зависимости от позиции в числе.</a:t>
            </a:r>
            <a:endParaRPr lang="en-US" altLang="ru-RU" sz="2600" dirty="0"/>
          </a:p>
        </p:txBody>
      </p:sp>
    </p:spTree>
    <p:extLst>
      <p:ext uri="{BB962C8B-B14F-4D97-AF65-F5344CB8AC3E}">
        <p14:creationId xmlns:p14="http://schemas.microsoft.com/office/powerpoint/2010/main" val="423503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dirty="0"/>
              <a:t>Первые позиционные системы счисления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dirty="0"/>
              <a:t>Самой первой такой системой, когда счетным "прибором" служили пальцы рук, была </a:t>
            </a:r>
            <a:r>
              <a:rPr lang="ru-RU" altLang="ru-RU" b="1" i="1" dirty="0"/>
              <a:t>пятеричная</a:t>
            </a:r>
            <a:r>
              <a:rPr lang="ru-RU" altLang="ru-RU" dirty="0"/>
              <a:t>. 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600" dirty="0"/>
              <a:t>Некоторые племена на филиппинских островах используют ее и в наши дни, а в цивилизованных странах ее реликт, как считают специалисты, сохранился только в виде школьной пятибалльной шкалы оценок.</a:t>
            </a:r>
          </a:p>
          <a:p>
            <a:pPr>
              <a:buFont typeface="Wingdings" pitchFamily="2" charset="2"/>
              <a:buNone/>
            </a:pPr>
            <a:endParaRPr lang="ru-RU" altLang="ru-RU" sz="2600" dirty="0"/>
          </a:p>
        </p:txBody>
      </p:sp>
    </p:spTree>
    <p:extLst>
      <p:ext uri="{BB962C8B-B14F-4D97-AF65-F5344CB8AC3E}">
        <p14:creationId xmlns:p14="http://schemas.microsoft.com/office/powerpoint/2010/main" val="323387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dirty="0"/>
              <a:t>Двенадцатеричная система счисления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500" dirty="0"/>
              <a:t>Следующей после пятеричной возникла </a:t>
            </a:r>
            <a:r>
              <a:rPr lang="ru-RU" altLang="ru-RU" sz="2500" b="1" i="1" dirty="0"/>
              <a:t>двенадцатеричная</a:t>
            </a:r>
            <a:r>
              <a:rPr lang="ru-RU" altLang="ru-RU" sz="2500" dirty="0"/>
              <a:t> система счисления. Возникла она в древнем Шумере. Некоторые учёные полагают, что такая система возникала у них из подсчёта фаланг на руке большим пальцем.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Широкое распространение получила двенадцатеричная система счисления в XIX веке. На ее широкое использование в прошлом явно указывают названия числительных во многих языках, а также сохранившиеся в ряде стран способы отсчета времени, денег и соотношения между некоторыми единицами измерения. Год состоит из 12 месяцев, а половина суток состоит из 12 часов.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Элементом двенадцатеричной системы в современности может служить счёт дюжинами. Первые три степени числа 12 имеют собственные названия: 1 дюжина = 12 штук; 1 гросс = 12 дюжин = 144 штуки; 1 масса = 12 гроссов = 144 дюжины = 1728 штук.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900" dirty="0"/>
              <a:t>Английский фунт состоит из 12 шиллингов.</a:t>
            </a:r>
          </a:p>
          <a:p>
            <a:pPr>
              <a:lnSpc>
                <a:spcPct val="80000"/>
              </a:lnSpc>
            </a:pPr>
            <a:endParaRPr lang="ru-RU" altLang="ru-RU" sz="1900" dirty="0"/>
          </a:p>
        </p:txBody>
      </p:sp>
    </p:spTree>
    <p:extLst>
      <p:ext uri="{BB962C8B-B14F-4D97-AF65-F5344CB8AC3E}">
        <p14:creationId xmlns:p14="http://schemas.microsoft.com/office/powerpoint/2010/main" val="2165871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1563</Words>
  <Application>Microsoft Office PowerPoint</Application>
  <PresentationFormat>Экран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Представление (кодирование) чисел</vt:lpstr>
      <vt:lpstr>Двоичное кодирование в компьютере</vt:lpstr>
      <vt:lpstr>Почему двоичное кодирование</vt:lpstr>
      <vt:lpstr>Система счисления </vt:lpstr>
      <vt:lpstr>Виды систем счисления</vt:lpstr>
      <vt:lpstr>Презентация PowerPoint</vt:lpstr>
      <vt:lpstr>Позиционные системы счисления</vt:lpstr>
      <vt:lpstr>Первые позиционные системы счисления</vt:lpstr>
      <vt:lpstr>Двенадцатеричная система счисления</vt:lpstr>
      <vt:lpstr>Шестидесятеричная система счисления</vt:lpstr>
      <vt:lpstr>Какие позиционные системы счисления используются сейчас?</vt:lpstr>
      <vt:lpstr>Десятичная система счисления </vt:lpstr>
      <vt:lpstr>Двоичная система счисления </vt:lpstr>
      <vt:lpstr>Алфавит десятичной, двоичной, восьмеричной и шестнадцатеричной систем счисления</vt:lpstr>
      <vt:lpstr>Соответствие десятичной, двоичной, восьмеричной и шестнадцатеричной систем счисления</vt:lpstr>
      <vt:lpstr>Перевод чисел из одной системы счисления в другую</vt:lpstr>
      <vt:lpstr>Перевод чисел из одной системы счисления в другую</vt:lpstr>
      <vt:lpstr>Числа в компьютере</vt:lpstr>
      <vt:lpstr>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(кодирование) чисел</dc:title>
  <dc:creator>дом</dc:creator>
  <cp:lastModifiedBy>дом</cp:lastModifiedBy>
  <cp:revision>2</cp:revision>
  <dcterms:created xsi:type="dcterms:W3CDTF">2014-12-20T14:32:30Z</dcterms:created>
  <dcterms:modified xsi:type="dcterms:W3CDTF">2014-12-20T14:50:26Z</dcterms:modified>
</cp:coreProperties>
</file>