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3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86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62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97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8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10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7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6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3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95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3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E0CC-2B08-49D7-B941-2A46A79ADC92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A60A-E53C-470C-B5F9-83EB716C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24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200" b="1" dirty="0"/>
              <a:t>Двоичное кодирование текстовой информации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z="2000" b="1" dirty="0">
                <a:solidFill>
                  <a:schemeClr val="tx1"/>
                </a:solidFill>
              </a:rPr>
              <a:t>Информация и информационные процессы</a:t>
            </a:r>
          </a:p>
        </p:txBody>
      </p:sp>
    </p:spTree>
    <p:extLst>
      <p:ext uri="{BB962C8B-B14F-4D97-AF65-F5344CB8AC3E}">
        <p14:creationId xmlns:p14="http://schemas.microsoft.com/office/powerpoint/2010/main" val="71072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7975"/>
            <a:ext cx="8784976" cy="621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86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Информационный объем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Сегодня очень многие люди для подготовки писем, документов, статей, книг и пр. используют </a:t>
            </a:r>
            <a:r>
              <a:rPr lang="ru-RU" altLang="ru-RU" sz="2100" b="1" dirty="0"/>
              <a:t>компьютерные текстовые редакторы</a:t>
            </a:r>
            <a:r>
              <a:rPr lang="ru-RU" altLang="ru-RU" sz="2100" dirty="0"/>
              <a:t>. Компьютерные редакторы, в основном, работают </a:t>
            </a:r>
            <a:r>
              <a:rPr lang="ru-RU" altLang="ru-RU" sz="2100" b="1" dirty="0"/>
              <a:t>с алфавитом размером 256 символов</a:t>
            </a:r>
            <a:r>
              <a:rPr lang="ru-RU" altLang="ru-RU" sz="2100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В этом случае легко подсчитать объем информации в тексте. Если </a:t>
            </a:r>
            <a:r>
              <a:rPr lang="ru-RU" altLang="ru-RU" sz="2100" b="1" dirty="0"/>
              <a:t>1 символ алфавита несет 1 байт информации</a:t>
            </a:r>
            <a:r>
              <a:rPr lang="ru-RU" altLang="ru-RU" sz="2100" dirty="0"/>
              <a:t>, то надо просто сосчитать количество символов; полученное число даст информационный объем текста в байтах.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Пусть небольшая книжка, сделанная с помощью компьютера, содержит 150 страниц; на каждой странице — 40 строк, в каждой строке — 60 символов. Значит страница содержит 40x60=2400 байт информации. Объем всей информации в книге: 2400 х 150 = 360 000 байт.</a:t>
            </a:r>
          </a:p>
        </p:txBody>
      </p:sp>
    </p:spTree>
    <p:extLst>
      <p:ext uri="{BB962C8B-B14F-4D97-AF65-F5344CB8AC3E}">
        <p14:creationId xmlns:p14="http://schemas.microsoft.com/office/powerpoint/2010/main" val="41973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Обратите внимание!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Цифры кодируются по стандарту ASCII в двух случаях – при вводе-выводе и когда они встречаются в тексте. Если цифры участвуют в вычислениях, то осуществляется их преобразование в другой двоичных код (см. урок «представление чисел в компьютере»).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chemeClr val="hlink"/>
                </a:solidFill>
              </a:rPr>
              <a:t>Возьмем число </a:t>
            </a:r>
            <a:r>
              <a:rPr lang="ru-RU" altLang="ru-RU" sz="2100" b="1" dirty="0">
                <a:solidFill>
                  <a:srgbClr val="660033"/>
                </a:solidFill>
              </a:rPr>
              <a:t>57</a:t>
            </a:r>
            <a:r>
              <a:rPr lang="ru-RU" altLang="ru-RU" sz="2100" dirty="0">
                <a:solidFill>
                  <a:schemeClr val="hlink"/>
                </a:solidFill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chemeClr val="hlink"/>
                </a:solidFill>
              </a:rPr>
              <a:t>При использовании </a:t>
            </a:r>
            <a:r>
              <a:rPr lang="ru-RU" altLang="ru-RU" sz="2100" dirty="0">
                <a:solidFill>
                  <a:schemeClr val="tx2"/>
                </a:solidFill>
              </a:rPr>
              <a:t>в тексте</a:t>
            </a:r>
            <a:r>
              <a:rPr lang="ru-RU" altLang="ru-RU" sz="2100" dirty="0">
                <a:solidFill>
                  <a:schemeClr val="hlink"/>
                </a:solidFill>
              </a:rPr>
              <a:t> каждая цифра будет представлена своим кодом в соответствии с таблицей ASCII. В двоичной системе это – </a:t>
            </a:r>
            <a:r>
              <a:rPr lang="ru-RU" altLang="ru-RU" sz="2100" dirty="0">
                <a:solidFill>
                  <a:schemeClr val="tx2"/>
                </a:solidFill>
              </a:rPr>
              <a:t>0011010100110111</a:t>
            </a:r>
            <a:r>
              <a:rPr lang="ru-RU" altLang="ru-RU" sz="2100" dirty="0">
                <a:solidFill>
                  <a:schemeClr val="hlink"/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chemeClr val="hlink"/>
                </a:solidFill>
              </a:rPr>
              <a:t>При использовании </a:t>
            </a:r>
            <a:r>
              <a:rPr lang="ru-RU" altLang="ru-RU" sz="2100" dirty="0">
                <a:solidFill>
                  <a:srgbClr val="000099"/>
                </a:solidFill>
              </a:rPr>
              <a:t>в вычислениях</a:t>
            </a:r>
            <a:r>
              <a:rPr lang="ru-RU" altLang="ru-RU" sz="2100" dirty="0">
                <a:solidFill>
                  <a:schemeClr val="hlink"/>
                </a:solidFill>
              </a:rPr>
              <a:t>, код этого числа будет получен по правилам перевода в двоичную систему и получим – </a:t>
            </a:r>
            <a:r>
              <a:rPr lang="ru-RU" altLang="ru-RU" sz="2100" dirty="0">
                <a:solidFill>
                  <a:srgbClr val="000099"/>
                </a:solidFill>
              </a:rPr>
              <a:t>00111001</a:t>
            </a:r>
            <a:r>
              <a:rPr lang="ru-RU" altLang="ru-RU" sz="2100" dirty="0">
                <a:solidFill>
                  <a:schemeClr val="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304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Вопросы и задания: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100" dirty="0"/>
              <a:t>В чем заключается кодирование текстовой информации в компьютере?</a:t>
            </a:r>
          </a:p>
          <a:p>
            <a:pPr>
              <a:lnSpc>
                <a:spcPct val="90000"/>
              </a:lnSpc>
            </a:pPr>
            <a:r>
              <a:rPr lang="ru-RU" altLang="ru-RU" sz="2100" dirty="0"/>
              <a:t>Закодируйте с помощью </a:t>
            </a:r>
            <a:r>
              <a:rPr lang="en-US" altLang="ru-RU" sz="2100" dirty="0"/>
              <a:t>ASCII</a:t>
            </a:r>
            <a:r>
              <a:rPr lang="ru-RU" altLang="ru-RU" sz="2100" dirty="0"/>
              <a:t>-кода свою фамилию, имя, номер класса.</a:t>
            </a:r>
          </a:p>
          <a:p>
            <a:pPr>
              <a:lnSpc>
                <a:spcPct val="90000"/>
              </a:lnSpc>
            </a:pPr>
            <a:r>
              <a:rPr lang="ru-RU" altLang="ru-RU" sz="2100" dirty="0"/>
              <a:t>Какое сообщение закодировано в кодировке Windows-1251: 0011010100100000111000011110000011101011111010111110111011100010</a:t>
            </a:r>
          </a:p>
          <a:p>
            <a:pPr algn="l">
              <a:lnSpc>
                <a:spcPct val="90000"/>
              </a:lnSpc>
            </a:pPr>
            <a:r>
              <a:rPr lang="ru-RU" altLang="ru-RU" sz="2100" dirty="0"/>
              <a:t>Считая, что каждый символ кодируется одним байтом, оцените информационный объем следующего предложения из пушкинского четверостишия:</a:t>
            </a:r>
            <a:br>
              <a:rPr lang="ru-RU" altLang="ru-RU" sz="2100" dirty="0"/>
            </a:br>
            <a:r>
              <a:rPr lang="ru-RU" altLang="ru-RU" sz="2100" b="1" dirty="0"/>
              <a:t>Певец-Давид был ростом мал, Но повалил же Голиафа!</a:t>
            </a:r>
            <a:r>
              <a:rPr lang="ru-RU" altLang="ru-RU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576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dirty="0"/>
              <a:t>Двоичное кодирование в компьютере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Вся информация, которую обрабатывает компьютер должна быть представлена двоичным кодом с помощью двух цифр: </a:t>
            </a:r>
            <a:r>
              <a:rPr lang="ru-RU" altLang="ru-RU" sz="2100" b="1" dirty="0">
                <a:solidFill>
                  <a:srgbClr val="000099"/>
                </a:solidFill>
              </a:rPr>
              <a:t>0</a:t>
            </a:r>
            <a:r>
              <a:rPr lang="ru-RU" altLang="ru-RU" sz="2100" dirty="0"/>
              <a:t> и </a:t>
            </a:r>
            <a:r>
              <a:rPr lang="ru-RU" altLang="ru-RU" sz="2100" b="1" dirty="0">
                <a:solidFill>
                  <a:srgbClr val="000099"/>
                </a:solidFill>
              </a:rPr>
              <a:t>1</a:t>
            </a:r>
            <a:r>
              <a:rPr lang="ru-RU" altLang="ru-RU" sz="2100" dirty="0"/>
              <a:t>. </a:t>
            </a:r>
            <a:r>
              <a:rPr lang="ru-RU" altLang="ru-RU" sz="2100" i="1" dirty="0">
                <a:solidFill>
                  <a:srgbClr val="000099"/>
                </a:solidFill>
              </a:rPr>
              <a:t>Эти два символа принято называть двоичными цифрами или битами</a:t>
            </a:r>
            <a:r>
              <a:rPr lang="ru-RU" altLang="ru-RU" sz="2100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С помощью двух цифр 0 и 1 можно закодировать любое сообщение. Это явилось причиной того, что в компьютере обязательно должно быть организованно два важных процесса: кодирование и декодирование.</a:t>
            </a:r>
            <a:endParaRPr lang="ru-RU" altLang="ru-RU" sz="2100" u="sng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u="sng" dirty="0">
                <a:solidFill>
                  <a:schemeClr val="hlink"/>
                </a:solidFill>
              </a:rPr>
              <a:t>Кодирование</a:t>
            </a:r>
            <a:r>
              <a:rPr lang="ru-RU" altLang="ru-RU" sz="2100" dirty="0">
                <a:solidFill>
                  <a:schemeClr val="hlink"/>
                </a:solidFill>
              </a:rPr>
              <a:t> – преобразование входной информации в форму, воспринимаемую компьютером, т.е. двоичный код.</a:t>
            </a:r>
            <a:endParaRPr lang="ru-RU" altLang="ru-RU" sz="2100" u="sng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u="sng" dirty="0">
                <a:solidFill>
                  <a:schemeClr val="hlink"/>
                </a:solidFill>
              </a:rPr>
              <a:t>Декодирование</a:t>
            </a:r>
            <a:r>
              <a:rPr lang="ru-RU" altLang="ru-RU" sz="2100" dirty="0">
                <a:solidFill>
                  <a:schemeClr val="hlink"/>
                </a:solidFill>
              </a:rPr>
              <a:t> – преобразование данных из двоичного кода в форму, понятную человеку.</a:t>
            </a:r>
          </a:p>
        </p:txBody>
      </p:sp>
    </p:spTree>
    <p:extLst>
      <p:ext uri="{BB962C8B-B14F-4D97-AF65-F5344CB8AC3E}">
        <p14:creationId xmlns:p14="http://schemas.microsoft.com/office/powerpoint/2010/main" val="315182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Почему двоичное кодирование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 dirty="0"/>
              <a:t>С точки зрения технической реализации использование двоичной системы счисления для кодирования информации оказалось намного более простым, чем применение других способов. Действительно, удобно кодировать информацию в виде последовательности нулей и единиц, если представить эти значения как два возможных устойчивых состояния электронного элемента: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chemeClr val="hlink"/>
                </a:solidFill>
              </a:rPr>
              <a:t>0 – отсутствие электрического сигнала;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chemeClr val="hlink"/>
                </a:solidFill>
              </a:rPr>
              <a:t>1 – наличие электрического сигнала.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 dirty="0"/>
              <a:t>Эти состояния легко различать. </a:t>
            </a:r>
            <a:r>
              <a:rPr lang="ru-RU" altLang="ru-RU" sz="1700" i="1" dirty="0"/>
              <a:t>Недостаток</a:t>
            </a:r>
            <a:r>
              <a:rPr lang="ru-RU" altLang="ru-RU" sz="1700" dirty="0"/>
              <a:t> двоичного кодирования – </a:t>
            </a:r>
            <a:r>
              <a:rPr lang="ru-RU" altLang="ru-RU" sz="1700" i="1" dirty="0"/>
              <a:t>длинные коды</a:t>
            </a:r>
            <a:r>
              <a:rPr lang="ru-RU" altLang="ru-RU" sz="1700" dirty="0"/>
              <a:t>. </a:t>
            </a:r>
            <a:r>
              <a:rPr lang="ru-RU" altLang="ru-RU" sz="1700" i="1" dirty="0"/>
              <a:t>Но в технике</a:t>
            </a:r>
            <a:r>
              <a:rPr lang="ru-RU" altLang="ru-RU" sz="1700" dirty="0"/>
              <a:t> </a:t>
            </a:r>
            <a:r>
              <a:rPr lang="ru-RU" altLang="ru-RU" sz="1700" i="1" dirty="0"/>
              <a:t>легче</a:t>
            </a:r>
            <a:r>
              <a:rPr lang="ru-RU" altLang="ru-RU" sz="1700" dirty="0"/>
              <a:t> иметь дело с большим количеством простых элементов, чем с небольшим числом сложных.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17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chemeClr val="folHlink"/>
                </a:solidFill>
              </a:rPr>
              <a:t>Способы кодирования и декодирования информации в компьютере, в первую очередь, зависит от вида информации, а именно, что должно кодироваться: числа, текст, графические изображения или звук.</a:t>
            </a:r>
          </a:p>
        </p:txBody>
      </p:sp>
    </p:spTree>
    <p:extLst>
      <p:ext uri="{BB962C8B-B14F-4D97-AF65-F5344CB8AC3E}">
        <p14:creationId xmlns:p14="http://schemas.microsoft.com/office/powerpoint/2010/main" val="97459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Двоичное кодирование текстовой информации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/>
              <a:t>Начиная с 60-х годов, компьютеры все больше стали использовать для обработки текстовой информации и в настоящее время большая часть ПК в мире занято обработкой именно текстовой информации.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/>
              <a:t>Традиционно для кодирования одного символа используется количество информации = 1 байту (1 байт = 8 битов).</a:t>
            </a:r>
          </a:p>
        </p:txBody>
      </p:sp>
    </p:spTree>
    <p:extLst>
      <p:ext uri="{BB962C8B-B14F-4D97-AF65-F5344CB8AC3E}">
        <p14:creationId xmlns:p14="http://schemas.microsoft.com/office/powerpoint/2010/main" val="216215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dirty="0"/>
              <a:t>1 символ – 1 байт (8 бит)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dirty="0" smtClean="0"/>
              <a:t>Для кодирования </a:t>
            </a:r>
            <a:r>
              <a:rPr lang="ru-RU" altLang="ru-RU" b="1" dirty="0" smtClean="0"/>
              <a:t>одного символа</a:t>
            </a:r>
            <a:r>
              <a:rPr lang="ru-RU" altLang="ru-RU" dirty="0" smtClean="0"/>
              <a:t> требуется </a:t>
            </a:r>
            <a:r>
              <a:rPr lang="ru-RU" altLang="ru-RU" b="1" dirty="0" smtClean="0"/>
              <a:t>один байт</a:t>
            </a:r>
            <a:r>
              <a:rPr lang="ru-RU" altLang="ru-RU" dirty="0" smtClean="0"/>
              <a:t> информации.</a:t>
            </a:r>
            <a:endParaRPr lang="ru-RU" altLang="ru-RU" sz="1300" dirty="0" smtClean="0"/>
          </a:p>
          <a:p>
            <a:pPr>
              <a:buFont typeface="Wingdings" pitchFamily="2" charset="2"/>
              <a:buNone/>
            </a:pPr>
            <a:endParaRPr lang="ru-RU" altLang="ru-RU" sz="1300" dirty="0" smtClean="0"/>
          </a:p>
          <a:p>
            <a:pPr>
              <a:buFont typeface="Wingdings" pitchFamily="2" charset="2"/>
              <a:buNone/>
            </a:pPr>
            <a:r>
              <a:rPr lang="ru-RU" altLang="ru-RU" dirty="0" smtClean="0"/>
              <a:t>Учитывая, что каждый бит принимает значение 1 или 0, получаем, что с помощью 1 байта можно закодировать 256 различных символов.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b="1" dirty="0" smtClean="0"/>
              <a:t>2</a:t>
            </a:r>
            <a:r>
              <a:rPr lang="ru-RU" altLang="ru-RU" b="1" baseline="30000" dirty="0" smtClean="0"/>
              <a:t>8</a:t>
            </a:r>
            <a:r>
              <a:rPr lang="ru-RU" altLang="ru-RU" b="1" dirty="0" smtClean="0"/>
              <a:t>=256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394693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Двоичное кодирование текстовой информации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dirty="0">
                <a:solidFill>
                  <a:srgbClr val="000099"/>
                </a:solidFill>
              </a:rPr>
              <a:t>Кодирование заключается в том, что каждому символу ставиться в соответствие уникальный двоичный код от 00000000 до 11111111 (или десятичный код от 0 до 255).</a:t>
            </a:r>
          </a:p>
          <a:p>
            <a:pPr>
              <a:buFont typeface="Wingdings" pitchFamily="2" charset="2"/>
              <a:buNone/>
            </a:pPr>
            <a:r>
              <a:rPr lang="ru-RU" altLang="ru-RU" dirty="0"/>
              <a:t>Важно, что присвоение символу конкретного кода – это вопрос соглашения, которое фиксируется кодовой таблицей.</a:t>
            </a:r>
          </a:p>
        </p:txBody>
      </p:sp>
    </p:spTree>
    <p:extLst>
      <p:ext uri="{BB962C8B-B14F-4D97-AF65-F5344CB8AC3E}">
        <p14:creationId xmlns:p14="http://schemas.microsoft.com/office/powerpoint/2010/main" val="61112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Таблица кодировки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600" dirty="0">
                <a:solidFill>
                  <a:srgbClr val="000099"/>
                </a:solidFill>
              </a:rPr>
              <a:t>Таблица, в которой всем символам компьютерного алфавита поставлены в соответствие порядковые номера (коды), называется </a:t>
            </a:r>
            <a:r>
              <a:rPr lang="ru-RU" altLang="ru-RU" sz="2600" u="sng" dirty="0">
                <a:solidFill>
                  <a:srgbClr val="000099"/>
                </a:solidFill>
              </a:rPr>
              <a:t>таблицей кодировки</a:t>
            </a:r>
            <a:r>
              <a:rPr lang="ru-RU" altLang="ru-RU" sz="2600" dirty="0">
                <a:solidFill>
                  <a:srgbClr val="000099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altLang="ru-RU" sz="2600" dirty="0"/>
              <a:t>Для разных типов ЭВМ используются различные кодировки. С распространением </a:t>
            </a:r>
            <a:r>
              <a:rPr lang="en-US" altLang="ru-RU" sz="2600" dirty="0"/>
              <a:t>IBM PC</a:t>
            </a:r>
            <a:r>
              <a:rPr lang="ru-RU" altLang="ru-RU" sz="2600" dirty="0"/>
              <a:t> международным стандартом стала таблица кодировки </a:t>
            </a:r>
            <a:r>
              <a:rPr lang="en-US" altLang="ru-RU" sz="2600" b="1" dirty="0"/>
              <a:t>ASCII</a:t>
            </a:r>
            <a:r>
              <a:rPr lang="ru-RU" altLang="ru-RU" sz="2600" dirty="0"/>
              <a:t> (</a:t>
            </a:r>
            <a:r>
              <a:rPr lang="en-US" altLang="ru-RU" sz="2600" b="1" dirty="0"/>
              <a:t>A</a:t>
            </a:r>
            <a:r>
              <a:rPr lang="en-US" altLang="ru-RU" sz="2600" dirty="0"/>
              <a:t>merican </a:t>
            </a:r>
            <a:r>
              <a:rPr lang="en-US" altLang="ru-RU" sz="2600" b="1" dirty="0" err="1"/>
              <a:t>S</a:t>
            </a:r>
            <a:r>
              <a:rPr lang="en-US" altLang="ru-RU" sz="2600" dirty="0" err="1"/>
              <a:t>tandart</a:t>
            </a:r>
            <a:r>
              <a:rPr lang="en-US" altLang="ru-RU" sz="2600" dirty="0"/>
              <a:t> </a:t>
            </a:r>
            <a:r>
              <a:rPr lang="en-US" altLang="ru-RU" sz="2600" b="1" dirty="0"/>
              <a:t>C</a:t>
            </a:r>
            <a:r>
              <a:rPr lang="en-US" altLang="ru-RU" sz="2600" dirty="0"/>
              <a:t>ode for </a:t>
            </a:r>
            <a:r>
              <a:rPr lang="en-US" altLang="ru-RU" sz="2600" b="1" dirty="0"/>
              <a:t>I</a:t>
            </a:r>
            <a:r>
              <a:rPr lang="en-US" altLang="ru-RU" sz="2600" dirty="0"/>
              <a:t>nformation </a:t>
            </a:r>
            <a:r>
              <a:rPr lang="en-US" altLang="ru-RU" sz="2600" b="1" dirty="0"/>
              <a:t>I</a:t>
            </a:r>
            <a:r>
              <a:rPr lang="en-US" altLang="ru-RU" sz="2600" dirty="0"/>
              <a:t>nterchange</a:t>
            </a:r>
            <a:r>
              <a:rPr lang="ru-RU" altLang="ru-RU" sz="2600" dirty="0"/>
              <a:t>)</a:t>
            </a:r>
            <a:r>
              <a:rPr lang="en-US" altLang="ru-RU" sz="2600" dirty="0"/>
              <a:t> – </a:t>
            </a:r>
            <a:r>
              <a:rPr lang="ru-RU" altLang="ru-RU" sz="2600" dirty="0"/>
              <a:t>Американский стандартный код для информационного обмена.</a:t>
            </a:r>
          </a:p>
        </p:txBody>
      </p:sp>
    </p:spTree>
    <p:extLst>
      <p:ext uri="{BB962C8B-B14F-4D97-AF65-F5344CB8AC3E}">
        <p14:creationId xmlns:p14="http://schemas.microsoft.com/office/powerpoint/2010/main" val="321793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Таблица кодировки </a:t>
            </a:r>
            <a:r>
              <a:rPr lang="en-US" altLang="ru-RU" dirty="0"/>
              <a:t>ASCII</a:t>
            </a:r>
            <a:endParaRPr lang="ru-RU" alt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/>
              <a:t>Стандартной в этой таблице является только первая половина, т.е. символы с номерами от 0 (00000000) до 127 (0111111). Сюда входят буква латинского алфавита, цифры, знаки препинания, скобки и некоторые другие символы.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/>
              <a:t>Остальные 128 кодов используются в разных вариантах. В русских кодировках размещаются символы русского алфавита.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/>
              <a:t>В настоящее время существует 5 разных кодовых таблиц для русских букв (КОИ8, </a:t>
            </a:r>
            <a:r>
              <a:rPr lang="ru-RU" altLang="ru-RU" sz="2100" b="1" dirty="0"/>
              <a:t>СР1251</a:t>
            </a:r>
            <a:r>
              <a:rPr lang="ru-RU" altLang="ru-RU" sz="2100" dirty="0"/>
              <a:t>, СР866, </a:t>
            </a:r>
            <a:r>
              <a:rPr lang="en-US" altLang="ru-RU" sz="2100" dirty="0"/>
              <a:t>Mac, ISO</a:t>
            </a:r>
            <a:r>
              <a:rPr lang="ru-RU" altLang="ru-RU" sz="2100" dirty="0"/>
              <a:t>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/>
              <a:t>В настоящее время получил широкое распространение новый международный стандарт </a:t>
            </a:r>
            <a:r>
              <a:rPr lang="en-US" altLang="ru-RU" sz="2100" b="1" dirty="0"/>
              <a:t>Unicode</a:t>
            </a:r>
            <a:r>
              <a:rPr lang="ru-RU" altLang="ru-RU" sz="2100" dirty="0"/>
              <a:t>, который отводит на каждый символ два байта. С его помощью можно закодировать 65536 (2</a:t>
            </a:r>
            <a:r>
              <a:rPr lang="ru-RU" altLang="ru-RU" sz="2100" baseline="30000" dirty="0"/>
              <a:t>16</a:t>
            </a:r>
            <a:r>
              <a:rPr lang="ru-RU" altLang="ru-RU" sz="2100" dirty="0"/>
              <a:t>= 65536 ) различных символов.</a:t>
            </a:r>
          </a:p>
        </p:txBody>
      </p:sp>
    </p:spTree>
    <p:extLst>
      <p:ext uri="{BB962C8B-B14F-4D97-AF65-F5344CB8AC3E}">
        <p14:creationId xmlns:p14="http://schemas.microsoft.com/office/powerpoint/2010/main" val="398809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350"/>
            <a:ext cx="8784976" cy="642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10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805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Двоичное кодирование текстовой информации</vt:lpstr>
      <vt:lpstr>Двоичное кодирование в компьютере</vt:lpstr>
      <vt:lpstr>Почему двоичное кодирование</vt:lpstr>
      <vt:lpstr>Двоичное кодирование текстовой информации</vt:lpstr>
      <vt:lpstr>1 символ – 1 байт (8 бит)</vt:lpstr>
      <vt:lpstr>Двоичное кодирование текстовой информации</vt:lpstr>
      <vt:lpstr>Таблица кодировки</vt:lpstr>
      <vt:lpstr>Таблица кодировки ASCII</vt:lpstr>
      <vt:lpstr>Презентация PowerPoint</vt:lpstr>
      <vt:lpstr>Презентация PowerPoint</vt:lpstr>
      <vt:lpstr>Информационный объем текста</vt:lpstr>
      <vt:lpstr>Обратите внимание! </vt:lpstr>
      <vt:lpstr>Вопросы и задания: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Двоичное кодирование текстовой информации</dc:title>
  <dc:creator>дом</dc:creator>
  <cp:lastModifiedBy>дом</cp:lastModifiedBy>
  <cp:revision>1</cp:revision>
  <dcterms:created xsi:type="dcterms:W3CDTF">2014-12-20T14:53:55Z</dcterms:created>
  <dcterms:modified xsi:type="dcterms:W3CDTF">2014-12-20T14:58:46Z</dcterms:modified>
</cp:coreProperties>
</file>