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3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8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7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95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7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23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70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7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08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80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84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A2061-B3EE-44B0-907D-B95E7FBF7B65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7B721-6030-425E-884F-0E53884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0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200" b="1" dirty="0"/>
              <a:t>Двоичное кодирование графической информации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z="2000" b="1">
                <a:solidFill>
                  <a:schemeClr val="tx1"/>
                </a:solidFill>
              </a:rPr>
              <a:t>Информация и информационные процессы</a:t>
            </a:r>
          </a:p>
        </p:txBody>
      </p:sp>
    </p:spTree>
    <p:extLst>
      <p:ext uri="{BB962C8B-B14F-4D97-AF65-F5344CB8AC3E}">
        <p14:creationId xmlns:p14="http://schemas.microsoft.com/office/powerpoint/2010/main" val="100210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Цветовая модель </a:t>
            </a:r>
            <a:r>
              <a:rPr lang="en-US" altLang="ru-RU" dirty="0"/>
              <a:t>RGB</a:t>
            </a:r>
            <a:endParaRPr lang="ru-RU" altLang="ru-RU" dirty="0"/>
          </a:p>
        </p:txBody>
      </p:sp>
      <p:pic>
        <p:nvPicPr>
          <p:cNvPr id="5" name="Picture 23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34" y="1556792"/>
            <a:ext cx="758133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724400"/>
            <a:ext cx="8229600" cy="140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/>
              <a:t>Цветные изображения могут иметь различную глубину цвета, которая задается количеством битов, используемых для кодирования цвета точки.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>
                <a:solidFill>
                  <a:schemeClr val="tx2"/>
                </a:solidFill>
              </a:rPr>
              <a:t>Если кодировать цвет одной точки изображения тремя битами (по одному биту на каждый цвет RGB), то мы получим все восемь различных цветов. </a:t>
            </a:r>
            <a:endParaRPr lang="ru-RU" altLang="ru-RU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7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err="1"/>
              <a:t>True</a:t>
            </a:r>
            <a:r>
              <a:rPr lang="ru-RU" altLang="ru-RU" dirty="0"/>
              <a:t> </a:t>
            </a:r>
            <a:r>
              <a:rPr lang="ru-RU" altLang="ru-RU" dirty="0" err="1"/>
              <a:t>Color</a:t>
            </a:r>
            <a:endParaRPr lang="ru-RU" alt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На практике же, для сохранения информации о цвете каждой точки цветного изображения в модели RGB обычно отводится 3 байта (т.е. 24 бита) - по 1 байту (т.е. по 8 бит) под значение цвета каждой составляющей. </a:t>
            </a:r>
            <a:endParaRPr lang="en-US" altLang="ru-RU" sz="21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Таким образом, каждая RGB-составляющая может принимать значение в диапазоне от 0 до 255 (всего 2</a:t>
            </a:r>
            <a:r>
              <a:rPr lang="ru-RU" altLang="ru-RU" sz="2100" baseline="30000" dirty="0"/>
              <a:t>8</a:t>
            </a:r>
            <a:r>
              <a:rPr lang="ru-RU" altLang="ru-RU" sz="2100" dirty="0"/>
              <a:t>=256 значений), а каждая точка изображения, при такой системе кодирования может быть окрашена в один из 16 777 216 цветов. </a:t>
            </a:r>
            <a:endParaRPr lang="en-US" altLang="ru-RU" sz="21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Такой набор цветов принято называть </a:t>
            </a:r>
            <a:r>
              <a:rPr lang="ru-RU" altLang="ru-RU" sz="2100" dirty="0" err="1"/>
              <a:t>True</a:t>
            </a:r>
            <a:r>
              <a:rPr lang="ru-RU" altLang="ru-RU" sz="2100" dirty="0"/>
              <a:t> </a:t>
            </a:r>
            <a:r>
              <a:rPr lang="ru-RU" altLang="ru-RU" sz="2100" dirty="0" err="1"/>
              <a:t>Color</a:t>
            </a:r>
            <a:r>
              <a:rPr lang="ru-RU" altLang="ru-RU" sz="2100" dirty="0"/>
              <a:t> (правдивые цвета), потому что человеческий глаз все равно не в состоянии различить большего разнообразия.</a:t>
            </a:r>
          </a:p>
        </p:txBody>
      </p:sp>
    </p:spTree>
    <p:extLst>
      <p:ext uri="{BB962C8B-B14F-4D97-AF65-F5344CB8AC3E}">
        <p14:creationId xmlns:p14="http://schemas.microsoft.com/office/powerpoint/2010/main" val="263022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Вычислим объем видеопамяти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Для того чтобы на экране монитора формировалось изображение, информация о каждой точке (код цвета точки) должна храниться в видеопамяти компьютера.</a:t>
            </a:r>
            <a:endParaRPr lang="en-US" altLang="ru-RU" sz="17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Рассчитаем необходимый объем видеопамяти для одного из графических режимов. </a:t>
            </a:r>
            <a:endParaRPr lang="en-US" altLang="ru-RU" sz="1700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В современных компьютерах разрешение экрана обычно составляет 1280х1024 точек. Т.е. всего 1280 * 1024 = 1310720 точек. </a:t>
            </a:r>
            <a:endParaRPr lang="en-US" altLang="ru-RU" sz="1700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При глубине цвета 32 бита на точку необходимый объем видеопамяти: 32 *1310720 = 41943040 бит = 5242880 байт = 5120 Кб = 5 Мб.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1632208"/>
            <a:ext cx="3789363" cy="45307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00075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dirty="0"/>
              <a:t>Кодирование векторных изображений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idx="1"/>
          </p:nvPr>
        </p:nvSpPr>
        <p:spPr>
          <a:xfrm>
            <a:off x="4751512" y="1600200"/>
            <a:ext cx="3935288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chemeClr val="tx2"/>
                </a:solidFill>
              </a:rPr>
              <a:t>Векторное изображение представляет собой совокупность графических примитивов (точка, отрезок, эллипс…). Каждый примитив описывается математическими формулами.</a:t>
            </a:r>
            <a:r>
              <a:rPr lang="ru-RU" altLang="ru-RU" sz="1700" dirty="0"/>
              <a:t> Кодирование зависти от прикладной среды.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Достоинством векторной графики является то, что файлы, хранящие векторные графические изображения, имеют сравнительно небольшой объем.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Важно также, что векторные графические изображения могут быть увеличены или уменьшены без потери качества.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086" y="2276872"/>
            <a:ext cx="4572000" cy="252095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25991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Графические форматы файлов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600" dirty="0"/>
              <a:t>Форматы графических файлов определяют способ хранения информации в файле (растровый или векторный), а также форму хранения информации (используемый алгоритм сжатия).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600" dirty="0"/>
              <a:t>Наиболее популярные растровые форматы:</a:t>
            </a:r>
          </a:p>
          <a:p>
            <a:pPr>
              <a:lnSpc>
                <a:spcPct val="80000"/>
              </a:lnSpc>
            </a:pPr>
            <a:r>
              <a:rPr lang="ru-RU" altLang="ru-RU" sz="2600" dirty="0"/>
              <a:t>BMP</a:t>
            </a:r>
          </a:p>
          <a:p>
            <a:pPr>
              <a:lnSpc>
                <a:spcPct val="80000"/>
              </a:lnSpc>
            </a:pPr>
            <a:r>
              <a:rPr lang="ru-RU" altLang="ru-RU" sz="2600" dirty="0"/>
              <a:t>GIF</a:t>
            </a:r>
          </a:p>
          <a:p>
            <a:pPr>
              <a:lnSpc>
                <a:spcPct val="80000"/>
              </a:lnSpc>
            </a:pPr>
            <a:r>
              <a:rPr lang="ru-RU" altLang="ru-RU" sz="2600" dirty="0"/>
              <a:t>JPEG</a:t>
            </a:r>
          </a:p>
          <a:p>
            <a:pPr>
              <a:lnSpc>
                <a:spcPct val="80000"/>
              </a:lnSpc>
            </a:pPr>
            <a:r>
              <a:rPr lang="ru-RU" altLang="ru-RU" sz="2600" dirty="0"/>
              <a:t>TIFF</a:t>
            </a:r>
          </a:p>
          <a:p>
            <a:pPr>
              <a:lnSpc>
                <a:spcPct val="80000"/>
              </a:lnSpc>
            </a:pPr>
            <a:r>
              <a:rPr lang="ru-RU" altLang="ru-RU" sz="2600" dirty="0"/>
              <a:t>PNG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600" dirty="0"/>
          </a:p>
        </p:txBody>
      </p:sp>
    </p:spTree>
    <p:extLst>
      <p:ext uri="{BB962C8B-B14F-4D97-AF65-F5344CB8AC3E}">
        <p14:creationId xmlns:p14="http://schemas.microsoft.com/office/powerpoint/2010/main" val="3445841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Графические форматы файлов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1600" b="1" dirty="0" err="1"/>
              <a:t>Bit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MaP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image</a:t>
            </a:r>
            <a:r>
              <a:rPr lang="ru-RU" altLang="ru-RU" sz="1600" b="1" dirty="0"/>
              <a:t> (BMP)</a:t>
            </a:r>
            <a:r>
              <a:rPr lang="ru-RU" altLang="ru-RU" sz="1600" dirty="0"/>
              <a:t> — универсальный формат растровых графических файлов, используется в операционной системе </a:t>
            </a:r>
            <a:r>
              <a:rPr lang="ru-RU" altLang="ru-RU" sz="1600" dirty="0" err="1"/>
              <a:t>Windows</a:t>
            </a:r>
            <a:r>
              <a:rPr lang="ru-RU" altLang="ru-RU" sz="1600" dirty="0"/>
              <a:t>. Этот формат поддерживается многими графическими редакторами, в том числе редактором </a:t>
            </a:r>
            <a:r>
              <a:rPr lang="ru-RU" altLang="ru-RU" sz="1600" dirty="0" err="1"/>
              <a:t>Paint</a:t>
            </a:r>
            <a:r>
              <a:rPr lang="ru-RU" altLang="ru-RU" sz="1600" dirty="0"/>
              <a:t>. Рекомендуется для хранения и обмена данными с другими приложениями.</a:t>
            </a:r>
          </a:p>
          <a:p>
            <a:pPr>
              <a:lnSpc>
                <a:spcPct val="80000"/>
              </a:lnSpc>
            </a:pPr>
            <a:r>
              <a:rPr lang="ru-RU" altLang="ru-RU" sz="1600" b="1" dirty="0" err="1"/>
              <a:t>Tagged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Image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File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Format</a:t>
            </a:r>
            <a:r>
              <a:rPr lang="ru-RU" altLang="ru-RU" sz="1600" b="1" dirty="0"/>
              <a:t> (TIFF)</a:t>
            </a:r>
            <a:r>
              <a:rPr lang="ru-RU" altLang="ru-RU" sz="1600" dirty="0"/>
              <a:t> — формат растровых графических файлов, поддерживается всеми основными графическими редакторами и компьютерными платформами. Включает в себя алгоритм сжатия без потерь информации. Используется для обмена документами между различными программами. Рекомендуется для использования при работе с издательскими системами.</a:t>
            </a:r>
          </a:p>
          <a:p>
            <a:pPr>
              <a:lnSpc>
                <a:spcPct val="80000"/>
              </a:lnSpc>
            </a:pPr>
            <a:r>
              <a:rPr lang="ru-RU" altLang="ru-RU" sz="1600" b="1" dirty="0" err="1"/>
              <a:t>Graphics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Interchange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Format</a:t>
            </a:r>
            <a:r>
              <a:rPr lang="ru-RU" altLang="ru-RU" sz="1600" b="1" dirty="0"/>
              <a:t> (GIF)</a:t>
            </a:r>
            <a:r>
              <a:rPr lang="ru-RU" altLang="ru-RU" sz="1600" dirty="0"/>
              <a:t> — формат растровых графических файлов, поддерживается приложениями для различных операционных систем. Включает алгоритм сжатия без потерь информации, позволяющий уменьшить объем файла в несколько раз. Рекомендуется для хранения изображений, создаваемых программным путем (диаграмм, графиков и так далее) и рисунков (типа аппликации) с ограниченным количеством цветов (до 256). Используется для размещения графических изображений на </a:t>
            </a:r>
            <a:r>
              <a:rPr lang="ru-RU" altLang="ru-RU" sz="1600" dirty="0" err="1"/>
              <a:t>Web</a:t>
            </a:r>
            <a:r>
              <a:rPr lang="ru-RU" altLang="ru-RU" sz="1600" dirty="0"/>
              <a:t>-страницах в Интернете.</a:t>
            </a:r>
          </a:p>
          <a:p>
            <a:pPr>
              <a:lnSpc>
                <a:spcPct val="80000"/>
              </a:lnSpc>
            </a:pPr>
            <a:r>
              <a:rPr lang="ru-RU" altLang="ru-RU" sz="1600" b="1" dirty="0" err="1"/>
              <a:t>Portable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Network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Graphic</a:t>
            </a:r>
            <a:r>
              <a:rPr lang="ru-RU" altLang="ru-RU" sz="1600" b="1" dirty="0"/>
              <a:t> (PNG)</a:t>
            </a:r>
            <a:r>
              <a:rPr lang="ru-RU" altLang="ru-RU" sz="1600" dirty="0"/>
              <a:t> — формат растровых графических файлов, аналогичный формату GIF. Рекомендуется для размещения графических изображений на </a:t>
            </a:r>
            <a:r>
              <a:rPr lang="ru-RU" altLang="ru-RU" sz="1600" dirty="0" err="1"/>
              <a:t>Web</a:t>
            </a:r>
            <a:r>
              <a:rPr lang="ru-RU" altLang="ru-RU" sz="1600" dirty="0"/>
              <a:t>-страницах в Интернете.</a:t>
            </a:r>
          </a:p>
          <a:p>
            <a:pPr>
              <a:lnSpc>
                <a:spcPct val="80000"/>
              </a:lnSpc>
            </a:pPr>
            <a:r>
              <a:rPr lang="ru-RU" altLang="ru-RU" sz="1600" b="1" dirty="0" err="1"/>
              <a:t>Joint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Photographic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Expert</a:t>
            </a:r>
            <a:r>
              <a:rPr lang="ru-RU" altLang="ru-RU" sz="1600" b="1" dirty="0"/>
              <a:t> </a:t>
            </a:r>
            <a:r>
              <a:rPr lang="ru-RU" altLang="ru-RU" sz="1600" b="1" dirty="0" err="1"/>
              <a:t>Group</a:t>
            </a:r>
            <a:r>
              <a:rPr lang="ru-RU" altLang="ru-RU" sz="1600" b="1" dirty="0"/>
              <a:t> (JPEG)</a:t>
            </a:r>
            <a:r>
              <a:rPr lang="ru-RU" altLang="ru-RU" sz="1600" dirty="0"/>
              <a:t> — формат растровых графических файлов, который реализует эффективный алгоритм сжатия (метод JPEG) для отсканированных фотографий и иллюстраций. Алгоритм сжатия позволяет уменьшить объем файла в десятки раз, однако приводит к необратимой потере части информации. Поддерживается приложениями для различных операционных систем. Используется для размещения графических изображений на </a:t>
            </a:r>
            <a:r>
              <a:rPr lang="ru-RU" altLang="ru-RU" sz="1600" dirty="0" err="1"/>
              <a:t>Web</a:t>
            </a:r>
            <a:r>
              <a:rPr lang="ru-RU" altLang="ru-RU" sz="1600" dirty="0"/>
              <a:t>-страницах в Интернете.</a:t>
            </a:r>
          </a:p>
        </p:txBody>
      </p:sp>
    </p:spTree>
    <p:extLst>
      <p:ext uri="{BB962C8B-B14F-4D97-AF65-F5344CB8AC3E}">
        <p14:creationId xmlns:p14="http://schemas.microsoft.com/office/powerpoint/2010/main" val="2929053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Вопросы и задания: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600" dirty="0"/>
              <a:t>Какие виды компьютерных изображений вы знаете?</a:t>
            </a:r>
          </a:p>
          <a:p>
            <a:r>
              <a:rPr lang="ru-RU" altLang="ru-RU" sz="2600" dirty="0"/>
              <a:t>Какое максимальное количество цветов может быть использовано в изображении, если на каждую точку отводится 3 бита?</a:t>
            </a:r>
          </a:p>
          <a:p>
            <a:r>
              <a:rPr lang="ru-RU" altLang="ru-RU" sz="2600" dirty="0"/>
              <a:t>Что вы знаете о цветовой модели </a:t>
            </a:r>
            <a:r>
              <a:rPr lang="en-US" altLang="ru-RU" sz="2600" dirty="0"/>
              <a:t>RGB</a:t>
            </a:r>
            <a:r>
              <a:rPr lang="ru-RU" altLang="ru-RU" sz="2600" dirty="0"/>
              <a:t>?</a:t>
            </a:r>
          </a:p>
          <a:p>
            <a:r>
              <a:rPr lang="ru-RU" altLang="ru-RU" sz="2600" dirty="0"/>
              <a:t>Рассчитайте необходимый объем видеопамяти для графического режима: разрешение экрана 800х600, качество цветопередачи 16 бит. </a:t>
            </a:r>
            <a:endParaRPr lang="en-US" altLang="ru-RU" sz="2600" dirty="0"/>
          </a:p>
          <a:p>
            <a:endParaRPr lang="ru-RU" altLang="ru-RU" sz="2600" dirty="0"/>
          </a:p>
        </p:txBody>
      </p:sp>
    </p:spTree>
    <p:extLst>
      <p:ext uri="{BB962C8B-B14F-4D97-AF65-F5344CB8AC3E}">
        <p14:creationId xmlns:p14="http://schemas.microsoft.com/office/powerpoint/2010/main" val="277752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dirty="0"/>
              <a:t>Двоичное кодирование в компьютере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Вся информация, которую обрабатывает компьютер должна быть представлена двоичным кодом с помощью двух цифр: </a:t>
            </a:r>
            <a:r>
              <a:rPr lang="ru-RU" altLang="ru-RU" sz="2100" b="1" dirty="0">
                <a:solidFill>
                  <a:srgbClr val="000099"/>
                </a:solidFill>
              </a:rPr>
              <a:t>0</a:t>
            </a:r>
            <a:r>
              <a:rPr lang="ru-RU" altLang="ru-RU" sz="2100" dirty="0"/>
              <a:t> и </a:t>
            </a:r>
            <a:r>
              <a:rPr lang="ru-RU" altLang="ru-RU" sz="2100" b="1" dirty="0">
                <a:solidFill>
                  <a:srgbClr val="000099"/>
                </a:solidFill>
              </a:rPr>
              <a:t>1</a:t>
            </a:r>
            <a:r>
              <a:rPr lang="ru-RU" altLang="ru-RU" sz="2100" dirty="0"/>
              <a:t>. </a:t>
            </a:r>
            <a:r>
              <a:rPr lang="ru-RU" altLang="ru-RU" sz="2100" i="1" dirty="0">
                <a:solidFill>
                  <a:srgbClr val="000099"/>
                </a:solidFill>
              </a:rPr>
              <a:t>Эти два символа принято называть двоичными цифрами или битами</a:t>
            </a:r>
            <a:r>
              <a:rPr lang="ru-RU" altLang="ru-RU" sz="2100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С помощью двух цифр 0 и 1 можно закодировать любое сообщение. Это явилось причиной того, что в компьютере обязательно должно быть организованно два важных процесса: кодирование и декодирование.</a:t>
            </a:r>
            <a:endParaRPr lang="ru-RU" altLang="ru-RU" sz="2100" u="sng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u="sng" dirty="0">
                <a:solidFill>
                  <a:schemeClr val="hlink"/>
                </a:solidFill>
              </a:rPr>
              <a:t>Кодирование</a:t>
            </a:r>
            <a:r>
              <a:rPr lang="ru-RU" altLang="ru-RU" sz="2100" dirty="0">
                <a:solidFill>
                  <a:schemeClr val="hlink"/>
                </a:solidFill>
              </a:rPr>
              <a:t> – преобразование входной информации в форму, воспринимаемую компьютером, т.е. двоичный код.</a:t>
            </a:r>
            <a:endParaRPr lang="ru-RU" altLang="ru-RU" sz="2100" u="sng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u="sng" dirty="0">
                <a:solidFill>
                  <a:schemeClr val="hlink"/>
                </a:solidFill>
              </a:rPr>
              <a:t>Декодирование</a:t>
            </a:r>
            <a:r>
              <a:rPr lang="ru-RU" altLang="ru-RU" sz="2100" dirty="0">
                <a:solidFill>
                  <a:schemeClr val="hlink"/>
                </a:solidFill>
              </a:rPr>
              <a:t> – преобразование данных из двоичного кода в форму, понятную человеку.</a:t>
            </a:r>
          </a:p>
        </p:txBody>
      </p:sp>
    </p:spTree>
    <p:extLst>
      <p:ext uri="{BB962C8B-B14F-4D97-AF65-F5344CB8AC3E}">
        <p14:creationId xmlns:p14="http://schemas.microsoft.com/office/powerpoint/2010/main" val="266638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Почему двоичное кодирование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 dirty="0"/>
              <a:t>С точки зрения технической реализации использование двоичной системы счисления для кодирования информации оказалось намного более простым, чем применение других способов. Действительно, удобно кодировать информацию в виде последовательности нулей и единиц, если представить эти значения как два возможных устойчивых состояния электронного элемента: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chemeClr val="hlink"/>
                </a:solidFill>
              </a:rPr>
              <a:t>0 – отсутствие электрического сигнала;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chemeClr val="hlink"/>
                </a:solidFill>
              </a:rPr>
              <a:t>1 – наличие электрического сигнала.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 dirty="0"/>
              <a:t>Эти состояния легко различать. </a:t>
            </a:r>
            <a:r>
              <a:rPr lang="ru-RU" altLang="ru-RU" sz="1700" i="1" dirty="0"/>
              <a:t>Недостаток</a:t>
            </a:r>
            <a:r>
              <a:rPr lang="ru-RU" altLang="ru-RU" sz="1700" dirty="0"/>
              <a:t> двоичного кодирования – </a:t>
            </a:r>
            <a:r>
              <a:rPr lang="ru-RU" altLang="ru-RU" sz="1700" i="1" dirty="0"/>
              <a:t>длинные коды</a:t>
            </a:r>
            <a:r>
              <a:rPr lang="ru-RU" altLang="ru-RU" sz="1700" dirty="0"/>
              <a:t>. </a:t>
            </a:r>
            <a:r>
              <a:rPr lang="ru-RU" altLang="ru-RU" sz="1700" i="1" dirty="0"/>
              <a:t>Но в технике</a:t>
            </a:r>
            <a:r>
              <a:rPr lang="ru-RU" altLang="ru-RU" sz="1700" dirty="0"/>
              <a:t> </a:t>
            </a:r>
            <a:r>
              <a:rPr lang="ru-RU" altLang="ru-RU" sz="1700" i="1" dirty="0"/>
              <a:t>легче</a:t>
            </a:r>
            <a:r>
              <a:rPr lang="ru-RU" altLang="ru-RU" sz="1700" dirty="0"/>
              <a:t> иметь дело с большим количеством простых элементов, чем с небольшим числом сложных.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17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chemeClr val="folHlink"/>
                </a:solidFill>
              </a:rPr>
              <a:t>Способы кодирования и декодирования информации в компьютере, в первую очередь, зависит от вида информации, а именно, что должно кодироваться: числа, текст, графические изображения или звук.</a:t>
            </a:r>
          </a:p>
        </p:txBody>
      </p:sp>
    </p:spTree>
    <p:extLst>
      <p:ext uri="{BB962C8B-B14F-4D97-AF65-F5344CB8AC3E}">
        <p14:creationId xmlns:p14="http://schemas.microsoft.com/office/powerpoint/2010/main" val="98413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Аналоговая и дискретная форма представления информации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Человек способен воспринимать и хранить информацию в форме образов (зрительных, звуковых, осязательных, вкусовых и обонятельных). Зрительные образы могут быть сохранены в виде изображений (рисунков, фотографий и так далее), а звуковые — зафиксированы на пластинках, магнитных лентах, лазерных дисках и так далее.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Информация, в том числе графическая и звуковая, может быть представлена в </a:t>
            </a:r>
            <a:r>
              <a:rPr lang="ru-RU" altLang="ru-RU" sz="2100" i="1" dirty="0"/>
              <a:t>аналоговой</a:t>
            </a:r>
            <a:r>
              <a:rPr lang="ru-RU" altLang="ru-RU" sz="2100" dirty="0"/>
              <a:t> или </a:t>
            </a:r>
            <a:r>
              <a:rPr lang="ru-RU" altLang="ru-RU" sz="2100" i="1" dirty="0"/>
              <a:t>дискретной</a:t>
            </a:r>
            <a:r>
              <a:rPr lang="ru-RU" altLang="ru-RU" sz="2100" dirty="0"/>
              <a:t> форме. </a:t>
            </a:r>
            <a:r>
              <a:rPr lang="ru-RU" altLang="ru-RU" sz="2100" dirty="0">
                <a:solidFill>
                  <a:srgbClr val="660033"/>
                </a:solidFill>
              </a:rPr>
              <a:t>При аналоговом представлении физическая величина принимает бесконечное множество значений, причем ее значения изменяются непрерывно.</a:t>
            </a:r>
            <a:r>
              <a:rPr lang="ru-RU" altLang="ru-RU" sz="2100" dirty="0"/>
              <a:t> </a:t>
            </a:r>
            <a:r>
              <a:rPr lang="ru-RU" altLang="ru-RU" sz="2100" dirty="0">
                <a:solidFill>
                  <a:srgbClr val="000099"/>
                </a:solidFill>
              </a:rPr>
              <a:t>При дискретном представлении физическая величина принимает конечное множество значений, причем ее величина изменяется скачкообразно.</a:t>
            </a:r>
          </a:p>
        </p:txBody>
      </p:sp>
    </p:spTree>
    <p:extLst>
      <p:ext uri="{BB962C8B-B14F-4D97-AF65-F5344CB8AC3E}">
        <p14:creationId xmlns:p14="http://schemas.microsoft.com/office/powerpoint/2010/main" val="111972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Аналоговая и дискретная форма представления информации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499992" y="1600200"/>
            <a:ext cx="4186808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/>
              <a:t>Приведем пример аналогового и дискретного представления информации.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/>
              <a:t>Положение тела на наклонной плоскости и на лестнице задается значениями координат X и У.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/>
              <a:t>При движении тела по наклонной плоскости его координаты могут принимать </a:t>
            </a:r>
            <a:r>
              <a:rPr lang="ru-RU" altLang="ru-RU" sz="2000" dirty="0">
                <a:solidFill>
                  <a:srgbClr val="660033"/>
                </a:solidFill>
              </a:rPr>
              <a:t>бесконечное множество непрерывно изменяющихся значений</a:t>
            </a:r>
            <a:r>
              <a:rPr lang="ru-RU" altLang="ru-RU" sz="2000" dirty="0"/>
              <a:t> из определенного диапазона, а при движении по лестнице — только </a:t>
            </a:r>
            <a:r>
              <a:rPr lang="ru-RU" altLang="ru-RU" sz="2000" dirty="0">
                <a:solidFill>
                  <a:srgbClr val="000099"/>
                </a:solidFill>
              </a:rPr>
              <a:t>определенный набор значений</a:t>
            </a:r>
            <a:r>
              <a:rPr lang="ru-RU" altLang="ru-RU" sz="2000" dirty="0"/>
              <a:t>, причем меняющихся скачкообразно.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2719839"/>
            <a:ext cx="3687763" cy="2184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6386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Дискретизация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/>
              <a:t>Примером аналогового представления графической информации может служить, например, живописное полотно, цвет которого изменяется непрерывно, а дискретного — изображение, напечатанное с помощью струйного принтера и состоящее из отдельных точек разного цвета. Примером аналогового хранения звуковой информации является виниловая пластинка (звуковая дорожка изменяет свою форму непрерывно), а дискретного — </a:t>
            </a:r>
            <a:r>
              <a:rPr lang="ru-RU" altLang="ru-RU" sz="1900" dirty="0" err="1"/>
              <a:t>аудиокомпакт</a:t>
            </a:r>
            <a:r>
              <a:rPr lang="ru-RU" altLang="ru-RU" sz="1900" dirty="0"/>
              <a:t>-диск (звуковая дорожка которого содержит участки с различной отражающей способностью).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/>
              <a:t>Преобразование графической и звуковой информации из аналоговой формы в дискретную производится путем </a:t>
            </a:r>
            <a:r>
              <a:rPr lang="ru-RU" altLang="ru-RU" sz="1900" i="1" dirty="0"/>
              <a:t>дискретизации</a:t>
            </a:r>
            <a:r>
              <a:rPr lang="ru-RU" altLang="ru-RU" sz="1900" dirty="0"/>
              <a:t>, то есть </a:t>
            </a:r>
            <a:r>
              <a:rPr lang="ru-RU" altLang="ru-RU" sz="1900" i="1" dirty="0"/>
              <a:t>разбиения непрерывного графического изображения и непрерывного (аналогового) звукового сигнала на отдельные элементы</a:t>
            </a:r>
            <a:r>
              <a:rPr lang="ru-RU" altLang="ru-RU" sz="1900" dirty="0"/>
              <a:t>. В процессе дискретизации производится кодирование, то есть присвоение каждому элементу конкретного значения в форме кода.</a:t>
            </a:r>
            <a:endParaRPr lang="ru-RU" altLang="ru-RU" sz="1900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u="sng" dirty="0">
                <a:solidFill>
                  <a:schemeClr val="tx2"/>
                </a:solidFill>
              </a:rPr>
              <a:t>Дискретизация</a:t>
            </a:r>
            <a:r>
              <a:rPr lang="ru-RU" altLang="ru-RU" sz="1900" dirty="0">
                <a:solidFill>
                  <a:schemeClr val="tx2"/>
                </a:solidFill>
              </a:rPr>
              <a:t> – это преобразование непрерывных изображений и звука в набор дискретных значений в форме кодов.</a:t>
            </a:r>
          </a:p>
        </p:txBody>
      </p:sp>
    </p:spTree>
    <p:extLst>
      <p:ext uri="{BB962C8B-B14F-4D97-AF65-F5344CB8AC3E}">
        <p14:creationId xmlns:p14="http://schemas.microsoft.com/office/powerpoint/2010/main" val="268814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Виды компьютерных изображений</a:t>
            </a: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556792"/>
            <a:ext cx="8229600" cy="2259731"/>
          </a:xfrm>
          <a:noFill/>
          <a:ln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1188" y="4745038"/>
            <a:ext cx="80645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Создавать и хранить графические объекты в компьютере можно двумя способами – как растровое или как векторное изображение. Для каждого типа изображений используется свой способ кодирования.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287597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dirty="0"/>
              <a:t>Кодирование растровых изображений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499992" y="1600200"/>
            <a:ext cx="4186808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rgbClr val="660033"/>
                </a:solidFill>
              </a:rPr>
              <a:t>Растровое изображение представляет собой совокупность точек (пикселей) разных цветов. </a:t>
            </a:r>
            <a:r>
              <a:rPr lang="ru-RU" altLang="ru-RU" sz="1700" u="sng" dirty="0">
                <a:solidFill>
                  <a:srgbClr val="660033"/>
                </a:solidFill>
              </a:rPr>
              <a:t>Пиксель</a:t>
            </a:r>
            <a:r>
              <a:rPr lang="ru-RU" altLang="ru-RU" sz="1700" dirty="0">
                <a:solidFill>
                  <a:srgbClr val="660033"/>
                </a:solidFill>
              </a:rPr>
              <a:t> - минимальный участок изображения, цвет которого можно задать независимым образом.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В процессе кодирования изображения производится его пространственная дискретизация.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Пространственную дискретизацию изображения можно сравнить с построением изображения из мозаики (большого количества маленьких разноцветных стекол). </a:t>
            </a:r>
            <a:r>
              <a:rPr lang="ru-RU" altLang="ru-RU" sz="1700" i="1" dirty="0"/>
              <a:t>Изображение разбивается на отдельные маленькие фрагменты (точки), причем каждому фрагменту присваивается значение его цвета, то есть код цвета </a:t>
            </a:r>
            <a:r>
              <a:rPr lang="ru-RU" altLang="ru-RU" sz="1700" dirty="0"/>
              <a:t>(красный, зеленый, синий и так далее).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200" dirty="0"/>
              <a:t>Качество изображения зависит от количества точек (чем меньше размер точки и, соответственно, больше их количество, тем лучше качество) и количества используемых цветов (чем больше цветов, тем качественнее кодируется изображение).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2132856"/>
            <a:ext cx="2687637" cy="264795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62644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Цветовые модели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600" dirty="0"/>
              <a:t>Для представления цвета в виде числового кода используются две обратных друг другу цветовые модели: </a:t>
            </a:r>
            <a:r>
              <a:rPr lang="ru-RU" altLang="ru-RU" sz="2600" b="1" dirty="0"/>
              <a:t>RGB</a:t>
            </a:r>
            <a:r>
              <a:rPr lang="ru-RU" altLang="ru-RU" sz="2600" dirty="0"/>
              <a:t> или CMYK. </a:t>
            </a:r>
          </a:p>
          <a:p>
            <a:pPr>
              <a:lnSpc>
                <a:spcPct val="90000"/>
              </a:lnSpc>
            </a:pPr>
            <a:r>
              <a:rPr lang="ru-RU" altLang="ru-RU" sz="2600" dirty="0"/>
              <a:t>Модель RGB используется в телевизорах, мониторах, проекторах, сканерах, цифровых фотоаппаратах… Основные цвета в этой модели: красный (</a:t>
            </a:r>
            <a:r>
              <a:rPr lang="ru-RU" altLang="ru-RU" sz="2600" b="1" dirty="0" err="1">
                <a:solidFill>
                  <a:srgbClr val="FF3300"/>
                </a:solidFill>
              </a:rPr>
              <a:t>R</a:t>
            </a:r>
            <a:r>
              <a:rPr lang="ru-RU" altLang="ru-RU" sz="2600" dirty="0" err="1">
                <a:solidFill>
                  <a:srgbClr val="FF3300"/>
                </a:solidFill>
              </a:rPr>
              <a:t>ed</a:t>
            </a:r>
            <a:r>
              <a:rPr lang="ru-RU" altLang="ru-RU" sz="2600" dirty="0"/>
              <a:t>), зеленый (</a:t>
            </a:r>
            <a:r>
              <a:rPr lang="ru-RU" altLang="ru-RU" sz="2600" b="1" dirty="0" err="1">
                <a:solidFill>
                  <a:schemeClr val="accent2"/>
                </a:solidFill>
              </a:rPr>
              <a:t>G</a:t>
            </a:r>
            <a:r>
              <a:rPr lang="ru-RU" altLang="ru-RU" sz="2600" dirty="0" err="1">
                <a:solidFill>
                  <a:schemeClr val="accent2"/>
                </a:solidFill>
              </a:rPr>
              <a:t>reen</a:t>
            </a:r>
            <a:r>
              <a:rPr lang="ru-RU" altLang="ru-RU" sz="2600" dirty="0"/>
              <a:t>), синий (</a:t>
            </a:r>
            <a:r>
              <a:rPr lang="ru-RU" altLang="ru-RU" sz="2600" b="1" dirty="0" err="1">
                <a:solidFill>
                  <a:srgbClr val="0000FF"/>
                </a:solidFill>
              </a:rPr>
              <a:t>B</a:t>
            </a:r>
            <a:r>
              <a:rPr lang="ru-RU" altLang="ru-RU" sz="2600" dirty="0" err="1">
                <a:solidFill>
                  <a:srgbClr val="0000FF"/>
                </a:solidFill>
              </a:rPr>
              <a:t>lue</a:t>
            </a:r>
            <a:r>
              <a:rPr lang="ru-RU" altLang="ru-RU" sz="2600" dirty="0"/>
              <a:t>). </a:t>
            </a:r>
          </a:p>
          <a:p>
            <a:pPr>
              <a:lnSpc>
                <a:spcPct val="90000"/>
              </a:lnSpc>
            </a:pPr>
            <a:r>
              <a:rPr lang="ru-RU" altLang="ru-RU" sz="2600" dirty="0"/>
              <a:t>Цветовая модель CMYK используется в полиграфии при формировании изображений, предназначенных для печати на бумаге. </a:t>
            </a:r>
          </a:p>
        </p:txBody>
      </p:sp>
    </p:spTree>
    <p:extLst>
      <p:ext uri="{BB962C8B-B14F-4D97-AF65-F5344CB8AC3E}">
        <p14:creationId xmlns:p14="http://schemas.microsoft.com/office/powerpoint/2010/main" val="867705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1402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Двоичное кодирование графической информации</vt:lpstr>
      <vt:lpstr>Двоичное кодирование в компьютере</vt:lpstr>
      <vt:lpstr>Почему двоичное кодирование</vt:lpstr>
      <vt:lpstr>Аналоговая и дискретная форма представления информации</vt:lpstr>
      <vt:lpstr>Аналоговая и дискретная форма представления информации</vt:lpstr>
      <vt:lpstr>Дискретизация</vt:lpstr>
      <vt:lpstr>Виды компьютерных изображений</vt:lpstr>
      <vt:lpstr>Кодирование растровых изображений</vt:lpstr>
      <vt:lpstr>Цветовые модели</vt:lpstr>
      <vt:lpstr>Цветовая модель RGB</vt:lpstr>
      <vt:lpstr>True Color</vt:lpstr>
      <vt:lpstr>Вычислим объем видеопамяти</vt:lpstr>
      <vt:lpstr>Кодирование векторных изображений</vt:lpstr>
      <vt:lpstr>Графические форматы файлов </vt:lpstr>
      <vt:lpstr>Графические форматы файлов</vt:lpstr>
      <vt:lpstr>Вопросы и задания: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Двоичное кодирование графической информации</dc:title>
  <dc:creator>дом</dc:creator>
  <cp:lastModifiedBy>дом</cp:lastModifiedBy>
  <cp:revision>1</cp:revision>
  <dcterms:created xsi:type="dcterms:W3CDTF">2014-12-20T15:02:46Z</dcterms:created>
  <dcterms:modified xsi:type="dcterms:W3CDTF">2014-12-20T15:09:51Z</dcterms:modified>
</cp:coreProperties>
</file>