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77" r:id="rId11"/>
    <p:sldId id="267" r:id="rId12"/>
    <p:sldId id="278" r:id="rId13"/>
    <p:sldId id="281" r:id="rId14"/>
    <p:sldId id="280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C675-78FD-4B94-BF00-A5CEC344ABE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10D1-35A0-4F7F-8114-1FC143F52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47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010D1-35A0-4F7F-8114-1FC143F5287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&amp;p=0&amp;text=%D1%84%D0%BE%D1%82%D0%BE%D0%B3%D1%80%D0%B0%D1%84%D0%B8%D1%8F%20%D0%B2%D0%B5%D1%87%D0%BD%D1%8B%D0%B9%20%D0%BE%D0%B3%D0%BE%D0%BD%D1%8C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620689"/>
            <a:ext cx="7813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Повторительно-обобщающий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урок по теме: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rgbClr val="993300"/>
                </a:solidFill>
              </a:rPr>
              <a:t>«Великая Отечественная война Советского Союза»</a:t>
            </a:r>
            <a:br>
              <a:rPr lang="ru-RU" sz="2800" b="1" dirty="0" smtClean="0">
                <a:solidFill>
                  <a:srgbClr val="993300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( 9 класс )</a:t>
            </a:r>
            <a:r>
              <a:rPr lang="ru-RU" sz="2800" b="1" i="1" dirty="0" smtClean="0">
                <a:cs typeface="Times New Roman" pitchFamily="18" charset="0"/>
                <a:hlinkClick r:id="rId3"/>
              </a:rPr>
              <a:t>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5301208"/>
            <a:ext cx="424847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41F10"/>
                </a:solidFill>
              </a:rPr>
              <a:t>урок проведен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541F10"/>
                </a:solidFill>
              </a:rPr>
              <a:t>ГБОУ СКОШИ №31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541F10"/>
                </a:solidFill>
              </a:rPr>
              <a:t>у</a:t>
            </a:r>
            <a:r>
              <a:rPr lang="ru-RU" dirty="0" smtClean="0">
                <a:solidFill>
                  <a:srgbClr val="541F10"/>
                </a:solidFill>
              </a:rPr>
              <a:t>читель истории Бегун Роман Витальевич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541F1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интернат-31\Desktop\3112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88840"/>
            <a:ext cx="4392488" cy="3306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Что означают данные названия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772816"/>
            <a:ext cx="4245868" cy="4680520"/>
          </a:xfrm>
        </p:spPr>
        <p:txBody>
          <a:bodyPr/>
          <a:lstStyle/>
          <a:p>
            <a:r>
              <a:rPr lang="ru-RU" sz="4000" b="1" dirty="0" smtClean="0"/>
              <a:t>Тайфун</a:t>
            </a:r>
          </a:p>
          <a:p>
            <a:r>
              <a:rPr lang="ru-RU" sz="4000" b="1" dirty="0" smtClean="0"/>
              <a:t>Ост</a:t>
            </a:r>
          </a:p>
          <a:p>
            <a:r>
              <a:rPr lang="ru-RU" sz="4000" b="1" dirty="0" smtClean="0"/>
              <a:t>Уран</a:t>
            </a:r>
          </a:p>
          <a:p>
            <a:r>
              <a:rPr lang="ru-RU" sz="4000" b="1" dirty="0" smtClean="0"/>
              <a:t>Барбаросса</a:t>
            </a:r>
          </a:p>
          <a:p>
            <a:r>
              <a:rPr lang="ru-RU" sz="4000" b="1" dirty="0" smtClean="0"/>
              <a:t>Багратион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39952" y="1844824"/>
            <a:ext cx="5004047" cy="432048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b="1" dirty="0" smtClean="0"/>
              <a:t>– план немецкого командования по</a:t>
            </a:r>
          </a:p>
          <a:p>
            <a:pPr>
              <a:buFontTx/>
              <a:buNone/>
            </a:pPr>
            <a:r>
              <a:rPr lang="ru-RU" b="1" dirty="0" smtClean="0"/>
              <a:t>   захвату Москвы.</a:t>
            </a:r>
          </a:p>
          <a:p>
            <a:pPr>
              <a:buFontTx/>
              <a:buNone/>
            </a:pPr>
            <a:r>
              <a:rPr lang="ru-RU" b="1" dirty="0" smtClean="0"/>
              <a:t>–  план немецкого командования по уничтожению советского народа.</a:t>
            </a:r>
          </a:p>
          <a:p>
            <a:pPr>
              <a:buFontTx/>
              <a:buNone/>
            </a:pPr>
            <a:r>
              <a:rPr lang="ru-RU" b="1" dirty="0" smtClean="0"/>
              <a:t>–  план советского командования по защите Сталинграда.</a:t>
            </a:r>
          </a:p>
          <a:p>
            <a:pPr>
              <a:buFont typeface="Times New Roman" pitchFamily="18" charset="0"/>
              <a:buChar char="–"/>
            </a:pPr>
            <a:r>
              <a:rPr lang="ru-RU" b="1" dirty="0" smtClean="0"/>
              <a:t>кодовое название плана немецкого командования нападения на СССР.</a:t>
            </a:r>
          </a:p>
          <a:p>
            <a:pPr>
              <a:buFont typeface="Times New Roman" pitchFamily="18" charset="0"/>
              <a:buChar char="–"/>
            </a:pPr>
            <a:r>
              <a:rPr lang="ru-RU" b="1" dirty="0" smtClean="0"/>
              <a:t>кодовое название операции советского командования по освобождению Украины.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Знаете ли вы, кто это?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653136"/>
            <a:ext cx="7355160" cy="194421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 smtClean="0"/>
              <a:t>Иосиф Виссарионович Сталин –</a:t>
            </a:r>
            <a:br>
              <a:rPr lang="ru-RU" sz="3600" b="1" dirty="0" smtClean="0"/>
            </a:br>
            <a:endParaRPr lang="ru-RU" sz="36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/>
              <a:t>Верховный главнокомандующий,</a:t>
            </a:r>
            <a:br>
              <a:rPr lang="ru-RU" dirty="0" smtClean="0"/>
            </a:br>
            <a:r>
              <a:rPr lang="ru-RU" dirty="0" smtClean="0"/>
              <a:t>народный комиссар обороны.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интернат-31\Desktop\s3img_79393420_88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4867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Знаете ли вы, кто это?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556792"/>
            <a:ext cx="4896544" cy="456937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Георгий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/>
              <a:t>	Константинович Жуков – </a:t>
            </a:r>
            <a:endParaRPr lang="ru-RU" sz="28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 smtClean="0"/>
              <a:t>заместитель Верховного главного командующего,</a:t>
            </a:r>
            <a:br>
              <a:rPr lang="ru-RU" sz="2800" b="1" dirty="0" smtClean="0"/>
            </a:br>
            <a:r>
              <a:rPr lang="ru-RU" sz="2800" b="1" dirty="0" smtClean="0"/>
              <a:t>командующий Ленинградским</a:t>
            </a:r>
            <a:br>
              <a:rPr lang="ru-RU" sz="2800" b="1" dirty="0" smtClean="0"/>
            </a:br>
            <a:r>
              <a:rPr lang="ru-RU" sz="2800" b="1" dirty="0" smtClean="0"/>
              <a:t> фронтом, </a:t>
            </a:r>
            <a:br>
              <a:rPr lang="ru-RU" sz="2800" b="1" dirty="0" smtClean="0"/>
            </a:br>
            <a:r>
              <a:rPr lang="ru-RU" sz="2800" b="1" dirty="0" smtClean="0"/>
              <a:t>Западным фронтом,</a:t>
            </a:r>
            <a:br>
              <a:rPr lang="ru-RU" sz="2800" b="1" dirty="0" smtClean="0"/>
            </a:br>
            <a:r>
              <a:rPr lang="ru-RU" sz="2800" b="1" dirty="0" smtClean="0"/>
              <a:t>обороной Москвы.</a:t>
            </a:r>
            <a:endParaRPr lang="ru-RU" sz="2800" b="1" dirty="0"/>
          </a:p>
        </p:txBody>
      </p:sp>
      <p:pic>
        <p:nvPicPr>
          <p:cNvPr id="9" name="Содержимое 8" descr="image_35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97791" cy="48361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Знаете ли вы, кто это?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/>
              <a:t>Адольф Гитлер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pPr algn="ctr">
              <a:buFontTx/>
              <a:buNone/>
            </a:pPr>
            <a:r>
              <a:rPr lang="ru-RU" dirty="0" smtClean="0"/>
              <a:t>рейхсканцлер Германии, командующий вермахта</a:t>
            </a:r>
            <a:r>
              <a:rPr lang="ru-RU" sz="1800" dirty="0" smtClean="0"/>
              <a:t>.</a:t>
            </a:r>
            <a:endParaRPr lang="ru-RU" dirty="0"/>
          </a:p>
        </p:txBody>
      </p:sp>
      <p:pic>
        <p:nvPicPr>
          <p:cNvPr id="7" name="Содержимое 6" descr="136014015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6956" y="1340768"/>
            <a:ext cx="3809499" cy="47853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</a:rPr>
              <a:t>Знаете ли вы, кто это?</a:t>
            </a:r>
            <a:endParaRPr lang="ru-RU" dirty="0"/>
          </a:p>
        </p:txBody>
      </p:sp>
      <p:pic>
        <p:nvPicPr>
          <p:cNvPr id="7" name="Содержимое 6" descr="98f1ec865a0ad05fb80815906e3825b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572147" cy="527784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498975" cy="435334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/>
              <a:t>Паулюс-</a:t>
            </a:r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r>
              <a:rPr lang="ru-RU" dirty="0" smtClean="0"/>
              <a:t>командующий</a:t>
            </a:r>
          </a:p>
          <a:p>
            <a:pPr algn="ctr">
              <a:buFontTx/>
              <a:buNone/>
            </a:pPr>
            <a:r>
              <a:rPr lang="ru-RU" dirty="0" smtClean="0"/>
              <a:t> 6 немецкой армией, сдавшейся в плен под Сталинградом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Цена победы: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  <a:latin typeface="Tahoma" pitchFamily="34" charset="0"/>
              </a:rPr>
              <a:t>1418</a:t>
            </a:r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 дней и ночей </a:t>
            </a:r>
            <a:br>
              <a:rPr lang="ru-RU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Tahoma" pitchFamily="34" charset="0"/>
              </a:rPr>
              <a:t>длилась война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82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138846" cy="2772246"/>
          </a:xfrm>
        </p:spPr>
      </p:pic>
      <p:pic>
        <p:nvPicPr>
          <p:cNvPr id="10242" name="Picture 2" descr="C:\Users\интернат-31\Desktop\imdenissergeevich_409.4myrxyho5ds0k88c44ww8cw0g.ejcuplo1l0oo0sk8c40s8osc4.t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3358802" cy="2664296"/>
          </a:xfrm>
          <a:prstGeom prst="rect">
            <a:avLst/>
          </a:prstGeom>
          <a:noFill/>
        </p:spPr>
      </p:pic>
      <p:pic>
        <p:nvPicPr>
          <p:cNvPr id="10243" name="Picture 3" descr="C:\Users\интернат-31\Desktop\0_83390_688d37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48533"/>
            <a:ext cx="3654885" cy="250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892480" cy="60016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27 миллионов человеческих жизней</a:t>
            </a:r>
            <a:endParaRPr lang="ru-RU" sz="96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993300"/>
                </a:solidFill>
              </a:rPr>
              <a:t>1710 </a:t>
            </a:r>
            <a:br>
              <a:rPr lang="ru-RU" sz="6600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>разрушенных городов и поселков городского типа</a:t>
            </a:r>
            <a:endParaRPr lang="ru-RU" dirty="0"/>
          </a:p>
        </p:txBody>
      </p:sp>
      <p:pic>
        <p:nvPicPr>
          <p:cNvPr id="4" name="Picture 4" descr="бои в Ростове на Дон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322719" cy="4741987"/>
          </a:xfrm>
          <a:prstGeom prst="rect">
            <a:avLst/>
          </a:prstGeom>
          <a:noFill/>
        </p:spPr>
      </p:pic>
      <p:pic>
        <p:nvPicPr>
          <p:cNvPr id="5" name="Picture 5" descr="бои в ленингра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18288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993300"/>
                </a:solidFill>
              </a:rPr>
              <a:t>70 тысяч</a:t>
            </a:r>
            <a:r>
              <a:rPr lang="ru-RU" dirty="0" smtClean="0">
                <a:solidFill>
                  <a:srgbClr val="993300"/>
                </a:solidFill>
              </a:rPr>
              <a:t> разрушенных </a:t>
            </a:r>
            <a:br>
              <a:rPr lang="ru-RU" dirty="0" smtClean="0">
                <a:solidFill>
                  <a:srgbClr val="993300"/>
                </a:solidFill>
              </a:rPr>
            </a:br>
            <a:r>
              <a:rPr lang="ru-RU" dirty="0" smtClean="0">
                <a:solidFill>
                  <a:srgbClr val="993300"/>
                </a:solidFill>
              </a:rPr>
              <a:t>и сожженных сел и деревень</a:t>
            </a:r>
            <a:endParaRPr lang="ru-RU" dirty="0"/>
          </a:p>
        </p:txBody>
      </p:sp>
      <p:pic>
        <p:nvPicPr>
          <p:cNvPr id="4" name="Picture 2" descr="солдаты в дерев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067230" cy="3420380"/>
          </a:xfrm>
          <a:prstGeom prst="rect">
            <a:avLst/>
          </a:prstGeom>
          <a:noFill/>
        </p:spPr>
      </p:pic>
      <p:pic>
        <p:nvPicPr>
          <p:cNvPr id="5" name="Picture 2" descr="разру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562" y="1916832"/>
            <a:ext cx="4008438" cy="475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… этот день мы приближали как могли</a:t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11266" name="Picture 2" descr="C:\Users\интернат-31\Desktop\22385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026">
            <a:off x="478602" y="1269261"/>
            <a:ext cx="3444413" cy="5199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267" name="Picture 3" descr="C:\Users\интернат-31\Desktop\5366_27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195">
            <a:off x="4824042" y="926442"/>
            <a:ext cx="4032448" cy="27832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268" name="Picture 4" descr="C:\Users\интернат-31\Desktop\DPP_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3533">
            <a:off x="3995936" y="3717032"/>
            <a:ext cx="4613597" cy="293383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нтернат-31\Desktop\business-powerpoint-prese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3103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Цель урока:</a:t>
            </a:r>
            <a:r>
              <a:rPr lang="ru-RU" sz="3600" dirty="0" smtClean="0">
                <a:solidFill>
                  <a:srgbClr val="990000"/>
                </a:solidFill>
              </a:rPr>
              <a:t/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3600" dirty="0" smtClean="0">
                <a:solidFill>
                  <a:srgbClr val="990000"/>
                </a:solidFill>
              </a:rPr>
              <a:t/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4400" dirty="0" smtClean="0"/>
              <a:t>Повторить и обобщить знания, умения и навыки учащихся по теме: «Великая Отечественная война Советского Союза».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220072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… ехал я из Берлина…</a:t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4" name="Picture 2" descr="Мы из Бер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724525" cy="3973512"/>
          </a:xfrm>
          <a:prstGeom prst="rect">
            <a:avLst/>
          </a:prstGeom>
          <a:noFill/>
        </p:spPr>
      </p:pic>
      <p:pic>
        <p:nvPicPr>
          <p:cNvPr id="12290" name="Picture 2" descr="C:\Users\интернат-31\Desktop\s87158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24944"/>
            <a:ext cx="3810000" cy="2790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5949280"/>
            <a:ext cx="442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993300"/>
                </a:solidFill>
              </a:rPr>
              <a:t>Радость встречи</a:t>
            </a:r>
            <a:endParaRPr lang="ru-RU" sz="32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Парад Победы на Красной площади </a:t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98929" cy="4999286"/>
          </a:xfrm>
        </p:spPr>
      </p:pic>
      <p:sp>
        <p:nvSpPr>
          <p:cNvPr id="5" name="Прямоугольник 4"/>
          <p:cNvSpPr/>
          <p:nvPr/>
        </p:nvSpPr>
        <p:spPr>
          <a:xfrm>
            <a:off x="2699792" y="6237312"/>
            <a:ext cx="3476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FF3300"/>
                </a:solidFill>
              </a:rPr>
              <a:t>24 июня 1945 года</a:t>
            </a:r>
            <a:endParaRPr lang="ru-RU" sz="3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993300"/>
                </a:solidFill>
              </a:rPr>
              <a:t>Штандарты вражеской армии </a:t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>у стен Мавзолея</a:t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4" name="Picture 2" descr="Штандар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89327" cy="505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81752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333333"/>
                </a:solidFill>
                <a:latin typeface="arial"/>
              </a:rPr>
              <a:t>ИТОГИ ВОЙНЫ</a:t>
            </a:r>
            <a:r>
              <a:rPr lang="ru-RU" sz="1600" dirty="0">
                <a:solidFill>
                  <a:srgbClr val="333333"/>
                </a:solidFill>
                <a:latin typeface="arial"/>
              </a:rPr>
              <a:t> 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</a:t>
            </a:r>
            <a:r>
              <a:rPr lang="ru-RU" sz="1600" dirty="0" smtClean="0">
                <a:solidFill>
                  <a:srgbClr val="333333"/>
                </a:solidFill>
                <a:latin typeface="arial"/>
              </a:rPr>
              <a:t>Победа </a:t>
            </a:r>
            <a:r>
              <a:rPr lang="ru-RU" sz="1600" dirty="0">
                <a:solidFill>
                  <a:srgbClr val="333333"/>
                </a:solidFill>
                <a:latin typeface="arial"/>
              </a:rPr>
              <a:t>СССР над фашистской Германией имела всемирно-историческое значение. </a:t>
            </a:r>
            <a:endParaRPr lang="ru-RU" sz="1600" dirty="0" smtClean="0">
              <a:solidFill>
                <a:srgbClr val="333333"/>
              </a:solidFill>
              <a:latin typeface="arial"/>
            </a:endParaRPr>
          </a:p>
          <a:p>
            <a:r>
              <a:rPr lang="ru-RU" sz="1600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arial"/>
              </a:rPr>
              <a:t>      </a:t>
            </a:r>
            <a:r>
              <a:rPr lang="ru-RU" sz="1600" dirty="0" smtClean="0"/>
              <a:t>Итоги </a:t>
            </a:r>
            <a:r>
              <a:rPr lang="ru-RU" sz="1600" dirty="0" smtClean="0"/>
              <a:t>Великой Отечественной и Второй Мировой войны были подведены на Потсдамской конференции, проходившей в июле-августе 1945 года. Несмотря на декларацию о том, что Германия должна остаться единым государством, фактически страна была поделена на сферы влияния и зоны оккупации. В Восточной Германии при содействии Советского Союза началось строительство социализма, возникло новое государство на карте мира – Германская Демократическая Республика (ГДР). Западная Германия, где хозяйничали и диктовали свою волю американцы, продолжила следование по капиталистическому, рыночному пути развития. Она стала называться Федеративной Республикой Германии (ФРГ). Воссоединение обоих Германий состоялось только в конце 80-х – начале 90-х гг. ХХ века. Другим итогом войны стало возвращение к довоенным границам Советского Союза. Еще один итог – послевоенный мир стал биполярным. Началось военное и стратегическое противостояние двух сверхдержав – Советского Союза и Соединенных Штатов Америки, вылившееся затем в «холодную войну» и безудержную гонку вооружений.</a:t>
            </a:r>
          </a:p>
          <a:p>
            <a:r>
              <a:rPr lang="ru-RU" sz="1600" dirty="0" smtClean="0"/>
              <a:t>       «Железный занавес» надолго отделил Советский Союз от остального мира. С другой стороны, Германия, Италия и Япония были окончательно демилитаризированы и больше не представляли угрозы всему человечеству. Авторитет Советского Союза и лично И.В.Сталина во всем мире поднялся на головокружительную высоту. Несмотря на то, что страна лежала в руинах, и предстояло многое отстраивать заново, граждане были преисполнены оптимизма и веры в счастливое послевоенное будущее. Многие надеялись, что возвращения к репрессиям конца 30-х гг. уже не произойдет. Этим надеждам не суждено было сбыться. Уже с 1946 года Сталин инициировал новые нападки на высший командный состав Красной Армии. Одним из самых страшных итогов войны стала та цена, которой пришлось заплатить за Победу в мае 1945 года. Историки до сих пор пытаются уточнить количество человеческих жертв за четыре года военного лихолетья. Цифра эта находится в пределах от 20 до 27 млн. человек. Война продемонстрировала готовность представителей различных национальностей сплотиться в час общей опасности. К числу итогов войны относится и перевооружение Красной Армии, ставшей одной из самых мощных во всем мире.</a:t>
            </a:r>
          </a:p>
          <a:p>
            <a:r>
              <a:rPr lang="ru-RU" sz="1400" dirty="0" smtClean="0"/>
              <a:t> </a:t>
            </a:r>
          </a:p>
          <a:p>
            <a:pPr lvl="0"/>
            <a:endParaRPr lang="ru-RU" sz="1400" dirty="0">
              <a:solidFill>
                <a:srgbClr val="333333"/>
              </a:solidFill>
              <a:latin typeface="arial"/>
            </a:endParaRPr>
          </a:p>
          <a:p>
            <a:pPr lvl="0"/>
            <a:endParaRPr lang="ru-RU" sz="1400" dirty="0">
              <a:solidFill>
                <a:srgbClr val="333333"/>
              </a:solidFill>
              <a:latin typeface="arial"/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6442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5486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22 июня в 3.30 утра… началась война…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700808"/>
            <a:ext cx="396044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Вторая мировая война</a:t>
            </a:r>
            <a:r>
              <a:rPr lang="ru-RU" sz="2400" dirty="0" smtClean="0"/>
              <a:t> стала величайшей катастрофой, какую когда-либо пришлось пережить человечеству.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Составной частью Второй мировой войны стала советско-германская война, которая в нашей стране названа Великой Отечественной.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/>
              <a:t>Война… Нет семьи, которой бы не коснулось ее дыхание.</a:t>
            </a:r>
            <a:endParaRPr lang="ru-RU" sz="2400" dirty="0"/>
          </a:p>
        </p:txBody>
      </p:sp>
      <p:pic>
        <p:nvPicPr>
          <p:cNvPr id="3074" name="Picture 2" descr="C:\Users\интернат-31\Desktop\1368165366_voin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2" y="1772815"/>
            <a:ext cx="4435300" cy="332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Monotype Corsiva" pitchFamily="66" charset="0"/>
              </a:rPr>
              <a:t>22 июня  1941 года в 3часа 30 минут началась Великая Отечественная война</a:t>
            </a:r>
            <a:r>
              <a:rPr lang="ru-RU" i="1" dirty="0" smtClean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99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1268760"/>
            <a:ext cx="9155360" cy="5832648"/>
          </a:xfrm>
        </p:spPr>
        <p:txBody>
          <a:bodyPr/>
          <a:lstStyle/>
          <a:p>
            <a:pPr lvl="1">
              <a:buFontTx/>
              <a:buNone/>
            </a:pPr>
            <a:r>
              <a:rPr lang="ru-RU" dirty="0" smtClean="0"/>
              <a:t>   «Наше дело правое, враг будет разбит, победа будет за нами» — заключительная фраза обращения к советскому народу, которое заместитель Председателя Совета народных комиссаров СССР В.М. Молотов зачитал в 12 часов дня 22 июня 1941 года — день начала Великой Отечественной войны.</a:t>
            </a:r>
            <a:endParaRPr lang="ru-RU" dirty="0"/>
          </a:p>
        </p:txBody>
      </p:sp>
      <p:pic>
        <p:nvPicPr>
          <p:cNvPr id="4099" name="Picture 3" descr="C:\Users\интернат-31\Desktop\3594_500_3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335" y="3861048"/>
            <a:ext cx="440688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1 этап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 22 июня 1941 - 18 ноября 1942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Защитники Брестской крепости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700808"/>
            <a:ext cx="4041775" cy="482453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Отступление Красной Армии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Только за первые 100 дней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армия потеряла </a:t>
            </a:r>
            <a:r>
              <a:rPr lang="ru-RU" b="1" dirty="0" smtClean="0"/>
              <a:t>96%</a:t>
            </a:r>
            <a:r>
              <a:rPr lang="ru-RU" dirty="0"/>
              <a:t> </a:t>
            </a:r>
            <a:r>
              <a:rPr lang="ru-RU" dirty="0" smtClean="0"/>
              <a:t>авиации.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Уже 3 июля генерал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Ф. </a:t>
            </a:r>
            <a:r>
              <a:rPr lang="ru-RU" dirty="0" err="1" smtClean="0"/>
              <a:t>Гальдер</a:t>
            </a:r>
            <a:r>
              <a:rPr lang="ru-RU" dirty="0" smtClean="0"/>
              <a:t> записал в своем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дневнике: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dirty="0" smtClean="0"/>
              <a:t> «Не будет преувеличением сказать, что кампания против России выиграна в течение  14 дней</a:t>
            </a:r>
            <a:r>
              <a:rPr lang="ru-RU" dirty="0"/>
              <a:t>». </a:t>
            </a:r>
            <a:r>
              <a:rPr lang="ru-RU" dirty="0" smtClean="0"/>
              <a:t>Оккупированы Прибалтика, Украина, Белоруссия, Молдавия, </a:t>
            </a:r>
            <a:r>
              <a:rPr lang="ru-RU" dirty="0"/>
              <a:t>часть </a:t>
            </a:r>
            <a:r>
              <a:rPr lang="ru-RU" dirty="0" smtClean="0"/>
              <a:t>РСФСР. Осенью немецкие войска дошли до </a:t>
            </a:r>
            <a:r>
              <a:rPr lang="ru-RU" dirty="0"/>
              <a:t>Москвы. В </a:t>
            </a:r>
            <a:r>
              <a:rPr lang="ru-RU" dirty="0" smtClean="0"/>
              <a:t>начале </a:t>
            </a:r>
            <a:r>
              <a:rPr lang="ru-RU" dirty="0"/>
              <a:t>сентября началась блокада Ленинграда. </a:t>
            </a:r>
          </a:p>
        </p:txBody>
      </p:sp>
      <p:pic>
        <p:nvPicPr>
          <p:cNvPr id="5122" name="Picture 2" descr="C:\Users\интернат-31\Desktop\9705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300104" cy="21876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C:\Users\интернат-31\Desktop\51c634bb6db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3168352" cy="22322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2 этап</a:t>
            </a:r>
            <a:br>
              <a:rPr lang="ru-RU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19 ноября 1942 - конец 1943 года</a:t>
            </a:r>
            <a:r>
              <a:rPr lang="ru-RU" sz="4800" b="1" dirty="0" smtClean="0">
                <a:solidFill>
                  <a:srgbClr val="990000"/>
                </a:solidFill>
              </a:rPr>
              <a:t/>
            </a:r>
            <a:br>
              <a:rPr lang="ru-RU" sz="4800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932040" cy="5328592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Коренной перелом в ходе войны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2000" dirty="0" smtClean="0"/>
              <a:t>Ноябрь </a:t>
            </a:r>
            <a:r>
              <a:rPr lang="ru-RU" sz="2000" dirty="0"/>
              <a:t>1942 г. </a:t>
            </a:r>
            <a:r>
              <a:rPr lang="ru-RU" sz="2000" dirty="0" smtClean="0"/>
              <a:t>- начало защиты </a:t>
            </a:r>
            <a:r>
              <a:rPr lang="ru-RU" sz="2000" dirty="0"/>
              <a:t>Сталинграда. Город решено было удержать любой ценой.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2000" dirty="0"/>
              <a:t>Лозунгом стали слова снайпера Василия Зайцева</a:t>
            </a:r>
            <a:r>
              <a:rPr lang="ru-RU" sz="2000" dirty="0" smtClean="0"/>
              <a:t>: </a:t>
            </a:r>
            <a:r>
              <a:rPr lang="ru-RU" sz="2100" dirty="0" smtClean="0">
                <a:solidFill>
                  <a:srgbClr val="FF0000"/>
                </a:solidFill>
              </a:rPr>
              <a:t>«</a:t>
            </a:r>
            <a:r>
              <a:rPr lang="ru-RU" sz="2100" dirty="0">
                <a:solidFill>
                  <a:srgbClr val="FF0000"/>
                </a:solidFill>
              </a:rPr>
              <a:t>За Волгой для нас земли нет!» </a:t>
            </a:r>
          </a:p>
          <a:p>
            <a:pPr lvl="1">
              <a:lnSpc>
                <a:spcPct val="90000"/>
              </a:lnSpc>
              <a:buNone/>
            </a:pPr>
            <a:r>
              <a:rPr lang="ru-RU" sz="2000" dirty="0" smtClean="0"/>
              <a:t>Фашисты сдались 31 января 1943 г. Одновременно была прорвана блокада Ленинграда.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2000" dirty="0" smtClean="0"/>
              <a:t>Фельдмаршал Паулюс со своим штабом сдался в плен.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2000" dirty="0" smtClean="0"/>
              <a:t>5 июня - начало </a:t>
            </a:r>
            <a:r>
              <a:rPr lang="ru-RU" sz="2000" dirty="0"/>
              <a:t>Курской </a:t>
            </a:r>
            <a:r>
              <a:rPr lang="ru-RU" sz="2000" dirty="0" smtClean="0"/>
              <a:t>битвы, завершившей коренной перелом </a:t>
            </a:r>
            <a:r>
              <a:rPr lang="ru-RU" sz="2000" dirty="0"/>
              <a:t>в Великой Отечественной войне. В течение 1943 г. </a:t>
            </a:r>
            <a:r>
              <a:rPr lang="ru-RU" sz="2000" dirty="0">
                <a:solidFill>
                  <a:srgbClr val="FF0000"/>
                </a:solidFill>
              </a:rPr>
              <a:t>были освобождены почти две трети оккупированной немцами территории СССР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интернат-31\Desktop\7e8a84ae7a02f6d0d744826757049b7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1905000" cy="2657475"/>
          </a:xfrm>
          <a:prstGeom prst="rect">
            <a:avLst/>
          </a:prstGeom>
          <a:noFill/>
        </p:spPr>
      </p:pic>
      <p:pic>
        <p:nvPicPr>
          <p:cNvPr id="6147" name="Picture 3" descr="C:\Users\интернат-31\Desktop\r2_zTy8b104_220_4a5300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14908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990000"/>
                </a:solidFill>
              </a:rPr>
              <a:t>3 этап</a:t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b="1" dirty="0" smtClean="0">
                <a:solidFill>
                  <a:srgbClr val="990000"/>
                </a:solidFill>
              </a:rPr>
              <a:t>начало 1944 – 9 мая 1945 года</a:t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816424" cy="4968552"/>
          </a:xfrm>
        </p:spPr>
        <p:txBody>
          <a:bodyPr>
            <a:normAutofit fontScale="92500"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Постоянное наступление </a:t>
            </a:r>
            <a:r>
              <a:rPr lang="ru-RU" sz="2000" b="1" dirty="0"/>
              <a:t>советских войск на </a:t>
            </a:r>
            <a:r>
              <a:rPr lang="ru-RU" sz="2000" b="1" dirty="0" smtClean="0"/>
              <a:t>запад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dirty="0" smtClean="0"/>
              <a:t>Полностью </a:t>
            </a:r>
            <a:r>
              <a:rPr lang="ru-RU" sz="2000" dirty="0"/>
              <a:t>снята блокада Ленинграда. </a:t>
            </a:r>
            <a:r>
              <a:rPr lang="ru-RU" sz="2000" dirty="0" smtClean="0"/>
              <a:t>Освобождены: </a:t>
            </a:r>
            <a:r>
              <a:rPr lang="ru-RU" sz="2000" dirty="0"/>
              <a:t>юг Украины, </a:t>
            </a:r>
            <a:r>
              <a:rPr lang="ru-RU" sz="2000" dirty="0" smtClean="0"/>
              <a:t>Крым, Белоруссия </a:t>
            </a:r>
            <a:r>
              <a:rPr lang="ru-RU" sz="2000" dirty="0"/>
              <a:t>и часть Прибалтики. В ноябре 1944 </a:t>
            </a:r>
            <a:r>
              <a:rPr lang="ru-RU" sz="2000" dirty="0" smtClean="0"/>
              <a:t>г</a:t>
            </a:r>
            <a:r>
              <a:rPr lang="ru-RU" sz="2000" dirty="0"/>
              <a:t>. войска Германии </a:t>
            </a:r>
            <a:r>
              <a:rPr lang="ru-RU" sz="2000" dirty="0" smtClean="0"/>
              <a:t>изгнаны </a:t>
            </a:r>
            <a:r>
              <a:rPr lang="ru-RU" sz="2000" dirty="0"/>
              <a:t>с территории СССР.  </a:t>
            </a:r>
            <a:r>
              <a:rPr lang="ru-RU" sz="2000" dirty="0" smtClean="0"/>
              <a:t>Начинается освобождение Европы от Норвегии до Австрии.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dirty="0" smtClean="0"/>
              <a:t> 16 апреля 1945 года началось сражение за Берлин.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dirty="0" smtClean="0"/>
              <a:t>8 мая был подписан акт о безоговорочной капитуляции Германии.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9 мая был объявлен днем Победы</a:t>
            </a:r>
            <a:r>
              <a:rPr lang="ru-RU" sz="2000" dirty="0" smtClean="0"/>
              <a:t>. Война в Европе закончена.</a:t>
            </a:r>
          </a:p>
          <a:p>
            <a:endParaRPr lang="ru-RU" dirty="0"/>
          </a:p>
        </p:txBody>
      </p:sp>
      <p:pic>
        <p:nvPicPr>
          <p:cNvPr id="7170" name="Picture 2" descr="C:\Users\интернат-31\Desktop\ao_200506030004057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9424">
            <a:off x="3845844" y="1297389"/>
            <a:ext cx="3456384" cy="2824359"/>
          </a:xfrm>
          <a:prstGeom prst="rect">
            <a:avLst/>
          </a:prstGeom>
          <a:noFill/>
        </p:spPr>
      </p:pic>
      <p:pic>
        <p:nvPicPr>
          <p:cNvPr id="7171" name="Picture 3" descr="C:\Users\интернат-31\Desktop\a97af45775ae91b4de7c9750db265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7928">
            <a:off x="6472796" y="3575006"/>
            <a:ext cx="2267744" cy="3193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>                                     У стен Рейхстага</a:t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8194" name="Picture 2" descr="C:\Users\интернат-31\Desktop\victoryday201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406005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C:\Users\интернат-31\Desktop\polishuk_yav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499992" cy="34563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интернат-31\Desktop\vzyatie-berl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789040"/>
            <a:ext cx="4320481" cy="30689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993300"/>
                </a:solidFill>
              </a:rPr>
              <a:t>Подписание акта о безоговорочной капитуляции</a:t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dirty="0" smtClean="0">
                <a:solidFill>
                  <a:srgbClr val="993300"/>
                </a:solidFill>
              </a:rPr>
              <a:t> </a:t>
            </a:r>
            <a:r>
              <a:rPr lang="ru-RU" b="1" dirty="0" smtClean="0">
                <a:solidFill>
                  <a:srgbClr val="FF3300"/>
                </a:solidFill>
              </a:rPr>
              <a:t>8 мая 1945 года</a:t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pic>
        <p:nvPicPr>
          <p:cNvPr id="4" name="Picture 2" descr="капитуляция_Жу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301524" cy="3833967"/>
          </a:xfrm>
          <a:prstGeom prst="rect">
            <a:avLst/>
          </a:prstGeom>
          <a:noFill/>
        </p:spPr>
      </p:pic>
      <p:pic>
        <p:nvPicPr>
          <p:cNvPr id="5" name="Picture 3" descr="капитулция_Кей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427984" cy="38164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0192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Кейтель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949280"/>
            <a:ext cx="121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Г.К. Жуков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479</Words>
  <Application>Microsoft Office PowerPoint</Application>
  <PresentationFormat>Экран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22 июня  1941 года в 3часа 30 минут началась Великая Отечественная война </vt:lpstr>
      <vt:lpstr>1 этап  22 июня 1941 - 18 ноября 1942 года</vt:lpstr>
      <vt:lpstr>2 этап 19 ноября 1942 - конец 1943 года </vt:lpstr>
      <vt:lpstr>3 этап начало 1944 – 9 мая 1945 года </vt:lpstr>
      <vt:lpstr>                                      У стен Рейхстага </vt:lpstr>
      <vt:lpstr>Подписание акта о безоговорочной капитуляции  8 мая 1945 года </vt:lpstr>
      <vt:lpstr>Что означают данные названия</vt:lpstr>
      <vt:lpstr>Знаете ли вы, кто это? </vt:lpstr>
      <vt:lpstr>Знаете ли вы, кто это?</vt:lpstr>
      <vt:lpstr>Знаете ли вы, кто это? </vt:lpstr>
      <vt:lpstr>Знаете ли вы, кто это?</vt:lpstr>
      <vt:lpstr>Цена победы: 1418 дней и ночей  длилась война</vt:lpstr>
      <vt:lpstr>Слайд 16</vt:lpstr>
      <vt:lpstr>1710  разрушенных городов и поселков городского типа</vt:lpstr>
      <vt:lpstr>70 тысяч разрушенных  и сожженных сел и деревень</vt:lpstr>
      <vt:lpstr>… этот день мы приближали как могли </vt:lpstr>
      <vt:lpstr>… ехал я из Берлина… </vt:lpstr>
      <vt:lpstr>Парад Победы на Красной площади  </vt:lpstr>
      <vt:lpstr>Штандарты вражеской армии  у стен Мавзолея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интернат-31</dc:creator>
  <cp:lastModifiedBy>интернат-31</cp:lastModifiedBy>
  <cp:revision>37</cp:revision>
  <dcterms:created xsi:type="dcterms:W3CDTF">2014-11-19T08:09:16Z</dcterms:created>
  <dcterms:modified xsi:type="dcterms:W3CDTF">2014-11-20T06:35:36Z</dcterms:modified>
</cp:coreProperties>
</file>