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76" r:id="rId23"/>
    <p:sldId id="258" r:id="rId24"/>
    <p:sldId id="259" r:id="rId25"/>
    <p:sldId id="261" r:id="rId26"/>
    <p:sldId id="262" r:id="rId27"/>
    <p:sldId id="263" r:id="rId28"/>
    <p:sldId id="264" r:id="rId29"/>
    <p:sldId id="265" r:id="rId30"/>
    <p:sldId id="266" r:id="rId31"/>
    <p:sldId id="267" r:id="rId32"/>
    <p:sldId id="268" r:id="rId33"/>
    <p:sldId id="269" r:id="rId34"/>
    <p:sldId id="270" r:id="rId35"/>
    <p:sldId id="271" r:id="rId36"/>
    <p:sldId id="272" r:id="rId37"/>
    <p:sldId id="273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6" r:id="rId47"/>
    <p:sldId id="315" r:id="rId48"/>
    <p:sldId id="317" r:id="rId49"/>
    <p:sldId id="318" r:id="rId50"/>
    <p:sldId id="319" r:id="rId51"/>
    <p:sldId id="320" r:id="rId52"/>
    <p:sldId id="321" r:id="rId53"/>
    <p:sldId id="275" r:id="rId54"/>
    <p:sldId id="296" r:id="rId55"/>
    <p:sldId id="297" r:id="rId56"/>
    <p:sldId id="298" r:id="rId57"/>
    <p:sldId id="299" r:id="rId58"/>
    <p:sldId id="300" r:id="rId59"/>
    <p:sldId id="301" r:id="rId60"/>
    <p:sldId id="302" r:id="rId61"/>
    <p:sldId id="305" r:id="rId62"/>
    <p:sldId id="306" r:id="rId63"/>
    <p:sldId id="274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1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940E3D-E162-4767-9E02-C742A141298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BDC4FF-77A4-4689-BE1B-C3BD507E4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3645024"/>
            <a:ext cx="6172200" cy="189436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условиях введения требований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нового Федерального государственного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стандарта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5085184"/>
            <a:ext cx="6172200" cy="1371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Журавлёва М.В.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немецкого языка</a:t>
            </a:r>
          </a:p>
          <a:p>
            <a:pPr algn="r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260648"/>
            <a:ext cx="59046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«Тверская СОШ»</a:t>
            </a:r>
          </a:p>
          <a:p>
            <a:pPr lvl="0" algn="ctr">
              <a:spcBef>
                <a:spcPct val="20000"/>
              </a:spcBef>
            </a:pP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Калининский район Тверская область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 Федеральном государственном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образователь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ном стандарте основного общего образования подобным образом описываются новые учебные результаты, соответствующие новому видению учебного процесса и требующие новых подходов к оцениванию.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 разделе 2 «Требования к результатам освоения основной образовательной программы основного общего образования» указывается, что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метапред-метные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результаты освоения основной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образова-тельной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программы основного общего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образо-вания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должны отражать: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умение самостоятельно определять цели своего обучения, ставить и формулировать для себя новые задачи в учёбе и познавательной деятельности, развивать мотивы и интересы своей познавательной деятельности;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2) умение самостоятельно планировать пути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дости-жения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целей, в том числе альтернативные,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осоз-нанно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выбирать наиболее эффективные способы решения учебных и познавательных задач;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умение соотносить свои действия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планиру-емыми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результатами, осуществлять контроль своей деятельности в процессе достижения результата, определять способы действий в рамках предложенных условий и требований, корректировать свои действия в соответствии с изменяющейся ситуацией;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4) умение оценивать правильность выполнения учебной задачи, собственные возможности её решения;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5) владение основами самоконтроля, самооценки, принятия решений и осуществления осознанного выбора в учебной и познавательной деятельности;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6) умение определять понятия, создавать обобщения, устанавливать аналогии, классифицировать, самостоятельно выбирать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основания и критерии для классификации, устанавливать причинно-следственные связи, строить логическое рассуждение,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умозаключе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(индуктивное, дедуктивное и по аналогии) и делать выводы;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&lt;…&gt;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9) умение организовывать учебное сотрудничество и совместную деятельность с учителем и сверстниками; работать индивидуально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и в группе: находить общее решение и разрешать конфликты на основе согласования позиций и учёта интересов; формулировать,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аргументировать и отстаивать своё мнение».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Такие образовательные результаты требуют построения новой системы оценивания.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Заявленные в принятом государственном стандарте и представленные выше новые для нашей школьной практики принципы и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форматы оценивания полностью отвечают стратегии и формам реализации формирующего подхода к оценке учебных достижений.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Формирующее оценивание принято выделять наряду с итоговым как второй обязательный элемент полноценной системы оценивания.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Если итоговое оценивания происходит по завершении того или иного учебного этапа и решает задачи контроля и фиксации результата, то формирующее оценивание происходит в ходе обучения и является его частью.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Формирующее оценивание является наиболее эффективным способом повысить образовательные достижения каждого ученика и сократить разрыв между наиболее успевающими учащимися и теми, кто испытывает серьёзные затруднения в обучении.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Это обратная связь, с помощью которой учитель получает информацию о том, чему ученики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обучились и как учатся в данный момент, а также о том, в какой степени удалось реализовать поставленные учебные цели.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Чтобы эта обратная связь сработала на повышение качества учения, необходимо не только определить, на каком уровне ученики должны владеть содержанием курса к его окончанию,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но и до какой степени они осваивают его по ходу курса.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Новые образовательные стандарты задают новые ориентиры в понимании учебных результатов и соответствующих им подходов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к оцениванию.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Практически во всех разделах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Государст-венного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образовательного стандарта начального образования мы находим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соответствующие комментарии.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Формирующее оценивание направляет учение.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Используя формирующее оценивание,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можно управлять вниманием учеников. Для этого необходимо определить: что ученик должен извлечь из учебного курса;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какие формы оценивания этому соответствуют.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Работа с инструментами формирующего оценивания на любом этапе школьного обучения строится на одних и тех же основаниях и является в этом смысле непрерывной. Поэтому в основной и старшей школе она может быть продолжением той практики, которая сложилась на начальном этапе обучения.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Одним из таких инструментов является методика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«Портфолио».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и сущность портфолио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Портфолио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является формой аутентичного, или истинного,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оценивания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образовательных результатов, то есть оценки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продукту, созданному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учащимся в ходе учебной, творческой, социальной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других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видов деятельности.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Существенное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портфолио придаёт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планированию и самооцениванию учащимся своих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достижений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 позволяет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проследить индивидуальный прогресс учащегося,  достигнутый им в процессе обучения, вне сравнения с достижениями других учеников,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оценить его образовательные достижения и дополнить (заменить) результаты тестирования и других традиционных форм контроля.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 документов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включает коллекцию работ, собранных за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определённый период обучения.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Этот портфолио может содержать любые материалы, которые показывают, каких успехов добился ученик в процессе обучения с момента, как он поставил перед собой определённую цель, и до того, как он её достиг. Поэтому в портфолио могут быть представлены как успешные, так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неудач-ные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пробные работы.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 документов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Можно организовать портфолио,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ориентиро-ванный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основные компетенции или учебные умения, например такие, как анализ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и критическое мышление, коммуникативные навыки при оценке материалов, относящихся к различным предметам и областям.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 этом случае в нём будут представлены проектные и исследовательские работы, отчёты о практиках, социальных проектах.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 оценочный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Отражает все фазы и этапы обучения. Позволяет показать весь процесс обучения в целом, то, как учащийся интегрирует специальные знания и навыки и достигает прогресса,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овладевая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определёнными умениями, как на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начальном, так и на высоком уровне.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 оценочный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Этот портфолио демонстрирует процесс рефлексии учащимся собственного учеб-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опыта и включает дневники самонаблюдения и различные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формы самоотчёта и самооценки.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Показательный портфолио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Позволяет лучше всего оценить достижения учащегося по основным предметам школьной программы. Может включать только лучшие работы, отобранные в ходе совместного обсуждения учеником и педагогом.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Обязательным требованием является полное и всестороннее представление работы. Как правило, в этот портфолио входят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разно-образные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аудио и видео записи, фотографии, электронные версии работ.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Показательный портфолио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Представленные материалы могут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сопро-вождаться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письменными комментариями учащегося, обосновывающими выбор пред-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ставленных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 работ. В портфолио можно включить материалы проектов и исследований, художественные работы, естественнонаучные эксперименты, достижения в музыкальной области,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которые наиболее целостно представляют умения и возможности ученика.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 разделе 1 «Общие положения», пункте 7 указано, что стандарт направлен на обеспечение «формирования критериальной оценки результатов освоения обучающимися основной образовательной программы начального общего образования» и этим закладывается основной подход к оцениванию как процессу объективному, имеющему под собой чёткие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критериальные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основания.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 подготовленности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Как правило, это итоговые работы по тем предметам, по которым обычно пишутся тесты или сдаются устные экзамены: язык, математика, общественные и естественные науки. О подготовленности ученика могут свидетельствовать также эссе,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исследо-вательские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проектные работы по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основным предметам и предметам по выбору: технология, музыка, изобразительное искусство.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 подготовленности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Учитель, заинтересованный в наблюдении за тем, каких успехов достигает ученик, насколько он прогрессирует в течение учеб-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года, например, в освоении языка или математики, может обратиться к портфолио, который содержит примеры учебных работ, а также оценки учеником своих результатов. Портфолио обеспечивает достоверные материалы, которые можно использовать для оценивания ученика или для обсуждения с родителями на родительском собрании.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портфолио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Портфолио можно оценивать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неформально (экспертная оценка), привлекая для оценки педаго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гов, родителей и соучеников.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Другой вариант оценивания – это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форма-лизация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и стандартизация критериев оценки, согласованных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общепринятыми учебными показателями, например такими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основными учебными умениями, как решение проблем и коммуникативные умения.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портфолио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Пример оценки представленного в портфолио ученика учебного проекта.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Данная процедура делится на две части: оценивание письменной работы как компонента портфолио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и устной презентации проекта.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портфолио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Каждый из письменных компонентов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оцени-вается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четырехбалльной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шкале (от 1 до 4 баллов) по следующим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критериям: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наличие собственной позиции (точки зрения);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установление внутренних взаимосвязей;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степень обоснованности материала,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дока-зательности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выводов и заключений;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способ подачи материала (язык, стиль и др.);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соответствие правилам оформления работы.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 портфолио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Основная задача портфолио не в том, чтобы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провести балльное или качественное оценивание, а в возможности проследить индивидуальный прогресс ученика. Портфолио служит инструментом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наблю-дения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мониторинга индивидуальных до-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стижений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школьника и может использоваться вне связи с балльным оцениванием, прежде всего для рефлексии достижений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планиро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следующих шагов или учебных задач.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 портфолио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Очень важно установить и соблюдать определённый ритм в наполнении и пред-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ставлении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портфолио. Например, раз в четверть обязательно просматривать с учениками их портфолио, обсуждать представленные в нём материалы и обновлять их так, чтобы отражать улучшения,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которых добивается ученик в процессе обучения.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 портфолио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может использоваться на протяжении всего обучения, начиная с первых классов вплоть до окончания школы. И, если в начальной школе учитель обязательно помогает ученику отбирать учебные работы и другие материалы для портфолио, то в основной и старшей школе портфолио становится личным инструментом и визитной карточкой ученика, в работе с которыми он может проявлять максимум самостоятельности и свободы.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 «Недельные отчёты»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«Недельные отчёты» - это опросные листы, которые ученики заполняют раз в неделю, отвечая на три вопроса: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1. Чему я научился за эту неделю?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2. Какие вопросы остались для меня неясными?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3. Какие вопросы я задал бы ученикам, если бы я был учителем, чтобы проверить, поняли ли они материал?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 «Недельные отчёты»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Анализируя отчёты, учитель может: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узнать об основных затруднениях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ошибоч-ных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понятиях, сформированных у учеников,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получить полезную обратную связь и реорганизовать содержания курса;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проникнуть в то, как ученик осознаёт собственную учебную деятельность</a:t>
            </a:r>
            <a:r>
              <a:rPr lang="ru-RU" sz="2800" dirty="0" smtClean="0"/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 пункте 8 говорится, что на ступени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началь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общего образования осуществляется «формирование основ умения учиться и способности к организации своей деятельно-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умение принимать, сохранять цели и следовать им в учебной деятельности, планировать свою деятельность, осуществлять ее контроль и оценку, взаимодействовать с педагогом и сверстниками в учебном процессе».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 «Недельные отчёты»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Позволяет ученику: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тренироваться в письменной коммуникации, то есть выражать в письменной форме свои мысли;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задать существенные для него вопросы;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проанализировать собственные знания и процесс учения.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 «Недельные отчёты»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«Недельные отчёты» – это способ практиковаться в рефлексии своих знаний и того, как они получены. Поскольку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метакогнитивные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умения – необходимая часть любого учебного курса, ученики тренируются в рефлексии таких важных вопросов, как: «Как я получаю знания?», «Как другие люди делают это?», «Дают ли эти знания объяснение тем явлениям, которые я наблюдаю?». Вопросы, подобные этим, позволяют ученикам прийти к пониманию природы науки и научных знаний.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 «Составление тестов»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78720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Самостоятельное составление вопросов по теме – это порождение текста, имеющего форму вопроса. Для выполнения этой вроде бы простой работы ребенок должен выполнить множество действий: очертить для себя границы темы, вспомнить, что он знает из этой темы, структурировать знания, составить высказывание, касающееся темы и имеющее форму вопроса, спрогнозировать ответ.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 «Составление тестов»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78720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Мотивационная составляющая определяет, задает ли ученик вопрос, ответ на который он сам уже знает, или он хочет получить дополнительную информацию, которой сам пока не владеет.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Другая особенность связана с тем, что отвечающий «общается» не с учителем, а с одноклассником, отвечает не на языке учебника и взрослых, а на языке соседа по парте, принимает на себя роль педагога, вносящего свой вклад в копилку знаний партнера.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 «Составление тестов»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78720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Использование тестов наиболее эффективно на этапе закрепления материала, когда тема уже пройдена.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Но этот метод выполняет свои функции и в ситуации, когда новая тема только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заявлена.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Своими вопросами по новой теме учащиеся демонстрируют учителю свой стартовый уровень знаний, свою заинтересованность в их расширении и углублении.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Задачи методики 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«Составление тестов»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992888" cy="48737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повысить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качество выполнения домашнего задания,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выявить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уровень понимания учащимися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матери-ала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разобрать моменты, вызвавшие затруд-нение, как следствие – подготовить учащихся к проверочной работе по теме,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развивать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критическое мышление,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строить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обучение на основе сотрудничества учителя и учеников, повысить активную роль детей в процессе обучения.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Работа с  методикой 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«Составление тестов»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99288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Первый урок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получение домашнего задания и комментарии к нему (3 минуты).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Второй урок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сбор домашнего задания,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индиви-дуальные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консультации по качеству вопросов (на перемене до или после урока), общее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обсуж-дение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собранных вопросов. Ребята имеют возможность ознакомиться с вопросами одноклассников, сравнить разные по сложности и дизайну вопросы, определить наиболее интересные и содержательные.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Работа с  методикой 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«Составление тестов»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99288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Третий урок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написание проверочной работы, разработанной на основе детских вопросов (10–12 минут). На этом же уроке и/или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следую-щем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(четвертом) подводятся итоги проверочной работы, разбор ответов к вопросам, вызвавшим затруднение, и анализ критических замечаний к неудачным вопросам (5–12 минут).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Работа с  методикой 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«Составление тестов»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136904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Критерии оценивания могут меняться по мере возрастания опытности учащихся в разработке вопросов. Поначалу можно оценивать только то, подходит вопрос для включения в проверочную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работу или нет. Впоследствии можно присваивать удачным вопросам различное количество баллов, в зависимости от их сложности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оригиналь-ности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Шкалу оценки можно придумать вместе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 учениками</a:t>
            </a:r>
            <a:r>
              <a:rPr lang="ru-RU" sz="2800" dirty="0" smtClean="0"/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 такой шкалы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136904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балл – вопрос на фактическое знание по данной теме.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-2 балла – вопрос на применение фактического знания по данной теме.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-3 балла – вопрос, требующий приведения примера.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-4 балла – вопрос, требующий объяснения, которого не было на уроках или в учебнике.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-5 баллов – вопрос-задача, не слишком громоздкий в формулировке и не требующий дополнительных записей при решении.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 балл может быть присужден за оригинальность каждому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В разделе 2 «Требования к результатам освоения основной образовательной программы начального образования» в пункте 11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мета-предметные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результаты освоения основной образовательной программы начального общего образования связываются с оценочной компетентностью ученика и предполагают: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 – формирование умения планировать, контролировать и оценивать учебные действия в соответствии с поставленной задачей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и условиями ее реализации;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Используя  методику 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«Составление тестов» удаётся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136904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 1.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Выявить уровень выполнения домашнего задания (самостоятельное изучение теоретического материала). Стимулировать интерес к выполнению такого рода домашнего задания за счёт новизны работы и новой роли в учебном процессе.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2. Повысить ответственность при выполнении домашнего задания, так как результаты попадают на всеобщее обозрение, более того, «проверяются</a:t>
            </a: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деле» и подвергаются критике одноклассников</a:t>
            </a:r>
            <a:r>
              <a:rPr lang="ru-RU" dirty="0" smtClean="0"/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Используя  методику 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«Составление тестов» удаётся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136904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Развивать критическое мышление, внимание к мелочам. Иногда одно неуместное слово превращает удачную идею в неудачный вопрос. Это положительным образом сказывается на грамотности речи учащихся.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Акцентировать внимание на индивидуальном прогрессе. Создать ситуацию успеха для большинства учеников.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Снять страх перед проверочной работой на знание пройденного материала</a:t>
            </a:r>
            <a:r>
              <a:rPr lang="ru-RU" dirty="0" smtClean="0"/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Методику  «Составление тестов»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136904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можно использовать уже с первых классов,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начав с самого простого варианта: предложить детям придумать и задать друг другу вопросы по изученному материалу. При этом нужно обращать всё большее внимание на качество составленных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учениками вопросов.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Не менее полезно и интересно работать с данной методикой и в основной школе. По сути, она вполне универсальна и может меняться от весёлой игры к серьёзной и ответственной деятельности.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опыта работы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Критерии на «5»</a:t>
            </a:r>
          </a:p>
          <a:p>
            <a:pPr>
              <a:buNone/>
            </a:pPr>
            <a:r>
              <a:rPr lang="ru-RU" dirty="0" smtClean="0"/>
              <a:t>  - 1 лексико-грамматическая контрольная работа,</a:t>
            </a:r>
          </a:p>
          <a:p>
            <a:pPr>
              <a:buNone/>
            </a:pPr>
            <a:r>
              <a:rPr lang="ru-RU" dirty="0" smtClean="0"/>
              <a:t>  - 2 диктанта,</a:t>
            </a:r>
          </a:p>
          <a:p>
            <a:pPr>
              <a:buNone/>
            </a:pPr>
            <a:r>
              <a:rPr lang="ru-RU" dirty="0" smtClean="0"/>
              <a:t>  - 2 письма,</a:t>
            </a:r>
          </a:p>
          <a:p>
            <a:pPr>
              <a:buNone/>
            </a:pPr>
            <a:r>
              <a:rPr lang="ru-RU" dirty="0" smtClean="0"/>
              <a:t>  - 1 мультимедийная работа,</a:t>
            </a:r>
          </a:p>
          <a:p>
            <a:pPr>
              <a:buNone/>
            </a:pPr>
            <a:r>
              <a:rPr lang="ru-RU" dirty="0" smtClean="0"/>
              <a:t>  - 1 конкурс (1 мероприятие).</a:t>
            </a: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опыта работы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Критерии на «4»</a:t>
            </a:r>
          </a:p>
          <a:p>
            <a:pPr>
              <a:buNone/>
            </a:pPr>
            <a:r>
              <a:rPr lang="ru-RU" dirty="0" smtClean="0"/>
              <a:t>  - 1 лексико-грамматическая контрольная работа,</a:t>
            </a:r>
          </a:p>
          <a:p>
            <a:pPr>
              <a:buNone/>
            </a:pPr>
            <a:r>
              <a:rPr lang="ru-RU" dirty="0" smtClean="0"/>
              <a:t>  - 2 диктанта,</a:t>
            </a:r>
          </a:p>
          <a:p>
            <a:pPr>
              <a:buNone/>
            </a:pPr>
            <a:r>
              <a:rPr lang="ru-RU" dirty="0" smtClean="0"/>
              <a:t>  - 2 письма,</a:t>
            </a:r>
          </a:p>
          <a:p>
            <a:pPr>
              <a:buNone/>
            </a:pPr>
            <a:r>
              <a:rPr lang="ru-RU" dirty="0" smtClean="0"/>
              <a:t>  - 1 мультимедийная работа,</a:t>
            </a:r>
          </a:p>
          <a:p>
            <a:pPr>
              <a:buNone/>
            </a:pPr>
            <a:r>
              <a:rPr lang="ru-RU" dirty="0" smtClean="0"/>
              <a:t>  - 1 конкурс (1 мероприятие).</a:t>
            </a: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опыта работы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Критерии на «3»</a:t>
            </a:r>
          </a:p>
          <a:p>
            <a:pPr>
              <a:buNone/>
            </a:pPr>
            <a:r>
              <a:rPr lang="ru-RU" dirty="0" smtClean="0"/>
              <a:t>  - 1 лексико-грамматическая контрольная работа,</a:t>
            </a:r>
          </a:p>
          <a:p>
            <a:pPr>
              <a:buNone/>
            </a:pPr>
            <a:r>
              <a:rPr lang="ru-RU" dirty="0" smtClean="0"/>
              <a:t>  - 2 диктанта,</a:t>
            </a:r>
          </a:p>
          <a:p>
            <a:pPr>
              <a:buNone/>
            </a:pPr>
            <a:r>
              <a:rPr lang="ru-RU" dirty="0" smtClean="0"/>
              <a:t>  - 2 письма.</a:t>
            </a:r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опыта работы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Требования к мультимедийным проектам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мультимедийные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проекты могут быть выполнены в программах, пригодных для просмотра на компьютере со стандартным программным обеспечением. Мультимедийными проектами также могут быть любительские документальные и постановочные (игровые) фильмы. Длительность фильма не может превышать 10 минут, видео-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аудиоролика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слайд-шоу,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флеш-ролика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– 4 минут.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опыта работы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Требования к мультимедийным проектам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На первой странице/кадре должны быть четко указаны авторы  работы и название;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грамотное (целесообразное) использование анимации смены слайдов и анимации элементов на слайде,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грамотное использование дополнительных возможностей: звуковое сопровождение, видео,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опыта работы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Требования к мультимедийным проектам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единство оформления всех слайдов презентации: цвет фона, шрифта, графики,  выравнивание заголовков и текстовых фрагментов,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последний слайд должен содержать список используемых источников информации, прямые ссылки должны быть работоспособны.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опыта работы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Критерии: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соответствие заявленной теме;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грамотное раскрытие темы;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плановое изложение информации: грамотно поставленная цель, наличие вступления, основной части, заключения;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глубина содержания;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оригинальность изложения;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оформление текстовой информации;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интересные решения оформления;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 определять наиболее эффективные способы достижения результата;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формирование умения понимать причины успеха /неуспеха учебной деятельности и способности конструктивно действовать  даже в ситуациях неуспеха;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освоение начальных форм познавательной и личностной рефлексии».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опыта работы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Примечание: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критерии оцениваются по 4-х бальной шкале: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 – отсутствует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– практически не проявляется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 – присутствует частично, не всегда рационально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 – присутствует в полной мере, использовано рационально.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1520" y="260648"/>
          <a:ext cx="8493643" cy="6002040"/>
        </p:xfrm>
        <a:graphic>
          <a:graphicData uri="http://schemas.openxmlformats.org/presentationml/2006/ole">
            <p:oleObj spid="_x0000_s1026" name="Acrobat Document" r:id="rId3" imgW="6415955" imgH="4533804" progId="AcroExch.Document.7">
              <p:embed/>
            </p:oleObj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0" descr="konkurs_postcar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620688"/>
            <a:ext cx="7496783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63888" y="3717032"/>
            <a:ext cx="2421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Пчелинцевой Оксане</a:t>
            </a:r>
            <a:endParaRPr lang="ru-RU" b="1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95536" y="260350"/>
            <a:ext cx="8064896" cy="621347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Новикова Т.Г.,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Прутченков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А.С.,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Пинская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М.А., Федотова Е.Ф.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Портфолио в зарубежной образовательной практике // Вопросы образования. 2004. № 3.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Пинская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М.А., Иванов А.В. Формирующий подход: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критериаль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оценивание в действии // Народное образование. 2010. № 5.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192—201.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Пинская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М.А. Формирующее оценивание: оценивание в классе.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Учебное пособие. М.: Логос, 2010.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Федеральный государственный образовательный стандарт начального общего образования. М.: Просвещение, 2013.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Федеральный государственный образовательный стандарт основного общего образования. М.: Просвещение, 2013.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Формирование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результатов учения предполагает освоение учащимися навыков самооценки эффективности учебной деятельности.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 разделе 3 «Требования к структуре основной образовательной программы начального образования» в пункте 19.9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«Система оценки достижения планируемых результатов освоения основной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общеобра-зовательной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программы начального общего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образования» оценивание позиционируется как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многоаспектный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процесс, предполагающий богатый инструментарий, соответствующий разным формам учебной деятельности и разнообразным учебным продуктам.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ориентиры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«В процессе оценки достижения планируемых результатов духовно-нравственного развития, освоения основной образовательной программы начального общего образования должны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исполь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зоваться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разнообразные методы и формы, взаимно дополняющие друг друга (стандартизированные письменные и устные работы, проекты, практические работы, творческие работы, самоанализ и самооценка, наблюдения и др.)»</a:t>
            </a:r>
            <a:r>
              <a:rPr lang="ru-RU" sz="2800" dirty="0" smtClean="0"/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307</TotalTime>
  <Words>3243</Words>
  <Application>Microsoft Office PowerPoint</Application>
  <PresentationFormat>Экран (4:3)</PresentationFormat>
  <Paragraphs>274</Paragraphs>
  <Slides>63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5" baseType="lpstr">
      <vt:lpstr>Эркер</vt:lpstr>
      <vt:lpstr>Acrobat Document</vt:lpstr>
      <vt:lpstr>Формирующее оценивание в условиях введения требований нового Федерального государственного образовательного стандарта 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Новые ориентиры</vt:lpstr>
      <vt:lpstr>Формирующее оценивание</vt:lpstr>
      <vt:lpstr>Формирующее оценивание</vt:lpstr>
      <vt:lpstr>Формирующее оценивание</vt:lpstr>
      <vt:lpstr>Цели и сущность портфолио</vt:lpstr>
      <vt:lpstr>портфолио позволяет</vt:lpstr>
      <vt:lpstr>Портфолио документов</vt:lpstr>
      <vt:lpstr>Портфолио документов</vt:lpstr>
      <vt:lpstr>Портфолио оценочный</vt:lpstr>
      <vt:lpstr>Портфолио оценочный</vt:lpstr>
      <vt:lpstr>Показательный портфолио</vt:lpstr>
      <vt:lpstr>Показательный портфолио</vt:lpstr>
      <vt:lpstr>Портфолио подготовленности</vt:lpstr>
      <vt:lpstr>Портфолио подготовленности</vt:lpstr>
      <vt:lpstr>Оценка портфолио</vt:lpstr>
      <vt:lpstr>Оценка портфолио</vt:lpstr>
      <vt:lpstr>Оценка портфолио</vt:lpstr>
      <vt:lpstr>Задача  портфолио</vt:lpstr>
      <vt:lpstr>Задача  портфолио</vt:lpstr>
      <vt:lpstr>Методика  портфолио</vt:lpstr>
      <vt:lpstr>Методика  «Недельные отчёты»</vt:lpstr>
      <vt:lpstr>Методика  «Недельные отчёты»</vt:lpstr>
      <vt:lpstr>Методика  «Недельные отчёты»</vt:lpstr>
      <vt:lpstr>Методика  «Недельные отчёты»</vt:lpstr>
      <vt:lpstr>Методика  «Составление тестов»</vt:lpstr>
      <vt:lpstr>Методика  «Составление тестов»</vt:lpstr>
      <vt:lpstr>Методика  «Составление тестов»</vt:lpstr>
      <vt:lpstr>    Задачи методики   «Составление тестов»</vt:lpstr>
      <vt:lpstr>    Работа с  методикой   «Составление тестов»</vt:lpstr>
      <vt:lpstr>    Работа с  методикой   «Составление тестов»</vt:lpstr>
      <vt:lpstr>    Работа с  методикой   «Составление тестов»</vt:lpstr>
      <vt:lpstr>Пример такой шкалы</vt:lpstr>
      <vt:lpstr>    Используя  методику   «Составление тестов» удаётся</vt:lpstr>
      <vt:lpstr>    Используя  методику   «Составление тестов» удаётся</vt:lpstr>
      <vt:lpstr>Методику  «Составление тестов»</vt:lpstr>
      <vt:lpstr>Из опыта работы</vt:lpstr>
      <vt:lpstr>Из опыта работы</vt:lpstr>
      <vt:lpstr>Из опыта работы</vt:lpstr>
      <vt:lpstr>Из опыта работы</vt:lpstr>
      <vt:lpstr>Из опыта работы</vt:lpstr>
      <vt:lpstr>Из опыта работы</vt:lpstr>
      <vt:lpstr>Из опыта работы</vt:lpstr>
      <vt:lpstr>Из опыта работы</vt:lpstr>
      <vt:lpstr>Слайд 61</vt:lpstr>
      <vt:lpstr>Слайд 62</vt:lpstr>
      <vt:lpstr>Слайд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 «ПОРТФОЛИО»</dc:title>
  <dc:creator>дж</dc:creator>
  <cp:lastModifiedBy>учитель</cp:lastModifiedBy>
  <cp:revision>37</cp:revision>
  <dcterms:created xsi:type="dcterms:W3CDTF">2013-11-14T16:30:12Z</dcterms:created>
  <dcterms:modified xsi:type="dcterms:W3CDTF">2013-12-07T10:29:20Z</dcterms:modified>
</cp:coreProperties>
</file>