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66" r:id="rId3"/>
    <p:sldId id="267" r:id="rId4"/>
    <p:sldId id="257" r:id="rId5"/>
    <p:sldId id="258" r:id="rId6"/>
    <p:sldId id="259" r:id="rId7"/>
    <p:sldId id="261" r:id="rId8"/>
    <p:sldId id="262" r:id="rId9"/>
    <p:sldId id="260" r:id="rId10"/>
    <p:sldId id="263" r:id="rId11"/>
    <p:sldId id="264" r:id="rId12"/>
    <p:sldId id="265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6387" autoAdjust="0"/>
  </p:normalViewPr>
  <p:slideViewPr>
    <p:cSldViewPr>
      <p:cViewPr>
        <p:scale>
          <a:sx n="71" d="100"/>
          <a:sy n="71" d="100"/>
        </p:scale>
        <p:origin x="-462" y="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14339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4340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4341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4417 w 1000"/>
                <a:gd name="T3" fmla="*/ 0 h 1000"/>
                <a:gd name="T4" fmla="*/ 4917 w 1000"/>
                <a:gd name="T5" fmla="*/ 500 h 1000"/>
                <a:gd name="T6" fmla="*/ 4417 w 1000"/>
                <a:gd name="T7" fmla="*/ 1000 h 1000"/>
                <a:gd name="T8" fmla="*/ 0 w 1000"/>
                <a:gd name="T9" fmla="*/ 1000 h 1000"/>
                <a:gd name="T10" fmla="*/ 0 w 1000"/>
                <a:gd name="T11" fmla="*/ 0 h 1000"/>
                <a:gd name="T12" fmla="*/ G4 w 1000"/>
                <a:gd name="T13" fmla="*/ G1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4917" h="1000">
                  <a:moveTo>
                    <a:pt x="0" y="0"/>
                  </a:moveTo>
                  <a:lnTo>
                    <a:pt x="4417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4342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34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34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4345" name="Rectangle 9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4346" name="Rectangle 10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4347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fld id="{70B77A25-5C5C-4DD2-91A9-A994F0520CF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390142-9167-4399-9A77-791FB39C866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665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9757F7-BADE-4215-8D4C-595127648B3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7158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D00DAC-6324-47B3-8B6C-B1AC0E3B11C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8732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B7980E-56CC-4F05-A9AC-4F042C56462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2224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CB336F-98D5-4C41-90B2-08973B5719A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8745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97EBF2-77D9-47A0-83C3-27911FE1FC3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18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770536-3D86-40B9-BA59-EF9BC9C111D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881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48CB42-C8A2-4234-8E22-4067FB1E306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4414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77BA4-14D8-4496-8673-3167B70649B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9649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2F8BF0-C87B-4196-B975-5B5B117ECBB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9247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3315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3316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6500 w 1000"/>
                <a:gd name="T3" fmla="*/ 0 h 1000"/>
                <a:gd name="T4" fmla="*/ 7000 w 1000"/>
                <a:gd name="T5" fmla="*/ 500 h 1000"/>
                <a:gd name="T6" fmla="*/ 6500 w 1000"/>
                <a:gd name="T7" fmla="*/ 1000 h 1000"/>
                <a:gd name="T8" fmla="*/ 0 w 1000"/>
                <a:gd name="T9" fmla="*/ 1000 h 1000"/>
                <a:gd name="T10" fmla="*/ 0 w 1000"/>
                <a:gd name="T11" fmla="*/ 0 h 1000"/>
                <a:gd name="T12" fmla="*/ G4 w 1000"/>
                <a:gd name="T13" fmla="*/ G1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7000" h="1000">
                  <a:moveTo>
                    <a:pt x="0" y="0"/>
                  </a:moveTo>
                  <a:lnTo>
                    <a:pt x="6500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3317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331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32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/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10C0E4DA-D823-45E6-8162-742117156D8A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Автор:</a:t>
            </a:r>
          </a:p>
          <a:p>
            <a:pPr algn="ctr"/>
            <a:r>
              <a:rPr lang="ru-RU" dirty="0" smtClean="0"/>
              <a:t>Сидорова А.В.</a:t>
            </a:r>
          </a:p>
          <a:p>
            <a:pPr algn="ctr"/>
            <a:r>
              <a:rPr lang="ru-RU" dirty="0" smtClean="0"/>
              <a:t>МБОУ СОШ № 31</a:t>
            </a:r>
          </a:p>
          <a:p>
            <a:pPr algn="ctr"/>
            <a:r>
              <a:rPr lang="ru-RU" dirty="0" smtClean="0"/>
              <a:t>г. Мурманска</a:t>
            </a:r>
            <a:endParaRPr lang="ru-RU" dirty="0"/>
          </a:p>
        </p:txBody>
      </p:sp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468313" y="1628775"/>
            <a:ext cx="7632700" cy="1390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Понятие площади</a:t>
            </a: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2843808" y="293018"/>
            <a:ext cx="2686050" cy="10477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Геометрия 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5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/>
              <a:t>Решите устно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Дано:</a:t>
            </a:r>
          </a:p>
          <a:p>
            <a:pPr>
              <a:buFont typeface="Wingdings" pitchFamily="2" charset="2"/>
              <a:buNone/>
            </a:pPr>
            <a:r>
              <a:rPr lang="en-US"/>
              <a:t>ABCD</a:t>
            </a:r>
            <a:r>
              <a:rPr lang="ru-RU"/>
              <a:t>- параллелограмм</a:t>
            </a:r>
          </a:p>
          <a:p>
            <a:pPr>
              <a:buFont typeface="Wingdings" pitchFamily="2" charset="2"/>
              <a:buNone/>
            </a:pPr>
            <a:r>
              <a:rPr lang="en-US"/>
              <a:t>S</a:t>
            </a:r>
            <a:r>
              <a:rPr lang="en-US" baseline="-25000"/>
              <a:t>ABCD</a:t>
            </a:r>
            <a:r>
              <a:rPr lang="en-US"/>
              <a:t> = 12</a:t>
            </a:r>
          </a:p>
          <a:p>
            <a:pPr>
              <a:buFont typeface="Wingdings" pitchFamily="2" charset="2"/>
              <a:buNone/>
            </a:pPr>
            <a:r>
              <a:rPr lang="ru-RU"/>
              <a:t>Найти:</a:t>
            </a:r>
          </a:p>
          <a:p>
            <a:pPr>
              <a:buFont typeface="Wingdings" pitchFamily="2" charset="2"/>
              <a:buNone/>
            </a:pPr>
            <a:r>
              <a:rPr lang="en-US"/>
              <a:t>S</a:t>
            </a:r>
            <a:r>
              <a:rPr lang="en-US" baseline="-25000"/>
              <a:t>ABD</a:t>
            </a:r>
            <a:r>
              <a:rPr lang="en-US"/>
              <a:t>; S</a:t>
            </a:r>
            <a:r>
              <a:rPr lang="en-US" baseline="-25000"/>
              <a:t>BCD</a:t>
            </a:r>
            <a:endParaRPr lang="ru-RU" baseline="-25000"/>
          </a:p>
          <a:p>
            <a:pPr>
              <a:buFont typeface="Wingdings" pitchFamily="2" charset="2"/>
              <a:buNone/>
            </a:pPr>
            <a:endParaRPr lang="ru-RU"/>
          </a:p>
        </p:txBody>
      </p:sp>
      <p:pic>
        <p:nvPicPr>
          <p:cNvPr id="9221" name="Picture 5" descr="img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44" r="23187" b="67331"/>
          <a:stretch>
            <a:fillRect/>
          </a:stretch>
        </p:blipFill>
        <p:spPr bwMode="auto">
          <a:xfrm>
            <a:off x="3203575" y="2781300"/>
            <a:ext cx="4873625" cy="324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img6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70" t="31421" r="13139" b="33217"/>
          <a:stretch>
            <a:fillRect/>
          </a:stretch>
        </p:blipFill>
        <p:spPr>
          <a:xfrm>
            <a:off x="2627313" y="3068638"/>
            <a:ext cx="6086475" cy="32273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365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ru-RU" b="1"/>
              <a:t>Решите устно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395288" y="1268413"/>
            <a:ext cx="4386262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3200"/>
              <a:t>Дано:</a:t>
            </a:r>
          </a:p>
          <a:p>
            <a:r>
              <a:rPr lang="en-US" sz="3200"/>
              <a:t>ABCD-</a:t>
            </a:r>
            <a:r>
              <a:rPr lang="ru-RU" sz="3200"/>
              <a:t> прямоугольник</a:t>
            </a:r>
          </a:p>
          <a:p>
            <a:r>
              <a:rPr lang="en-US" sz="3200"/>
              <a:t>CE = DE</a:t>
            </a:r>
          </a:p>
          <a:p>
            <a:r>
              <a:rPr lang="en-US" sz="3200"/>
              <a:t>S</a:t>
            </a:r>
            <a:r>
              <a:rPr lang="en-US" sz="3200" baseline="-25000"/>
              <a:t>ABCD</a:t>
            </a:r>
            <a:r>
              <a:rPr lang="en-US" sz="3200"/>
              <a:t> = Q</a:t>
            </a:r>
          </a:p>
          <a:p>
            <a:r>
              <a:rPr lang="ru-RU" sz="3200"/>
              <a:t>Найти: </a:t>
            </a:r>
          </a:p>
          <a:p>
            <a:r>
              <a:rPr lang="en-US" sz="3200"/>
              <a:t>S</a:t>
            </a:r>
            <a:r>
              <a:rPr lang="en-US" sz="3200" baseline="-25000"/>
              <a:t>ABF</a:t>
            </a:r>
            <a:endParaRPr lang="ru-RU" sz="3200" baseline="-25000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8172450" y="3933825"/>
            <a:ext cx="647700" cy="9159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  <a:p>
            <a:endParaRPr lang="en-US"/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/>
      <p:bldP spid="15366" grpId="0"/>
      <p:bldP spid="1536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img6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07" t="65536" r="23187"/>
          <a:stretch>
            <a:fillRect/>
          </a:stretch>
        </p:blipFill>
        <p:spPr>
          <a:xfrm>
            <a:off x="3132138" y="2492375"/>
            <a:ext cx="5111750" cy="29575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6389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ru-RU" b="1"/>
              <a:t>Решите устно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592138" y="1452563"/>
            <a:ext cx="2159000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/>
              <a:t>Дано:</a:t>
            </a:r>
          </a:p>
          <a:p>
            <a:r>
              <a:rPr lang="en-US" sz="2800"/>
              <a:t>AB = BC = 3</a:t>
            </a:r>
          </a:p>
          <a:p>
            <a:r>
              <a:rPr lang="en-US" sz="2800"/>
              <a:t>AF = 5</a:t>
            </a:r>
          </a:p>
          <a:p>
            <a:r>
              <a:rPr lang="en-US" sz="2800"/>
              <a:t>EF = 2</a:t>
            </a:r>
          </a:p>
          <a:p>
            <a:r>
              <a:rPr lang="ru-RU" sz="2800"/>
              <a:t>Найти:</a:t>
            </a:r>
          </a:p>
          <a:p>
            <a:r>
              <a:rPr lang="en-US" sz="2800"/>
              <a:t>S</a:t>
            </a:r>
            <a:r>
              <a:rPr lang="en-US" sz="2800" baseline="-25000"/>
              <a:t>ABCDEF</a:t>
            </a:r>
            <a:endParaRPr lang="ru-RU" sz="2800" baseline="-25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/>
      <p:bldP spid="1639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Найдите площадь фигуры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 = S</a:t>
            </a:r>
            <a:r>
              <a:rPr lang="en-US" baseline="-25000" dirty="0" smtClean="0"/>
              <a:t>1</a:t>
            </a:r>
            <a:r>
              <a:rPr lang="en-US" dirty="0" smtClean="0"/>
              <a:t> + S</a:t>
            </a:r>
            <a:r>
              <a:rPr lang="en-US" baseline="-25000" dirty="0" smtClean="0"/>
              <a:t>2</a:t>
            </a:r>
            <a:r>
              <a:rPr lang="en-US" dirty="0" smtClean="0"/>
              <a:t> + S</a:t>
            </a:r>
            <a:r>
              <a:rPr lang="en-US" baseline="-25000" dirty="0" smtClean="0"/>
              <a:t>3</a:t>
            </a:r>
          </a:p>
          <a:p>
            <a:pPr marL="0" indent="0">
              <a:buNone/>
            </a:pPr>
            <a:r>
              <a:rPr lang="en-US" dirty="0" smtClean="0"/>
              <a:t>S = 2 ∙ 4 + 5 ∙ 4 +</a:t>
            </a:r>
          </a:p>
          <a:p>
            <a:pPr marL="0" indent="0">
              <a:buNone/>
            </a:pPr>
            <a:r>
              <a:rPr lang="en-US" dirty="0" smtClean="0"/>
              <a:t>S = 34 </a:t>
            </a:r>
            <a:endParaRPr lang="ru-RU" dirty="0"/>
          </a:p>
        </p:txBody>
      </p:sp>
      <p:pic>
        <p:nvPicPr>
          <p:cNvPr id="1026" name="Picture 2" descr="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522966"/>
            <a:ext cx="3456384" cy="456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65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4108" y="1700808"/>
            <a:ext cx="2808312" cy="4575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6" descr="S=S_1+S_2+S_3;"/>
          <p:cNvSpPr>
            <a:spLocks noChangeAspect="1" noChangeArrowheads="1"/>
          </p:cNvSpPr>
          <p:nvPr/>
        </p:nvSpPr>
        <p:spPr bwMode="auto">
          <a:xfrm>
            <a:off x="155575" y="-136525"/>
            <a:ext cx="16383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8" descr="S=S_1+S_2+S_3;"/>
          <p:cNvSpPr>
            <a:spLocks noChangeAspect="1" noChangeArrowheads="1"/>
          </p:cNvSpPr>
          <p:nvPr/>
        </p:nvSpPr>
        <p:spPr bwMode="auto">
          <a:xfrm>
            <a:off x="307975" y="15875"/>
            <a:ext cx="16383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10" descr="S=2\cdot 4+5\cdot 4+\frac{1}{2}\cdot 3\cdot 4=34."/>
          <p:cNvSpPr>
            <a:spLocks noChangeAspect="1" noChangeArrowheads="1"/>
          </p:cNvSpPr>
          <p:nvPr/>
        </p:nvSpPr>
        <p:spPr bwMode="auto">
          <a:xfrm>
            <a:off x="155575" y="-136525"/>
            <a:ext cx="2838450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12" descr="S=2\cdot 4+5\cdot 4+\frac{1}{2}\cdot 3\cdot 4=34."/>
          <p:cNvSpPr>
            <a:spLocks noChangeAspect="1" noChangeArrowheads="1"/>
          </p:cNvSpPr>
          <p:nvPr/>
        </p:nvSpPr>
        <p:spPr bwMode="auto">
          <a:xfrm>
            <a:off x="307975" y="15875"/>
            <a:ext cx="2838450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14" descr="S=2\cdot 4+5\cdot 4+\frac{1}{2}\cdot 3\cdot 4=34."/>
          <p:cNvSpPr>
            <a:spLocks noChangeAspect="1" noChangeArrowheads="1"/>
          </p:cNvSpPr>
          <p:nvPr/>
        </p:nvSpPr>
        <p:spPr bwMode="auto">
          <a:xfrm>
            <a:off x="460375" y="168275"/>
            <a:ext cx="2838450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16" descr="S=S_1+S_2+S_3;"/>
          <p:cNvSpPr>
            <a:spLocks noChangeAspect="1" noChangeArrowheads="1"/>
          </p:cNvSpPr>
          <p:nvPr/>
        </p:nvSpPr>
        <p:spPr bwMode="auto">
          <a:xfrm>
            <a:off x="460375" y="168275"/>
            <a:ext cx="16383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5370305"/>
              </p:ext>
            </p:extLst>
          </p:nvPr>
        </p:nvGraphicFramePr>
        <p:xfrm>
          <a:off x="3847274" y="1916832"/>
          <a:ext cx="1300790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Формула" r:id="rId5" imgW="444240" imgH="393480" progId="Equation.3">
                  <p:embed/>
                </p:oleObj>
              </mc:Choice>
              <mc:Fallback>
                <p:oleObj name="Формула" r:id="rId5" imgW="44424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47274" y="1916832"/>
                        <a:ext cx="1300790" cy="11521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43943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Найдите площадь фигуры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 = 4 ∙ 4 = 16</a:t>
            </a:r>
            <a:endParaRPr lang="ru-RU" dirty="0"/>
          </a:p>
        </p:txBody>
      </p:sp>
      <p:pic>
        <p:nvPicPr>
          <p:cNvPr id="2050" name="Picture 2" descr="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4421" y="1700808"/>
            <a:ext cx="4786413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4&amp;kcy;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54"/>
          <a:stretch/>
        </p:blipFill>
        <p:spPr bwMode="auto">
          <a:xfrm>
            <a:off x="3208845" y="1733800"/>
            <a:ext cx="5947277" cy="5978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402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/>
              <a:t>Устная работа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341438"/>
            <a:ext cx="7924800" cy="4419600"/>
          </a:xfrm>
        </p:spPr>
        <p:txBody>
          <a:bodyPr/>
          <a:lstStyle/>
          <a:p>
            <a:r>
              <a:rPr lang="ru-RU" sz="2400" b="1"/>
              <a:t>Через точку во внутренней области равностороннего треугольника проведены две прямые, параллельные сторонам треугольника. На какие фигуры разбивается этими прямыми  данный треугольник?</a:t>
            </a:r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2411413" y="3213100"/>
            <a:ext cx="2736850" cy="2160588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2411413" y="4292600"/>
            <a:ext cx="30972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3059113" y="3573463"/>
            <a:ext cx="1296987" cy="20875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ABCD</a:t>
            </a:r>
            <a:r>
              <a:rPr lang="ru-RU" sz="2800"/>
              <a:t>- параллелограмм, </a:t>
            </a:r>
            <a:r>
              <a:rPr lang="en-US" sz="2800"/>
              <a:t>AD = 2AB</a:t>
            </a:r>
            <a:r>
              <a:rPr lang="ru-RU" sz="2800"/>
              <a:t>, АМ- биссектриса угла ВА</a:t>
            </a:r>
            <a:r>
              <a:rPr lang="en-US" sz="2800"/>
              <a:t>D</a:t>
            </a:r>
            <a:r>
              <a:rPr lang="ru-RU" sz="2800"/>
              <a:t>. Докажите, что часть отрезка АМ, лежащая во внутренней области параллелограмма </a:t>
            </a:r>
            <a:r>
              <a:rPr lang="en-US" sz="2800"/>
              <a:t>ABCD</a:t>
            </a:r>
            <a:r>
              <a:rPr lang="ru-RU" sz="2800"/>
              <a:t>, равна части, лежащей во внешней области.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ru-RU" b="1"/>
              <a:t>Устная работа</a:t>
            </a:r>
          </a:p>
        </p:txBody>
      </p:sp>
      <p:sp>
        <p:nvSpPr>
          <p:cNvPr id="18437" name="AutoShape 5"/>
          <p:cNvSpPr>
            <a:spLocks noChangeArrowheads="1"/>
          </p:cNvSpPr>
          <p:nvPr/>
        </p:nvSpPr>
        <p:spPr bwMode="auto">
          <a:xfrm>
            <a:off x="3492500" y="5157788"/>
            <a:ext cx="2735263" cy="914400"/>
          </a:xfrm>
          <a:prstGeom prst="parallelogram">
            <a:avLst>
              <a:gd name="adj" fmla="val 74783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3040063" y="5751513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A</a:t>
            </a:r>
            <a:endParaRPr lang="ru-RU" sz="2400" b="1"/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3635375" y="47244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B</a:t>
            </a:r>
            <a:endParaRPr lang="ru-RU" sz="2400" b="1"/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6300788" y="4797425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C</a:t>
            </a:r>
            <a:endParaRPr lang="ru-RU" sz="2400" b="1"/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5724525" y="5805488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D</a:t>
            </a:r>
            <a:endParaRPr lang="ru-RU" sz="2400" b="1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 flipV="1">
            <a:off x="3492500" y="4221163"/>
            <a:ext cx="3384550" cy="18716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 flipV="1">
            <a:off x="5795963" y="4221163"/>
            <a:ext cx="1090612" cy="15128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4787900" y="4652963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M</a:t>
            </a:r>
            <a:endParaRPr lang="ru-RU" sz="2400" b="1"/>
          </a:p>
        </p:txBody>
      </p:sp>
      <p:sp>
        <p:nvSpPr>
          <p:cNvPr id="18447" name="Arc 15"/>
          <p:cNvSpPr>
            <a:spLocks/>
          </p:cNvSpPr>
          <p:nvPr/>
        </p:nvSpPr>
        <p:spPr bwMode="auto">
          <a:xfrm>
            <a:off x="3708400" y="5734050"/>
            <a:ext cx="142875" cy="1428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448" name="Arc 16"/>
          <p:cNvSpPr>
            <a:spLocks/>
          </p:cNvSpPr>
          <p:nvPr/>
        </p:nvSpPr>
        <p:spPr bwMode="auto">
          <a:xfrm>
            <a:off x="3924300" y="5805488"/>
            <a:ext cx="214313" cy="28733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6948488" y="3933825"/>
            <a:ext cx="369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F</a:t>
            </a:r>
            <a:endParaRPr lang="ru-RU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/>
              <a:t>Понятие площади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Площадь — это некая величина, характеризующая геометрическую фигуру, расположенную на плоскости .</a:t>
            </a:r>
          </a:p>
          <a:p>
            <a:r>
              <a:rPr lang="ru-RU"/>
              <a:t>Площадь — это положительное число, которое ставится в соответствие ограниченной плоской фигуре.</a:t>
            </a:r>
          </a:p>
          <a:p>
            <a:r>
              <a:rPr lang="ru-RU"/>
              <a:t> Обычно площадь обозначается буквой </a:t>
            </a:r>
            <a:r>
              <a:rPr lang="ru-RU">
                <a:solidFill>
                  <a:schemeClr val="folHlink"/>
                </a:solidFill>
              </a:rPr>
              <a:t>S</a:t>
            </a:r>
            <a:r>
              <a:rPr lang="ru-RU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/>
              <a:t>Единичный квадрат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Сначала нужно выбрать единицу площади, т.е. указать единичный квадрат, т.е. квадрат, сторона которого служит единицей длины</a:t>
            </a:r>
          </a:p>
          <a:p>
            <a:endParaRPr lang="ru-RU"/>
          </a:p>
        </p:txBody>
      </p:sp>
      <p:pic>
        <p:nvPicPr>
          <p:cNvPr id="4101" name="Picture 5" descr="img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660"/>
          <a:stretch>
            <a:fillRect/>
          </a:stretch>
        </p:blipFill>
        <p:spPr bwMode="auto">
          <a:xfrm>
            <a:off x="1835150" y="3873500"/>
            <a:ext cx="4392613" cy="223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800" b="1"/>
              <a:t>Как измерить площадь фигуры?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68413"/>
            <a:ext cx="7924800" cy="4419600"/>
          </a:xfrm>
        </p:spPr>
        <p:txBody>
          <a:bodyPr/>
          <a:lstStyle/>
          <a:p>
            <a:r>
              <a:rPr lang="ru-RU" sz="2400" b="1"/>
              <a:t>При выбранной единице измерения площадей площадь каждого многоугольника показывает сколько раз единица измерения и ее части укладываются в данном многоугольнике. </a:t>
            </a:r>
          </a:p>
          <a:p>
            <a:pPr algn="ctr">
              <a:buFont typeface="Wingdings" pitchFamily="2" charset="2"/>
              <a:buNone/>
            </a:pPr>
            <a:r>
              <a:rPr lang="ru-RU" sz="2400" b="1"/>
              <a:t> </a:t>
            </a:r>
          </a:p>
        </p:txBody>
      </p:sp>
      <p:pic>
        <p:nvPicPr>
          <p:cNvPr id="5125" name="Picture 5" descr="img3"/>
          <p:cNvPicPr>
            <a:picLocks noChangeAspect="1" noChangeArrowheads="1"/>
          </p:cNvPicPr>
          <p:nvPr/>
        </p:nvPicPr>
        <p:blipFill>
          <a:blip r:embed="rId2">
            <a:lum bright="-52000" contrast="6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2852738"/>
            <a:ext cx="4824412" cy="3287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/>
              <a:t>Свойство 1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Равные фигуры имеют равные площади.</a:t>
            </a:r>
          </a:p>
        </p:txBody>
      </p:sp>
      <p:pic>
        <p:nvPicPr>
          <p:cNvPr id="7173" name="Picture 5" descr="img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2781300"/>
            <a:ext cx="4160837" cy="259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/>
              <a:t>Свойство 2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/>
              <a:t>Если многоугольник составлен из нескольких многоугольников, то его площадь равна сумме площадей этих многоугольников.</a:t>
            </a:r>
          </a:p>
        </p:txBody>
      </p:sp>
      <p:pic>
        <p:nvPicPr>
          <p:cNvPr id="8197" name="Picture 5" descr="img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3429000"/>
            <a:ext cx="5075237" cy="222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/>
              <a:t>Свойство 3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Площадь квадрата со стороной, равной единице измерения, равна квадратной единице. 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908175" y="3716338"/>
            <a:ext cx="1943100" cy="19431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455738" y="4211638"/>
            <a:ext cx="4095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3200" b="1" i="1"/>
              <a:t>а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5148263" y="3835400"/>
            <a:ext cx="1584325" cy="7112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000">
                <a:solidFill>
                  <a:schemeClr val="folHlink"/>
                </a:solidFill>
              </a:rPr>
              <a:t>S = a</a:t>
            </a:r>
            <a:r>
              <a:rPr lang="en-US" sz="4000" baseline="30000">
                <a:solidFill>
                  <a:schemeClr val="folHlink"/>
                </a:solidFill>
              </a:rPr>
              <a:t>2</a:t>
            </a:r>
            <a:endParaRPr lang="ru-RU" sz="4000" baseline="3000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8" grpId="0" animBg="1"/>
      <p:bldP spid="6149" grpId="0"/>
      <p:bldP spid="6150" grpId="0" animBg="1"/>
    </p:bldLst>
  </p:timing>
</p:sld>
</file>

<file path=ppt/theme/theme1.xml><?xml version="1.0" encoding="utf-8"?>
<a:theme xmlns:a="http://schemas.openxmlformats.org/drawingml/2006/main" name="Скругленный">
  <a:themeElements>
    <a:clrScheme name="Скругленный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Скругленный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кругленный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кругленный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кругленный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69</TotalTime>
  <Words>299</Words>
  <Application>Microsoft Office PowerPoint</Application>
  <PresentationFormat>Экран (4:3)</PresentationFormat>
  <Paragraphs>60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Скругленный</vt:lpstr>
      <vt:lpstr>Microsoft Equation 3.0</vt:lpstr>
      <vt:lpstr>Презентация PowerPoint</vt:lpstr>
      <vt:lpstr>Устная работа</vt:lpstr>
      <vt:lpstr>Устная работа</vt:lpstr>
      <vt:lpstr>Понятие площади</vt:lpstr>
      <vt:lpstr>Единичный квадрат</vt:lpstr>
      <vt:lpstr>Как измерить площадь фигуры?</vt:lpstr>
      <vt:lpstr>Свойство 1</vt:lpstr>
      <vt:lpstr>Свойство 2</vt:lpstr>
      <vt:lpstr>Свойство 3</vt:lpstr>
      <vt:lpstr>Решите устно</vt:lpstr>
      <vt:lpstr>Решите устно</vt:lpstr>
      <vt:lpstr>Решите устно</vt:lpstr>
      <vt:lpstr>Найдите площадь фигуры</vt:lpstr>
      <vt:lpstr>Найдите площадь фигуры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Anna</dc:creator>
  <cp:lastModifiedBy>Анна</cp:lastModifiedBy>
  <cp:revision>6</cp:revision>
  <dcterms:created xsi:type="dcterms:W3CDTF">2009-11-04T19:49:59Z</dcterms:created>
  <dcterms:modified xsi:type="dcterms:W3CDTF">2014-11-26T18:27:29Z</dcterms:modified>
</cp:coreProperties>
</file>