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4"/>
  </p:notesMasterIdLst>
  <p:sldIdLst>
    <p:sldId id="305" r:id="rId2"/>
    <p:sldId id="267" r:id="rId3"/>
    <p:sldId id="292" r:id="rId4"/>
    <p:sldId id="282" r:id="rId5"/>
    <p:sldId id="290" r:id="rId6"/>
    <p:sldId id="291" r:id="rId7"/>
    <p:sldId id="284" r:id="rId8"/>
    <p:sldId id="314" r:id="rId9"/>
    <p:sldId id="289" r:id="rId10"/>
    <p:sldId id="293" r:id="rId11"/>
    <p:sldId id="294" r:id="rId12"/>
    <p:sldId id="285" r:id="rId13"/>
    <p:sldId id="295" r:id="rId14"/>
    <p:sldId id="286" r:id="rId15"/>
    <p:sldId id="287" r:id="rId16"/>
    <p:sldId id="297" r:id="rId17"/>
    <p:sldId id="309" r:id="rId18"/>
    <p:sldId id="298" r:id="rId19"/>
    <p:sldId id="312" r:id="rId20"/>
    <p:sldId id="310" r:id="rId21"/>
    <p:sldId id="269" r:id="rId22"/>
    <p:sldId id="281" r:id="rId2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81752" autoAdjust="0"/>
  </p:normalViewPr>
  <p:slideViewPr>
    <p:cSldViewPr>
      <p:cViewPr varScale="1">
        <p:scale>
          <a:sx n="60" d="100"/>
          <a:sy n="60" d="100"/>
        </p:scale>
        <p:origin x="-1205"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2F464E11-27C8-4A82-8F17-EBA9E89E14CC}" type="datetimeFigureOut">
              <a:rPr lang="ru-RU"/>
              <a:pPr>
                <a:defRPr/>
              </a:pPr>
              <a:t>20.11.2014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94B2E481-7CA5-404A-B0E2-A9403BB22883}" type="slidenum">
              <a:rPr lang="ru-RU"/>
              <a:pPr>
                <a:defRPr/>
              </a:pPr>
              <a:t>‹#›</a:t>
            </a:fld>
            <a:endParaRPr lang="ru-RU"/>
          </a:p>
        </p:txBody>
      </p:sp>
    </p:spTree>
    <p:extLst>
      <p:ext uri="{BB962C8B-B14F-4D97-AF65-F5344CB8AC3E}">
        <p14:creationId xmlns:p14="http://schemas.microsoft.com/office/powerpoint/2010/main" val="9891449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ru-RU" altLang="ru-RU" smtClean="0"/>
              <a:t>Художник К.С.Войнов.</a:t>
            </a:r>
          </a:p>
        </p:txBody>
      </p:sp>
      <p:sp>
        <p:nvSpPr>
          <p:cNvPr id="66564"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6577FE3-EB20-4BC7-B498-DEAB300C35A7}" type="slidenum">
              <a:rPr lang="ru-RU" smtClean="0"/>
              <a:pPr fontAlgn="base">
                <a:spcBef>
                  <a:spcPct val="0"/>
                </a:spcBef>
                <a:spcAft>
                  <a:spcPct val="0"/>
                </a:spcAft>
                <a:defRPr/>
              </a:pPr>
              <a:t>1</a:t>
            </a:fld>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ru-RU" altLang="ru-RU" b="1" smtClean="0"/>
              <a:t> </a:t>
            </a:r>
            <a:r>
              <a:rPr lang="ru-RU" altLang="ru-RU" b="1" smtClean="0">
                <a:latin typeface="Arial" charset="0"/>
                <a:cs typeface="Arial" charset="0"/>
              </a:rPr>
              <a:t> </a:t>
            </a:r>
            <a:endParaRPr lang="ru-RU" altLang="ru-RU" smtClean="0">
              <a:latin typeface="Arial" charset="0"/>
              <a:cs typeface="Arial" charset="0"/>
            </a:endParaRPr>
          </a:p>
        </p:txBody>
      </p:sp>
      <p:sp>
        <p:nvSpPr>
          <p:cNvPr id="7475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5E4D5D-90F4-44B6-A6C1-F54A5F3E89EB}" type="slidenum">
              <a:rPr lang="ru-RU" smtClean="0"/>
              <a:pPr fontAlgn="base">
                <a:spcBef>
                  <a:spcPct val="0"/>
                </a:spcBef>
                <a:spcAft>
                  <a:spcPct val="0"/>
                </a:spcAft>
                <a:defRPr/>
              </a:pPr>
              <a:t>11</a:t>
            </a:fld>
            <a:endParaRPr lang="ru-RU"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70000" lnSpcReduction="20000"/>
          </a:bodyPr>
          <a:lstStyle/>
          <a:p>
            <a:pPr eaLnBrk="1" fontAlgn="auto" hangingPunct="1">
              <a:spcBef>
                <a:spcPts val="0"/>
              </a:spcBef>
              <a:spcAft>
                <a:spcPts val="0"/>
              </a:spcAft>
              <a:defRPr/>
            </a:pPr>
            <a:endParaRPr lang="ru-RU" dirty="0"/>
          </a:p>
        </p:txBody>
      </p:sp>
      <p:sp>
        <p:nvSpPr>
          <p:cNvPr id="7578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1D33F3-BEF4-48FB-B4F9-6A16E134A881}" type="slidenum">
              <a:rPr lang="ru-RU" smtClean="0"/>
              <a:pPr fontAlgn="base">
                <a:spcBef>
                  <a:spcPct val="0"/>
                </a:spcBef>
                <a:spcAft>
                  <a:spcPct val="0"/>
                </a:spcAft>
                <a:defRPr/>
              </a:pPr>
              <a:t>12</a:t>
            </a:fld>
            <a:endParaRPr lang="ru-R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ru-RU" altLang="ru-RU" smtClean="0"/>
              <a:t>Говорят, что Филарет сильно укорял сына за малодушие, выказанное последним в деле Хлоповой.</a:t>
            </a:r>
            <a:r>
              <a:rPr lang="en-US" altLang="ru-RU" smtClean="0"/>
              <a:t> </a:t>
            </a:r>
            <a:endParaRPr lang="ru-RU" altLang="ru-RU" sz="800" smtClean="0"/>
          </a:p>
          <a:p>
            <a:pPr eaLnBrk="1" hangingPunct="1">
              <a:spcBef>
                <a:spcPct val="0"/>
              </a:spcBef>
            </a:pPr>
            <a:endParaRPr lang="ru-RU" altLang="ru-RU" smtClean="0"/>
          </a:p>
        </p:txBody>
      </p:sp>
      <p:sp>
        <p:nvSpPr>
          <p:cNvPr id="76804"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865875-C32C-479D-A4A3-E495A6BC10B5}" type="slidenum">
              <a:rPr lang="ru-RU" smtClean="0"/>
              <a:pPr fontAlgn="base">
                <a:spcBef>
                  <a:spcPct val="0"/>
                </a:spcBef>
                <a:spcAft>
                  <a:spcPct val="0"/>
                </a:spcAft>
                <a:defRPr/>
              </a:pPr>
              <a:t>13</a:t>
            </a:fld>
            <a:endParaRPr lang="ru-R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77828"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8AC6B2-113E-4BA4-8B85-559DAE6B7889}" type="slidenum">
              <a:rPr lang="ru-RU" smtClean="0"/>
              <a:pPr fontAlgn="base">
                <a:spcBef>
                  <a:spcPct val="0"/>
                </a:spcBef>
                <a:spcAft>
                  <a:spcPct val="0"/>
                </a:spcAft>
                <a:defRPr/>
              </a:pPr>
              <a:t>14</a:t>
            </a:fld>
            <a:endParaRPr lang="ru-R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55000" lnSpcReduction="20000"/>
          </a:bodyPr>
          <a:lstStyle/>
          <a:p>
            <a:pPr eaLnBrk="1" fontAlgn="auto" hangingPunct="1">
              <a:spcBef>
                <a:spcPts val="0"/>
              </a:spcBef>
              <a:spcAft>
                <a:spcPts val="0"/>
              </a:spcAft>
              <a:defRPr/>
            </a:pPr>
            <a:endParaRPr lang="ru-RU" dirty="0" smtClean="0"/>
          </a:p>
        </p:txBody>
      </p:sp>
      <p:sp>
        <p:nvSpPr>
          <p:cNvPr id="78852"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43F42A6-9336-457C-8050-2508958B6E3A}" type="slidenum">
              <a:rPr lang="ru-RU" smtClean="0"/>
              <a:pPr fontAlgn="base">
                <a:spcBef>
                  <a:spcPct val="0"/>
                </a:spcBef>
                <a:spcAft>
                  <a:spcPct val="0"/>
                </a:spcAft>
                <a:defRPr/>
              </a:pPr>
              <a:t>15</a:t>
            </a:fld>
            <a:endParaRPr lang="ru-RU"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ru-RU" altLang="ru-RU" smtClean="0"/>
              <a:t>Бракосочетание царя происходило 5 фе-[С. 148]враля, и все лица были по особенному царскому приказу без мест. Осторожности сей научил опыт первого бракосочетания. Главным распорядителем был боярин Иван Никитич Романов, а дружками при государе — князья Дмитрий Черкасский и Д. М. Пожарский, при государыне — Борис Михайлович Шеин и Роман Петрович Пожарский. В церковь ехал государь верхом на аргамаке, а государыня в санях. На другой день прибыли к царю Михаилу Феодоровичу с дарами бояре, думные люди, гости, и гостинной, и суконной, и черной сотни торговые люди. Царь приказал их допустить к себе, но даров не принял. В последнем случае поступил царь Михаил Феодорович вопреки прежним обычаям и, вероятно, имел на то особые причины. &lt;…&gt; [С. 149]</a:t>
            </a:r>
          </a:p>
        </p:txBody>
      </p:sp>
      <p:sp>
        <p:nvSpPr>
          <p:cNvPr id="798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0BDF0FA-5F21-4D5D-9FB6-8DAB5D35022D}" type="slidenum">
              <a:rPr lang="ru-RU" smtClean="0"/>
              <a:pPr fontAlgn="base">
                <a:spcBef>
                  <a:spcPct val="0"/>
                </a:spcBef>
                <a:spcAft>
                  <a:spcPct val="0"/>
                </a:spcAft>
                <a:defRPr/>
              </a:pPr>
              <a:t>16</a:t>
            </a:fld>
            <a:endParaRPr lang="ru-RU"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55000" lnSpcReduction="20000"/>
          </a:bodyPr>
          <a:lstStyle/>
          <a:p>
            <a:pPr eaLnBrk="1" fontAlgn="auto" hangingPunct="1">
              <a:spcBef>
                <a:spcPts val="0"/>
              </a:spcBef>
              <a:spcAft>
                <a:spcPts val="0"/>
              </a:spcAft>
              <a:defRPr/>
            </a:pPr>
            <a:r>
              <a:rPr lang="ru-RU" b="1" dirty="0" smtClean="0"/>
              <a:t>В 1626 г. царь задумал жениться второй раз. </a:t>
            </a:r>
            <a:r>
              <a:rPr lang="ru-RU" dirty="0" smtClean="0"/>
              <a:t>Выбор невесты проходил по старинному обычаю. В Москву привезли 60 девиц из старинных и знатных княжеских и боярских родов. </a:t>
            </a:r>
          </a:p>
          <a:p>
            <a:pPr eaLnBrk="1" fontAlgn="auto" hangingPunct="1">
              <a:spcBef>
                <a:spcPts val="0"/>
              </a:spcBef>
              <a:spcAft>
                <a:spcPts val="0"/>
              </a:spcAft>
              <a:defRPr/>
            </a:pPr>
            <a:r>
              <a:rPr lang="ru-RU" dirty="0" smtClean="0"/>
              <a:t>«На вопрос Марфы Ивановны, которую из невест он выбрал? «Одну из прислужниц», — отвечал царь. Родительница его, </a:t>
            </a:r>
            <a:r>
              <a:rPr lang="ru-RU" dirty="0" err="1" smtClean="0"/>
              <a:t>удивясь</a:t>
            </a:r>
            <a:r>
              <a:rPr lang="ru-RU" dirty="0" smtClean="0"/>
              <a:t> сему выбору, просила царя-сына помыслить о том, что сим поступком огорчит он знатнейших бояр, и, убеждая переменить мысли, требовала, чтоб он скорее решился; ибо на другой день до солнечного восхода должно было объявить в Успенском соборе в присутствии всех духовных властей имя невесты. Царь пребыл непоколебим в своем намерении. Оказалось, что прислужница Евдокия, пленившая монарха, была дочь бедного </a:t>
            </a:r>
            <a:r>
              <a:rPr lang="ru-RU" dirty="0" err="1" smtClean="0"/>
              <a:t>можайского</a:t>
            </a:r>
            <a:r>
              <a:rPr lang="ru-RU" dirty="0" smtClean="0"/>
              <a:t> дворянина </a:t>
            </a:r>
            <a:r>
              <a:rPr lang="ru-RU" dirty="0" err="1" smtClean="0"/>
              <a:t>Лукьяна</a:t>
            </a:r>
            <a:r>
              <a:rPr lang="ru-RU" dirty="0" smtClean="0"/>
              <a:t> Степановича Стрешнева». Первый и второй браки царя Михаила Федоровича. Извлечение из книги В.Н. </a:t>
            </a:r>
            <a:r>
              <a:rPr lang="ru-RU" dirty="0" err="1" smtClean="0"/>
              <a:t>Берха</a:t>
            </a:r>
            <a:r>
              <a:rPr lang="ru-RU" dirty="0" smtClean="0"/>
              <a:t> «Царствование царя Михаила </a:t>
            </a:r>
            <a:r>
              <a:rPr lang="ru-RU" dirty="0" err="1" smtClean="0"/>
              <a:t>Феодоровича</a:t>
            </a:r>
            <a:r>
              <a:rPr lang="ru-RU" dirty="0" smtClean="0"/>
              <a:t>…». 1832 </a:t>
            </a:r>
            <a:r>
              <a:rPr lang="en-US" dirty="0" smtClean="0"/>
              <a:t>http://historydoc.edu.ru/catalog.asp?ob_no=15651&amp;cat_ob_no=12193</a:t>
            </a:r>
            <a:endParaRPr lang="ru-RU" dirty="0" smtClean="0"/>
          </a:p>
          <a:p>
            <a:pPr eaLnBrk="1" fontAlgn="auto" hangingPunct="1">
              <a:spcBef>
                <a:spcPts val="0"/>
              </a:spcBef>
              <a:spcAft>
                <a:spcPts val="0"/>
              </a:spcAft>
              <a:defRPr/>
            </a:pPr>
            <a:endParaRPr lang="ru-RU" dirty="0" smtClean="0"/>
          </a:p>
          <a:p>
            <a:pPr eaLnBrk="1" fontAlgn="auto" hangingPunct="1">
              <a:spcBef>
                <a:spcPts val="0"/>
              </a:spcBef>
              <a:spcAft>
                <a:spcPts val="0"/>
              </a:spcAft>
              <a:defRPr/>
            </a:pPr>
            <a:r>
              <a:rPr lang="ru-RU" dirty="0" smtClean="0"/>
              <a:t> </a:t>
            </a:r>
            <a:r>
              <a:rPr lang="ru-RU" b="1" dirty="0" smtClean="0"/>
              <a:t>29 января 1626 г.было объявлено о предстоящей свадьбе. За три дня до венчания Евдокию Лукьяновну ввели в ее царские хоромы и нарекли царевной. 5 февраля 1626 г. состоялась торжественное бракосочетание.</a:t>
            </a:r>
            <a:r>
              <a:rPr lang="ru-RU" dirty="0" smtClean="0"/>
              <a:t/>
            </a:r>
            <a:br>
              <a:rPr lang="ru-RU" dirty="0" smtClean="0"/>
            </a:br>
            <a:r>
              <a:rPr lang="ru-RU" dirty="0" smtClean="0"/>
              <a:t>С Евдокией Стрешневой Михаил прожил почти 20 лет.</a:t>
            </a:r>
          </a:p>
          <a:p>
            <a:pPr eaLnBrk="1" fontAlgn="auto" hangingPunct="1">
              <a:spcBef>
                <a:spcPts val="0"/>
              </a:spcBef>
              <a:spcAft>
                <a:spcPts val="0"/>
              </a:spcAft>
              <a:defRPr/>
            </a:pPr>
            <a:r>
              <a:rPr lang="ru-RU" dirty="0" smtClean="0"/>
              <a:t>Евдокия Лукьяновна родила своему супругу семь дочерей (Пелагею, Марфу, Софью, Евдокию, Ирину, Анну и Татьяну) и троих сыновей (Ивана, Василия и Алексея). Но сохранить царская чета смогла только шестерых детей. Отрадой родителей был царевич Алексей Михайлович, единственный, после смерти братьев, наследник престола.</a:t>
            </a:r>
          </a:p>
          <a:p>
            <a:pPr eaLnBrk="1" fontAlgn="auto" hangingPunct="1">
              <a:spcBef>
                <a:spcPts val="0"/>
              </a:spcBef>
              <a:spcAft>
                <a:spcPts val="0"/>
              </a:spcAft>
              <a:defRPr/>
            </a:pPr>
            <a:r>
              <a:rPr lang="ru-RU" dirty="0" smtClean="0"/>
              <a:t>Евдокия Лукьяновна пережила мужа всего на несколько недель и умерла в том же 1645 году. Во главе государства стал Алексей Михайлович.</a:t>
            </a:r>
          </a:p>
          <a:p>
            <a:pPr eaLnBrk="1" fontAlgn="auto" hangingPunct="1">
              <a:spcBef>
                <a:spcPts val="0"/>
              </a:spcBef>
              <a:spcAft>
                <a:spcPts val="0"/>
              </a:spcAft>
              <a:defRPr/>
            </a:pPr>
            <a:endParaRPr lang="ru-RU" dirty="0" smtClean="0"/>
          </a:p>
          <a:p>
            <a:pPr eaLnBrk="1" fontAlgn="auto" hangingPunct="1">
              <a:spcBef>
                <a:spcPts val="0"/>
              </a:spcBef>
              <a:spcAft>
                <a:spcPts val="0"/>
              </a:spcAft>
              <a:defRPr/>
            </a:pPr>
            <a:r>
              <a:rPr lang="ru-RU" b="1" dirty="0" smtClean="0"/>
              <a:t>В 1645 году на российский престол вступил шестнадцатилетний Алексей, сын Михаила Фёдоровича</a:t>
            </a:r>
          </a:p>
          <a:p>
            <a:pPr eaLnBrk="1" fontAlgn="auto" hangingPunct="1">
              <a:spcBef>
                <a:spcPts val="0"/>
              </a:spcBef>
              <a:spcAft>
                <a:spcPts val="0"/>
              </a:spcAft>
              <a:defRPr/>
            </a:pPr>
            <a:r>
              <a:rPr lang="ru-RU" dirty="0" smtClean="0"/>
              <a:t> В начале 1647 года государь задумал жениться. Собрали до двухсот девиц; из них отобрали шесть и представили царю. Царь выбрал </a:t>
            </a:r>
            <a:r>
              <a:rPr lang="ru-RU" dirty="0" err="1" smtClean="0"/>
              <a:t>Евфимию</a:t>
            </a:r>
            <a:r>
              <a:rPr lang="ru-RU" dirty="0" smtClean="0"/>
              <a:t> Федоровну Всеволожскую, дочь </a:t>
            </a:r>
            <a:r>
              <a:rPr lang="ru-RU" dirty="0" err="1" smtClean="0"/>
              <a:t>касимовского</a:t>
            </a:r>
            <a:r>
              <a:rPr lang="ru-RU" dirty="0" smtClean="0"/>
              <a:t> помещика, но когда ее в первый раз одели в царскую одежду, то женщины затянули ей волосы так крепко, что она, явившись перед царем, упала в обморок. Это приписали падучей болезни. Опала постигла отца невесты за то, что он, как обвиняли его, скрыл болезнь дочери. Его сослали со всею семьею в Тюмень. Впоследствии он был возвращен в свое имение, откуда не имел права куда-либо выезжать.</a:t>
            </a:r>
            <a:r>
              <a:rPr lang="en-US" dirty="0" smtClean="0"/>
              <a:t> http://www.spsl.nsc.ru/history/kostom/kostom34.htm</a:t>
            </a:r>
            <a:endParaRPr lang="ru-RU" dirty="0" smtClean="0"/>
          </a:p>
        </p:txBody>
      </p:sp>
      <p:sp>
        <p:nvSpPr>
          <p:cNvPr id="8090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49E6EB9-2D02-4A20-8DB5-CC07C05306DC}" type="slidenum">
              <a:rPr lang="ru-RU" smtClean="0"/>
              <a:pPr fontAlgn="base">
                <a:spcBef>
                  <a:spcPct val="0"/>
                </a:spcBef>
                <a:spcAft>
                  <a:spcPct val="0"/>
                </a:spcAft>
                <a:defRPr/>
              </a:pPr>
              <a:t>17</a:t>
            </a:fld>
            <a:endParaRPr lang="ru-R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55000" lnSpcReduction="20000"/>
          </a:bodyPr>
          <a:lstStyle/>
          <a:p>
            <a:pPr eaLnBrk="1" fontAlgn="auto" hangingPunct="1">
              <a:spcBef>
                <a:spcPts val="0"/>
              </a:spcBef>
              <a:spcAft>
                <a:spcPts val="0"/>
              </a:spcAft>
              <a:defRPr/>
            </a:pPr>
            <a:r>
              <a:rPr lang="ru-RU" b="1" dirty="0" smtClean="0"/>
              <a:t>Чин бракосочетания царя Михаила Федоровича с Евдокией Лукьяновной Стрешневой. 1626</a:t>
            </a:r>
            <a:r>
              <a:rPr lang="en-US" b="1" dirty="0" smtClean="0"/>
              <a:t> </a:t>
            </a:r>
            <a:r>
              <a:rPr lang="en-US" dirty="0" smtClean="0"/>
              <a:t>http://historydoc.edu.ru/catalog.asp?ob_no=15699&amp;cat_ob_no=12281</a:t>
            </a:r>
          </a:p>
          <a:p>
            <a:pPr eaLnBrk="1" fontAlgn="auto" hangingPunct="1">
              <a:spcBef>
                <a:spcPts val="0"/>
              </a:spcBef>
              <a:spcAft>
                <a:spcPts val="0"/>
              </a:spcAft>
              <a:defRPr/>
            </a:pPr>
            <a:endParaRPr lang="ru-RU" dirty="0"/>
          </a:p>
        </p:txBody>
      </p:sp>
      <p:sp>
        <p:nvSpPr>
          <p:cNvPr id="81924"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1F19B3-791A-4194-8483-7038A3E35BC2}" type="slidenum">
              <a:rPr lang="ru-RU" smtClean="0"/>
              <a:pPr fontAlgn="base">
                <a:spcBef>
                  <a:spcPct val="0"/>
                </a:spcBef>
                <a:spcAft>
                  <a:spcPct val="0"/>
                </a:spcAft>
                <a:defRPr/>
              </a:pPr>
              <a:t>18</a:t>
            </a:fld>
            <a:endParaRPr lang="ru-R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55000" lnSpcReduction="20000"/>
          </a:bodyPr>
          <a:lstStyle/>
          <a:p>
            <a:pPr eaLnBrk="1" fontAlgn="auto" hangingPunct="1">
              <a:spcBef>
                <a:spcPts val="0"/>
              </a:spcBef>
              <a:spcAft>
                <a:spcPts val="0"/>
              </a:spcAft>
              <a:defRPr/>
            </a:pPr>
            <a:r>
              <a:rPr lang="ru-RU" b="1" dirty="0" smtClean="0"/>
              <a:t>В 1645 году на российский престол вступил шестнадцатилетний Алексей, сын Михаила Фёдоровича</a:t>
            </a:r>
          </a:p>
          <a:p>
            <a:pPr eaLnBrk="1" fontAlgn="auto" hangingPunct="1">
              <a:spcBef>
                <a:spcPts val="0"/>
              </a:spcBef>
              <a:spcAft>
                <a:spcPts val="0"/>
              </a:spcAft>
              <a:defRPr/>
            </a:pPr>
            <a:r>
              <a:rPr lang="ru-RU" dirty="0" smtClean="0"/>
              <a:t> В начале 1647 года государь задумал жениться. Собрали до двухсот девиц; из них отобрали шесть и представили царю. Царь выбрал </a:t>
            </a:r>
            <a:r>
              <a:rPr lang="ru-RU" dirty="0" err="1" smtClean="0"/>
              <a:t>Евфимию</a:t>
            </a:r>
            <a:r>
              <a:rPr lang="ru-RU" dirty="0" smtClean="0"/>
              <a:t> Федоровну Всеволожскую, дочь </a:t>
            </a:r>
            <a:r>
              <a:rPr lang="ru-RU" dirty="0" err="1" smtClean="0"/>
              <a:t>касимовского</a:t>
            </a:r>
            <a:r>
              <a:rPr lang="ru-RU" dirty="0" smtClean="0"/>
              <a:t> помещика, но когда ее в первый раз одели в царскую одежду, то женщины затянули ей волосы так крепко, что она, явившись перед царем, упала в обморок. Это приписали падучей болезни. Опала постигла отца невесты за то, что он, как обвиняли его, скрыл болезнь дочери. Его сослали со всею семьею в Тюмень. Впоследствии он был возвращен в свое имение, откуда не имел права куда-либо выезжать.</a:t>
            </a:r>
            <a:r>
              <a:rPr lang="en-US" dirty="0" smtClean="0"/>
              <a:t> http://www.spsl.nsc.ru/history/kostom/kostom34.htm</a:t>
            </a:r>
            <a:endParaRPr lang="ru-RU" dirty="0" smtClean="0"/>
          </a:p>
          <a:p>
            <a:pPr>
              <a:defRPr/>
            </a:pPr>
            <a:endParaRPr lang="ru-RU" dirty="0" smtClean="0"/>
          </a:p>
          <a:p>
            <a:pPr>
              <a:defRPr/>
            </a:pPr>
            <a:r>
              <a:rPr lang="ru-RU" dirty="0" smtClean="0"/>
              <a:t>"Большая государева книга, или Корень российских государей", ныне известная как </a:t>
            </a:r>
            <a:r>
              <a:rPr lang="ru-RU" b="1" dirty="0" smtClean="0"/>
              <a:t>"Царский </a:t>
            </a:r>
            <a:r>
              <a:rPr lang="ru-RU" b="1" dirty="0" err="1" smtClean="0"/>
              <a:t>Титулярник</a:t>
            </a:r>
            <a:r>
              <a:rPr lang="ru-RU" b="1" dirty="0" smtClean="0"/>
              <a:t>"</a:t>
            </a:r>
            <a:r>
              <a:rPr lang="ru-RU" dirty="0" smtClean="0"/>
              <a:t>, преподнесена царю Алексею Михайловичу главой Посольского приказа боярином </a:t>
            </a:r>
            <a:r>
              <a:rPr lang="ru-RU" dirty="0" err="1" smtClean="0"/>
              <a:t>Артамоном</a:t>
            </a:r>
            <a:r>
              <a:rPr lang="ru-RU" dirty="0" smtClean="0"/>
              <a:t> Матвеевым. Составленный дипломатическим ведомством в 1672 году, </a:t>
            </a:r>
            <a:r>
              <a:rPr lang="ru-RU" b="1" dirty="0" smtClean="0"/>
              <a:t>"</a:t>
            </a:r>
            <a:r>
              <a:rPr lang="ru-RU" b="1" dirty="0" err="1" smtClean="0"/>
              <a:t>Титулярник</a:t>
            </a:r>
            <a:r>
              <a:rPr lang="ru-RU" b="1" dirty="0" smtClean="0"/>
              <a:t>" </a:t>
            </a:r>
            <a:r>
              <a:rPr lang="ru-RU" dirty="0" smtClean="0"/>
              <a:t>-  не только перечень полных титулов русских и иностранных государей, но и бесценный историко-культурный источник: ведь внешний облик царствующих особ (начиная с </a:t>
            </a:r>
            <a:r>
              <a:rPr lang="ru-RU" dirty="0" err="1" smtClean="0"/>
              <a:t>Рюрика</a:t>
            </a:r>
            <a:r>
              <a:rPr lang="ru-RU" dirty="0" smtClean="0"/>
              <a:t>, всех великих князей Киевских, Владимирских, Московских и русских царей) мы знаем лишь благодаря "</a:t>
            </a:r>
            <a:r>
              <a:rPr lang="ru-RU" b="1" dirty="0" err="1" smtClean="0"/>
              <a:t>Титулярнику</a:t>
            </a:r>
            <a:r>
              <a:rPr lang="ru-RU" b="1" dirty="0" smtClean="0"/>
              <a:t>". </a:t>
            </a:r>
            <a:r>
              <a:rPr lang="ru-RU" dirty="0" smtClean="0"/>
              <a:t>Текст, представляющий собой краткие очерки по истории России и дипломатии, составлен Н. </a:t>
            </a:r>
            <a:r>
              <a:rPr lang="ru-RU" dirty="0" err="1" smtClean="0"/>
              <a:t>Спафарием</a:t>
            </a:r>
            <a:r>
              <a:rPr lang="ru-RU" dirty="0" smtClean="0"/>
              <a:t> и П. Долгово.</a:t>
            </a:r>
          </a:p>
          <a:p>
            <a:pPr>
              <a:defRPr/>
            </a:pPr>
            <a:r>
              <a:rPr lang="ru-RU" dirty="0" smtClean="0"/>
              <a:t>Над книгой, украшенной </a:t>
            </a:r>
            <a:r>
              <a:rPr lang="ru-RU" dirty="0" err="1" smtClean="0"/>
              <a:t>золотописными</a:t>
            </a:r>
            <a:r>
              <a:rPr lang="ru-RU" dirty="0" smtClean="0"/>
              <a:t> миниатюрами, заставками и инициалами, трудились лучшие мастера Оружейной палаты и Посольского приказа: портреты 30 русских великих князей и царей, 11 Вселенских и Московских патриархов, 22 иностранных монархов - современников Алексея Михайловича - написали </a:t>
            </a:r>
            <a:r>
              <a:rPr lang="ru-RU" b="1" dirty="0" smtClean="0"/>
              <a:t>художники И. Максимов и Д. Львов, </a:t>
            </a:r>
            <a:r>
              <a:rPr lang="ru-RU" dirty="0" smtClean="0"/>
              <a:t>а орнаменты, гербы 33 русских областей и 16 иностранных государств выполнили </a:t>
            </a:r>
            <a:r>
              <a:rPr lang="ru-RU" dirty="0" err="1" smtClean="0"/>
              <a:t>золотописцы</a:t>
            </a:r>
            <a:r>
              <a:rPr lang="ru-RU" dirty="0" smtClean="0"/>
              <a:t> Посольского приказа под руководством Г. </a:t>
            </a:r>
            <a:r>
              <a:rPr lang="ru-RU" dirty="0" err="1" smtClean="0"/>
              <a:t>Благушина</a:t>
            </a:r>
            <a:r>
              <a:rPr lang="ru-RU" dirty="0" smtClean="0"/>
              <a:t>.</a:t>
            </a:r>
            <a:endParaRPr lang="ru-RU" dirty="0"/>
          </a:p>
        </p:txBody>
      </p:sp>
      <p:sp>
        <p:nvSpPr>
          <p:cNvPr id="82948"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FC3A22-B633-4FE2-B84B-A507ED593AB1}" type="slidenum">
              <a:rPr lang="ru-RU" smtClean="0"/>
              <a:pPr fontAlgn="base">
                <a:spcBef>
                  <a:spcPct val="0"/>
                </a:spcBef>
                <a:spcAft>
                  <a:spcPct val="0"/>
                </a:spcAft>
                <a:defRPr/>
              </a:pPr>
              <a:t>20</a:t>
            </a:fld>
            <a:endParaRPr lang="ru-RU"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83972"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575449-9846-458F-9725-04BB96207AB4}" type="slidenum">
              <a:rPr lang="ru-RU" smtClean="0"/>
              <a:pPr fontAlgn="base">
                <a:spcBef>
                  <a:spcPct val="0"/>
                </a:spcBef>
                <a:spcAft>
                  <a:spcPct val="0"/>
                </a:spcAft>
                <a:defRPr/>
              </a:pPr>
              <a:t>21</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47108"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0FD413-5889-4ABE-BE03-537D15378F18}" type="slidenum">
              <a:rPr lang="ru-RU" smtClean="0"/>
              <a:pPr fontAlgn="base">
                <a:spcBef>
                  <a:spcPct val="0"/>
                </a:spcBef>
                <a:spcAft>
                  <a:spcPct val="0"/>
                </a:spcAft>
                <a:defRPr/>
              </a:pPr>
              <a:t>2</a:t>
            </a:fld>
            <a:endParaRPr lang="ru-RU"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8499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D5C0405-843C-451C-8304-C298C5DF3E91}" type="slidenum">
              <a:rPr lang="ru-RU" smtClean="0"/>
              <a:pPr fontAlgn="base">
                <a:spcBef>
                  <a:spcPct val="0"/>
                </a:spcBef>
                <a:spcAft>
                  <a:spcPct val="0"/>
                </a:spcAft>
                <a:defRPr/>
              </a:pPr>
              <a:t>22</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ru-RU" altLang="ru-RU" smtClean="0"/>
              <a:t>"История России в жизнеописании её главнейших деятелей" - классический труд одного из основоположников русской исторической мысли, Н. И. Костомарова (1817-1885)</a:t>
            </a:r>
          </a:p>
        </p:txBody>
      </p:sp>
      <p:sp>
        <p:nvSpPr>
          <p:cNvPr id="67588"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E4EA63C-D814-441B-A41E-43AFEF2210DB}" type="slidenum">
              <a:rPr lang="ru-RU" smtClean="0"/>
              <a:pPr fontAlgn="base">
                <a:spcBef>
                  <a:spcPct val="0"/>
                </a:spcBef>
                <a:spcAft>
                  <a:spcPct val="0"/>
                </a:spcAft>
                <a:defRPr/>
              </a:pPr>
              <a:t>3</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b="1" smtClean="0"/>
          </a:p>
        </p:txBody>
      </p:sp>
      <p:sp>
        <p:nvSpPr>
          <p:cNvPr id="68612"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22955D-1F4A-4DA3-98A7-8BBD1DFA0743}" type="slidenum">
              <a:rPr lang="ru-RU" smtClean="0"/>
              <a:pPr fontAlgn="base">
                <a:spcBef>
                  <a:spcPct val="0"/>
                </a:spcBef>
                <a:spcAft>
                  <a:spcPct val="0"/>
                </a:spcAft>
                <a:defRPr/>
              </a:pPr>
              <a:t>4</a:t>
            </a:fld>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6963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874A5E-1958-4E47-AD18-C97621B93EA7}" type="slidenum">
              <a:rPr lang="ru-RU" smtClean="0"/>
              <a:pPr fontAlgn="base">
                <a:spcBef>
                  <a:spcPct val="0"/>
                </a:spcBef>
                <a:spcAft>
                  <a:spcPct val="0"/>
                </a:spcAft>
                <a:defRPr/>
              </a:pPr>
              <a:t>5</a:t>
            </a:fld>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7066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317289-6AFE-4885-ACE5-12CB885E61A7}" type="slidenum">
              <a:rPr lang="ru-RU" smtClean="0"/>
              <a:pPr fontAlgn="base">
                <a:spcBef>
                  <a:spcPct val="0"/>
                </a:spcBef>
                <a:spcAft>
                  <a:spcPct val="0"/>
                </a:spcAft>
                <a:defRPr/>
              </a:pPr>
              <a:t>6</a:t>
            </a:fld>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71684"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0B7936-88F9-4AC4-90FC-E677FB532830}" type="slidenum">
              <a:rPr lang="ru-RU" smtClean="0"/>
              <a:pPr fontAlgn="base">
                <a:spcBef>
                  <a:spcPct val="0"/>
                </a:spcBef>
                <a:spcAft>
                  <a:spcPct val="0"/>
                </a:spcAft>
                <a:defRPr/>
              </a:pPr>
              <a:t>7</a:t>
            </a:fld>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ru-RU" altLang="ru-RU" smtClean="0"/>
              <a:t>ФГУК "Саратовский государственный художественный музей имени А.Н. Радищева"</a:t>
            </a:r>
          </a:p>
          <a:p>
            <a:pPr eaLnBrk="1" hangingPunct="1">
              <a:spcBef>
                <a:spcPct val="0"/>
              </a:spcBef>
            </a:pPr>
            <a:endParaRPr lang="ru-RU" altLang="ru-RU" smtClean="0"/>
          </a:p>
          <a:p>
            <a:pPr eaLnBrk="1" hangingPunct="1">
              <a:spcBef>
                <a:spcPct val="0"/>
              </a:spcBef>
            </a:pPr>
            <a:r>
              <a:rPr lang="ru-RU" altLang="ru-RU" smtClean="0"/>
              <a:t>На рисунке показаны нарядные палаты в царицыном тереме со сводчатыми потолками, расписными стенами и витыми решетками на окнах. В центре в кресле сидит царская невеста, одетая в свободные одежды и с распущенными волосами. Ее держит за руку царский врач, у входа слева - внушительный профиль боярина Салтыкова. Справа у окна изображена женщина в богатой шубе - родственница Хлоповой. Еще три женских фигуры нянек и горничных видны на втором плане</a:t>
            </a:r>
          </a:p>
          <a:p>
            <a:pPr eaLnBrk="1" hangingPunct="1">
              <a:spcBef>
                <a:spcPct val="0"/>
              </a:spcBef>
            </a:pPr>
            <a:endParaRPr lang="ru-RU" altLang="ru-RU" smtClean="0"/>
          </a:p>
        </p:txBody>
      </p:sp>
      <p:sp>
        <p:nvSpPr>
          <p:cNvPr id="71684"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301B47-9B82-4D82-A527-46AF7B0C54A1}" type="slidenum">
              <a:rPr lang="ru-RU" smtClean="0"/>
              <a:pPr fontAlgn="base">
                <a:spcBef>
                  <a:spcPct val="0"/>
                </a:spcBef>
                <a:spcAft>
                  <a:spcPct val="0"/>
                </a:spcAft>
                <a:defRPr/>
              </a:pPr>
              <a:t>8</a:t>
            </a:fld>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73732"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A9E261-2031-4AF8-8F2C-2F7C39982014}" type="slidenum">
              <a:rPr lang="ru-RU" smtClean="0"/>
              <a:pPr fontAlgn="base">
                <a:spcBef>
                  <a:spcPct val="0"/>
                </a:spcBef>
                <a:spcAft>
                  <a:spcPct val="0"/>
                </a:spcAft>
                <a:defRPr/>
              </a:pPr>
              <a:t>9</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230EF3B-A20C-4C9F-8CB4-013E995517B3}" type="datetimeFigureOut">
              <a:rPr lang="ru-RU"/>
              <a:pPr>
                <a:defRPr/>
              </a:pPr>
              <a:t>20.11.2014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2C1E56D-8AB2-4AB2-8571-4B90CC2A0AF2}" type="slidenum">
              <a:rPr lang="ru-RU"/>
              <a:pPr>
                <a:defRPr/>
              </a:pPr>
              <a:t>‹#›</a:t>
            </a:fld>
            <a:endParaRPr lang="ru-RU"/>
          </a:p>
        </p:txBody>
      </p:sp>
    </p:spTree>
    <p:extLst>
      <p:ext uri="{BB962C8B-B14F-4D97-AF65-F5344CB8AC3E}">
        <p14:creationId xmlns:p14="http://schemas.microsoft.com/office/powerpoint/2010/main" val="1493693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E71459F-E15E-450A-83EA-05A0DAC6FCAB}" type="datetimeFigureOut">
              <a:rPr lang="ru-RU"/>
              <a:pPr>
                <a:defRPr/>
              </a:pPr>
              <a:t>20.11.2014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6B61CCB-2A1F-4200-8454-EA6E6B35EA50}" type="slidenum">
              <a:rPr lang="ru-RU"/>
              <a:pPr>
                <a:defRPr/>
              </a:pPr>
              <a:t>‹#›</a:t>
            </a:fld>
            <a:endParaRPr lang="ru-RU"/>
          </a:p>
        </p:txBody>
      </p:sp>
    </p:spTree>
    <p:extLst>
      <p:ext uri="{BB962C8B-B14F-4D97-AF65-F5344CB8AC3E}">
        <p14:creationId xmlns:p14="http://schemas.microsoft.com/office/powerpoint/2010/main" val="1862656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3CD904F-187F-435D-AC74-0F1D457CC2D4}" type="datetimeFigureOut">
              <a:rPr lang="ru-RU"/>
              <a:pPr>
                <a:defRPr/>
              </a:pPr>
              <a:t>20.11.2014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38E27B0-B59F-4D24-B469-0BBF42E0A08F}" type="slidenum">
              <a:rPr lang="ru-RU"/>
              <a:pPr>
                <a:defRPr/>
              </a:pPr>
              <a:t>‹#›</a:t>
            </a:fld>
            <a:endParaRPr lang="ru-RU"/>
          </a:p>
        </p:txBody>
      </p:sp>
    </p:spTree>
    <p:extLst>
      <p:ext uri="{BB962C8B-B14F-4D97-AF65-F5344CB8AC3E}">
        <p14:creationId xmlns:p14="http://schemas.microsoft.com/office/powerpoint/2010/main" val="3688960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4FCE4BE-D6A3-4A06-88A0-40A5254BB7B3}" type="datetimeFigureOut">
              <a:rPr lang="ru-RU"/>
              <a:pPr>
                <a:defRPr/>
              </a:pPr>
              <a:t>20.11.2014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6D11B51-6487-4D2A-9D10-438B5DA55A65}" type="slidenum">
              <a:rPr lang="ru-RU"/>
              <a:pPr>
                <a:defRPr/>
              </a:pPr>
              <a:t>‹#›</a:t>
            </a:fld>
            <a:endParaRPr lang="ru-RU"/>
          </a:p>
        </p:txBody>
      </p:sp>
    </p:spTree>
    <p:extLst>
      <p:ext uri="{BB962C8B-B14F-4D97-AF65-F5344CB8AC3E}">
        <p14:creationId xmlns:p14="http://schemas.microsoft.com/office/powerpoint/2010/main" val="1024659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B31E99EC-8CEA-4FC9-90CB-D3D4F6F89DEC}" type="datetimeFigureOut">
              <a:rPr lang="ru-RU"/>
              <a:pPr>
                <a:defRPr/>
              </a:pPr>
              <a:t>20.11.2014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59AAC98-6F92-4080-9505-59381EB219FF}" type="slidenum">
              <a:rPr lang="ru-RU"/>
              <a:pPr>
                <a:defRPr/>
              </a:pPr>
              <a:t>‹#›</a:t>
            </a:fld>
            <a:endParaRPr lang="ru-RU"/>
          </a:p>
        </p:txBody>
      </p:sp>
    </p:spTree>
    <p:extLst>
      <p:ext uri="{BB962C8B-B14F-4D97-AF65-F5344CB8AC3E}">
        <p14:creationId xmlns:p14="http://schemas.microsoft.com/office/powerpoint/2010/main" val="1903705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2A37406D-C0CE-45FA-B92B-3382CB7D3F74}" type="datetimeFigureOut">
              <a:rPr lang="ru-RU"/>
              <a:pPr>
                <a:defRPr/>
              </a:pPr>
              <a:t>20.11.2014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9EF5A8D-8915-4A7F-9860-3A4CEEB1140E}" type="slidenum">
              <a:rPr lang="ru-RU"/>
              <a:pPr>
                <a:defRPr/>
              </a:pPr>
              <a:t>‹#›</a:t>
            </a:fld>
            <a:endParaRPr lang="ru-RU"/>
          </a:p>
        </p:txBody>
      </p:sp>
    </p:spTree>
    <p:extLst>
      <p:ext uri="{BB962C8B-B14F-4D97-AF65-F5344CB8AC3E}">
        <p14:creationId xmlns:p14="http://schemas.microsoft.com/office/powerpoint/2010/main" val="3500177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8FEBB2E5-2DC4-4C42-B372-9C46FE286ED6}" type="datetimeFigureOut">
              <a:rPr lang="ru-RU"/>
              <a:pPr>
                <a:defRPr/>
              </a:pPr>
              <a:t>20.11.2014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48AB4DB6-9A69-421E-8B13-0504D9546C63}" type="slidenum">
              <a:rPr lang="ru-RU"/>
              <a:pPr>
                <a:defRPr/>
              </a:pPr>
              <a:t>‹#›</a:t>
            </a:fld>
            <a:endParaRPr lang="ru-RU"/>
          </a:p>
        </p:txBody>
      </p:sp>
    </p:spTree>
    <p:extLst>
      <p:ext uri="{BB962C8B-B14F-4D97-AF65-F5344CB8AC3E}">
        <p14:creationId xmlns:p14="http://schemas.microsoft.com/office/powerpoint/2010/main" val="3703329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D1FE36E7-31F0-4319-B55B-E2F2F3B272F5}" type="datetimeFigureOut">
              <a:rPr lang="ru-RU"/>
              <a:pPr>
                <a:defRPr/>
              </a:pPr>
              <a:t>20.11.2014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73AFF36A-509C-4EDA-AA11-DD55891300BE}" type="slidenum">
              <a:rPr lang="ru-RU"/>
              <a:pPr>
                <a:defRPr/>
              </a:pPr>
              <a:t>‹#›</a:t>
            </a:fld>
            <a:endParaRPr lang="ru-RU"/>
          </a:p>
        </p:txBody>
      </p:sp>
    </p:spTree>
    <p:extLst>
      <p:ext uri="{BB962C8B-B14F-4D97-AF65-F5344CB8AC3E}">
        <p14:creationId xmlns:p14="http://schemas.microsoft.com/office/powerpoint/2010/main" val="2206049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9FEC8462-5FE9-4A92-96B4-867FBD8B0FCD}" type="datetimeFigureOut">
              <a:rPr lang="ru-RU"/>
              <a:pPr>
                <a:defRPr/>
              </a:pPr>
              <a:t>20.11.2014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CE5C5841-89C1-4239-AF8E-9F9AE5BDF3E0}" type="slidenum">
              <a:rPr lang="ru-RU"/>
              <a:pPr>
                <a:defRPr/>
              </a:pPr>
              <a:t>‹#›</a:t>
            </a:fld>
            <a:endParaRPr lang="ru-RU"/>
          </a:p>
        </p:txBody>
      </p:sp>
    </p:spTree>
    <p:extLst>
      <p:ext uri="{BB962C8B-B14F-4D97-AF65-F5344CB8AC3E}">
        <p14:creationId xmlns:p14="http://schemas.microsoft.com/office/powerpoint/2010/main" val="2839261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67A532A-5DF9-4FC1-A951-B3B2909734F2}" type="datetimeFigureOut">
              <a:rPr lang="ru-RU"/>
              <a:pPr>
                <a:defRPr/>
              </a:pPr>
              <a:t>20.11.2014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95FF45B-1DC5-484C-82AE-3AEA80FB14BE}" type="slidenum">
              <a:rPr lang="ru-RU"/>
              <a:pPr>
                <a:defRPr/>
              </a:pPr>
              <a:t>‹#›</a:t>
            </a:fld>
            <a:endParaRPr lang="ru-RU"/>
          </a:p>
        </p:txBody>
      </p:sp>
    </p:spTree>
    <p:extLst>
      <p:ext uri="{BB962C8B-B14F-4D97-AF65-F5344CB8AC3E}">
        <p14:creationId xmlns:p14="http://schemas.microsoft.com/office/powerpoint/2010/main" val="3348106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80B64271-0FCC-4C42-8C57-55DBDAB3784F}" type="datetimeFigureOut">
              <a:rPr lang="ru-RU"/>
              <a:pPr>
                <a:defRPr/>
              </a:pPr>
              <a:t>20.11.2014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35E1684-ABA1-4A27-9301-2A4D5E889952}" type="slidenum">
              <a:rPr lang="ru-RU"/>
              <a:pPr>
                <a:defRPr/>
              </a:pPr>
              <a:t>‹#›</a:t>
            </a:fld>
            <a:endParaRPr lang="ru-RU"/>
          </a:p>
        </p:txBody>
      </p:sp>
    </p:spTree>
    <p:extLst>
      <p:ext uri="{BB962C8B-B14F-4D97-AF65-F5344CB8AC3E}">
        <p14:creationId xmlns:p14="http://schemas.microsoft.com/office/powerpoint/2010/main" val="1736923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A7E78B2-8263-44F3-A377-527F0CA4D04F}" type="datetimeFigureOut">
              <a:rPr lang="ru-RU"/>
              <a:pPr>
                <a:defRPr/>
              </a:pPr>
              <a:t>20.11.2014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00FA18D-6158-4298-A702-A17D16E8F7F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hyperlink" Target="http://www.intoclassics.net/news/2008-11-01-1863" TargetMode="External"/><Relationship Id="rId13" Type="http://schemas.openxmlformats.org/officeDocument/2006/relationships/hyperlink" Target="http://lectures.edu.ru/attach/17/8688.mp3" TargetMode="External"/><Relationship Id="rId18" Type="http://schemas.openxmlformats.org/officeDocument/2006/relationships/hyperlink" Target="http://www.bibliotekar.ru/ber/280.htm" TargetMode="External"/><Relationship Id="rId3" Type="http://schemas.openxmlformats.org/officeDocument/2006/relationships/hyperlink" Target="http://lib.pomorsu.ru/Bibkop/rom.htm" TargetMode="External"/><Relationship Id="rId7" Type="http://schemas.openxmlformats.org/officeDocument/2006/relationships/hyperlink" Target="http://www.imperialhouse.ru/" TargetMode="External"/><Relationship Id="rId12" Type="http://schemas.openxmlformats.org/officeDocument/2006/relationships/hyperlink" Target="http://lectures.edu.ru/default.asp?ob_no=16004" TargetMode="External"/><Relationship Id="rId17" Type="http://schemas.openxmlformats.org/officeDocument/2006/relationships/hyperlink" Target="http://historydoc.edu.ru/catalog.asp?ob_no=15651&amp;cat_ob_no=12193" TargetMode="External"/><Relationship Id="rId2" Type="http://schemas.openxmlformats.org/officeDocument/2006/relationships/notesSlide" Target="../notesSlides/notesSlide20.xml"/><Relationship Id="rId16" Type="http://schemas.openxmlformats.org/officeDocument/2006/relationships/hyperlink" Target="http://www.litru.ru/index.html?book=15122&amp;page=9" TargetMode="External"/><Relationship Id="rId20" Type="http://schemas.openxmlformats.org/officeDocument/2006/relationships/hyperlink" Target="http://www.vostlit.info/Texts/Dokumenty/Russ/xvii.htm" TargetMode="External"/><Relationship Id="rId1" Type="http://schemas.openxmlformats.org/officeDocument/2006/relationships/slideLayout" Target="../slideLayouts/slideLayout4.xml"/><Relationship Id="rId6" Type="http://schemas.openxmlformats.org/officeDocument/2006/relationships/hyperlink" Target="http://monar.ru/galereia/node/1327?size=_original" TargetMode="External"/><Relationship Id="rId11" Type="http://schemas.openxmlformats.org/officeDocument/2006/relationships/hyperlink" Target="http://www.istrodina.com/rodina_articul.php3?id=2027&amp;n=104" TargetMode="External"/><Relationship Id="rId5" Type="http://schemas.openxmlformats.org/officeDocument/2006/relationships/hyperlink" Target="http://www.moscowkremlin.ru/romanovs.html" TargetMode="External"/><Relationship Id="rId15" Type="http://schemas.openxmlformats.org/officeDocument/2006/relationships/hyperlink" Target="http://fotomoscow.homefree.ru/show/4/0/gr1.jpg" TargetMode="External"/><Relationship Id="rId10" Type="http://schemas.openxmlformats.org/officeDocument/2006/relationships/hyperlink" Target="http://school-collection.edu.ru/catalog/rubr/8f5d7210-86a6-11da-a72b-0800200c9a66/18068/" TargetMode="External"/><Relationship Id="rId19" Type="http://schemas.openxmlformats.org/officeDocument/2006/relationships/hyperlink" Target="http://elib.ispu.ru/library/history/index.html" TargetMode="External"/><Relationship Id="rId4" Type="http://schemas.openxmlformats.org/officeDocument/2006/relationships/hyperlink" Target="http://wordweb.ru/" TargetMode="External"/><Relationship Id="rId9" Type="http://schemas.openxmlformats.org/officeDocument/2006/relationships/hyperlink" Target="http://his.1september.ru/2004/04/15.htm" TargetMode="External"/><Relationship Id="rId14" Type="http://schemas.openxmlformats.org/officeDocument/2006/relationships/hyperlink" Target="http://lectures.edu.ru/attach/17/7871.mp3"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38" y="357188"/>
            <a:ext cx="7986712" cy="755650"/>
          </a:xfrm>
        </p:spPr>
        <p:txBody>
          <a:bodyPr rtlCol="0">
            <a:normAutofit fontScale="90000"/>
          </a:bodyPr>
          <a:lstStyle/>
          <a:p>
            <a:pPr eaLnBrk="1" fontAlgn="auto" hangingPunct="1">
              <a:spcAft>
                <a:spcPts val="0"/>
              </a:spcAft>
              <a:defRPr/>
            </a:pPr>
            <a:r>
              <a:rPr lang="ru-RU" b="1" i="1" dirty="0" smtClean="0">
                <a:solidFill>
                  <a:srgbClr val="FFFF00"/>
                </a:solidFill>
              </a:rPr>
              <a:t>Михаил Федорович(1613-1645</a:t>
            </a:r>
            <a:endParaRPr lang="ru-RU" i="1" dirty="0">
              <a:solidFill>
                <a:srgbClr val="FFFF00"/>
              </a:solidFill>
            </a:endParaRPr>
          </a:p>
        </p:txBody>
      </p:sp>
      <p:sp>
        <p:nvSpPr>
          <p:cNvPr id="3" name="Подзаголовок 2"/>
          <p:cNvSpPr>
            <a:spLocks noGrp="1"/>
          </p:cNvSpPr>
          <p:nvPr>
            <p:ph type="subTitle" idx="1"/>
          </p:nvPr>
        </p:nvSpPr>
        <p:spPr>
          <a:xfrm>
            <a:off x="500063" y="1071563"/>
            <a:ext cx="6186487" cy="1252537"/>
          </a:xfrm>
        </p:spPr>
        <p:txBody>
          <a:bodyPr rtlCol="0">
            <a:normAutofit/>
          </a:bodyPr>
          <a:lstStyle/>
          <a:p>
            <a:pPr eaLnBrk="1" fontAlgn="auto" hangingPunct="1">
              <a:spcAft>
                <a:spcPts val="0"/>
              </a:spcAft>
              <a:buFont typeface="Arial" pitchFamily="34" charset="0"/>
              <a:buNone/>
              <a:defRPr/>
            </a:pPr>
            <a:r>
              <a:rPr lang="ru-RU" sz="3600" b="1" i="1" dirty="0" smtClean="0">
                <a:solidFill>
                  <a:srgbClr val="FFFF00"/>
                </a:solidFill>
                <a:effectLst>
                  <a:outerShdw blurRad="38100" dist="38100" dir="2700000" algn="tl">
                    <a:srgbClr val="000000">
                      <a:alpha val="43137"/>
                    </a:srgbClr>
                  </a:outerShdw>
                </a:effectLst>
              </a:rPr>
              <a:t>Женитьба царя</a:t>
            </a:r>
            <a:endParaRPr lang="ru-RU" sz="3600" b="1" dirty="0" smtClean="0">
              <a:solidFill>
                <a:srgbClr val="FFFF00"/>
              </a:solidFill>
              <a:effectLst>
                <a:outerShdw blurRad="38100" dist="38100" dir="2700000" algn="tl">
                  <a:srgbClr val="000000">
                    <a:alpha val="43137"/>
                  </a:srgbClr>
                </a:outerShdw>
              </a:effectLst>
              <a:latin typeface="+mj-lt"/>
            </a:endParaRPr>
          </a:p>
        </p:txBody>
      </p:sp>
      <p:sp>
        <p:nvSpPr>
          <p:cNvPr id="4" name="Нижний колонтитул 3"/>
          <p:cNvSpPr>
            <a:spLocks noGrp="1"/>
          </p:cNvSpPr>
          <p:nvPr>
            <p:ph type="ftr" sz="quarter" idx="11"/>
          </p:nvPr>
        </p:nvSpPr>
        <p:spPr>
          <a:xfrm>
            <a:off x="2843808" y="5661248"/>
            <a:ext cx="3816424" cy="1060227"/>
          </a:xfrm>
        </p:spPr>
        <p:txBody>
          <a:bodyPr/>
          <a:lstStyle/>
          <a:p>
            <a:pPr>
              <a:defRPr/>
            </a:pPr>
            <a:r>
              <a:rPr lang="ru-RU" dirty="0">
                <a:solidFill>
                  <a:srgbClr val="FFFF00"/>
                </a:solidFill>
              </a:rPr>
              <a:t>Вашарина Ю.Е.</a:t>
            </a:r>
          </a:p>
          <a:p>
            <a:pPr>
              <a:defRPr/>
            </a:pPr>
            <a:r>
              <a:rPr lang="ru-RU" dirty="0">
                <a:solidFill>
                  <a:srgbClr val="FFFF00"/>
                </a:solidFill>
              </a:rPr>
              <a:t> МОУ «Ульяновский Городской лицей при Ульяновском Государственном Техническом Университете»</a:t>
            </a:r>
          </a:p>
          <a:p>
            <a:pPr>
              <a:defRPr/>
            </a:pPr>
            <a:r>
              <a:rPr lang="ru-RU" dirty="0" smtClean="0">
                <a:solidFill>
                  <a:srgbClr val="FFFF00"/>
                </a:solidFill>
              </a:rPr>
              <a:t>" </a:t>
            </a:r>
            <a:endParaRPr lang="ru-RU" dirty="0">
              <a:solidFill>
                <a:srgbClr val="FFFF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Прямоугольник 2"/>
          <p:cNvSpPr>
            <a:spLocks noChangeArrowheads="1"/>
          </p:cNvSpPr>
          <p:nvPr/>
        </p:nvSpPr>
        <p:spPr bwMode="auto">
          <a:xfrm>
            <a:off x="1143000" y="1357313"/>
            <a:ext cx="5357813"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ru-RU" altLang="ru-RU"/>
              <a:t> </a:t>
            </a:r>
            <a:r>
              <a:rPr lang="ru-RU" altLang="ru-RU" sz="2000"/>
              <a:t>Сообразно этому приговору, царскую невесту свели с "верху". </a:t>
            </a:r>
            <a:br>
              <a:rPr lang="ru-RU" altLang="ru-RU" sz="2000"/>
            </a:br>
            <a:r>
              <a:rPr lang="ru-RU" altLang="ru-RU" sz="2000"/>
              <a:t> Хлопову поместили у ее бабки на подворье, а через десять дней сослали в Тобольск с бабкой, теткой и двумя дядями</a:t>
            </a:r>
          </a:p>
          <a:p>
            <a:pPr algn="just" eaLnBrk="1" hangingPunct="1"/>
            <a:r>
              <a:rPr lang="ru-RU" altLang="ru-RU" sz="2000"/>
              <a:t> Желябужскими, разлучив</a:t>
            </a:r>
          </a:p>
          <a:p>
            <a:pPr algn="just" eaLnBrk="1" hangingPunct="1"/>
            <a:r>
              <a:rPr lang="ru-RU" altLang="ru-RU" sz="2000"/>
              <a:t>с отцом и матерью. </a:t>
            </a:r>
          </a:p>
          <a:p>
            <a:pPr algn="just" eaLnBrk="1" hangingPunct="1"/>
            <a:r>
              <a:rPr lang="ru-RU" altLang="ru-RU" sz="2000"/>
              <a:t>Царь не был причастен к этому варварству.</a:t>
            </a:r>
            <a:br>
              <a:rPr lang="ru-RU" altLang="ru-RU" sz="2000"/>
            </a:br>
            <a:r>
              <a:rPr lang="ru-RU" altLang="ru-RU" sz="2000"/>
              <a:t> Он грустил о Марье, но не смел ослушаться матери. </a:t>
            </a:r>
          </a:p>
          <a:p>
            <a:pPr algn="just" eaLnBrk="1" hangingPunct="1"/>
            <a:endParaRPr lang="ru-RU" altLang="ru-RU" sz="2000"/>
          </a:p>
          <a:p>
            <a:pPr algn="just" eaLnBrk="1" hangingPunct="1"/>
            <a:r>
              <a:rPr lang="ru-RU" altLang="ru-RU" sz="2000"/>
              <a:t> </a:t>
            </a:r>
            <a:br>
              <a:rPr lang="ru-RU" altLang="ru-RU" sz="2000"/>
            </a:br>
            <a:endParaRPr lang="ru-RU" altLang="ru-RU" sz="2000"/>
          </a:p>
          <a:p>
            <a:pPr eaLnBrk="1" hangingPunct="1"/>
            <a:r>
              <a:rPr lang="ru-RU" altLang="ru-RU" sz="2000"/>
              <a:t>      </a:t>
            </a:r>
          </a:p>
        </p:txBody>
      </p:sp>
      <p:sp>
        <p:nvSpPr>
          <p:cNvPr id="11267" name="Заголовок 1"/>
          <p:cNvSpPr>
            <a:spLocks noGrp="1"/>
          </p:cNvSpPr>
          <p:nvPr>
            <p:ph type="title"/>
          </p:nvPr>
        </p:nvSpPr>
        <p:spPr/>
        <p:txBody>
          <a:bodyPr/>
          <a:lstStyle/>
          <a:p>
            <a:pPr eaLnBrk="1" hangingPunct="1"/>
            <a:r>
              <a:rPr lang="ru-RU" altLang="ru-RU" sz="3600" i="1" smtClean="0">
                <a:solidFill>
                  <a:srgbClr val="C00000"/>
                </a:solidFill>
              </a:rPr>
              <a:t>Ссылка в Тобольск</a:t>
            </a:r>
          </a:p>
        </p:txBody>
      </p:sp>
      <p:pic>
        <p:nvPicPr>
          <p:cNvPr id="5" name="Picture 2"/>
          <p:cNvPicPr>
            <a:picLocks noChangeAspect="1" noChangeArrowheads="1"/>
          </p:cNvPicPr>
          <p:nvPr/>
        </p:nvPicPr>
        <p:blipFill>
          <a:blip r:embed="rId2"/>
          <a:srcRect/>
          <a:stretch>
            <a:fillRect/>
          </a:stretch>
        </p:blipFill>
        <p:spPr bwMode="auto">
          <a:xfrm>
            <a:off x="6643702" y="1214422"/>
            <a:ext cx="2285984" cy="4812801"/>
          </a:xfrm>
          <a:prstGeom prst="rect">
            <a:avLst/>
          </a:prstGeom>
          <a:no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Прямоугольник 2"/>
          <p:cNvSpPr>
            <a:spLocks noChangeArrowheads="1"/>
          </p:cNvSpPr>
          <p:nvPr/>
        </p:nvSpPr>
        <p:spPr bwMode="auto">
          <a:xfrm>
            <a:off x="571500" y="1214438"/>
            <a:ext cx="6000750" cy="347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000"/>
              <a:t>Влияние Салтыковых при дворе ослабело с прибытием Филарета, но они держались несколько лет, благодаря покровительству Марфы Ивановны. </a:t>
            </a:r>
            <a:br>
              <a:rPr lang="ru-RU" altLang="ru-RU" sz="2000"/>
            </a:br>
            <a:r>
              <a:rPr lang="ru-RU" altLang="ru-RU" sz="2000"/>
              <a:t> Филарет думал было женить сына на польской королевне, потом на датской, но сватовство не удалось. </a:t>
            </a:r>
            <a:br>
              <a:rPr lang="ru-RU" altLang="ru-RU" sz="2000"/>
            </a:br>
            <a:r>
              <a:rPr lang="ru-RU" altLang="ru-RU" sz="2000"/>
              <a:t>Царь, из угождения к матери, долго сдерживал свои чувства, наконец объявил родителю, что не хочет жениться ни на ком, кроме Хлоповой, которая ему указана Богом. </a:t>
            </a:r>
          </a:p>
        </p:txBody>
      </p:sp>
      <p:sp>
        <p:nvSpPr>
          <p:cNvPr id="12291" name="Заголовок 1"/>
          <p:cNvSpPr>
            <a:spLocks noGrp="1"/>
          </p:cNvSpPr>
          <p:nvPr>
            <p:ph type="title"/>
          </p:nvPr>
        </p:nvSpPr>
        <p:spPr/>
        <p:txBody>
          <a:bodyPr/>
          <a:lstStyle/>
          <a:p>
            <a:pPr eaLnBrk="1" hangingPunct="1"/>
            <a:r>
              <a:rPr lang="ru-RU" altLang="ru-RU" sz="3600" i="1" smtClean="0">
                <a:solidFill>
                  <a:srgbClr val="C00000"/>
                </a:solidFill>
              </a:rPr>
              <a:t>Указана Богом</a:t>
            </a:r>
          </a:p>
        </p:txBody>
      </p:sp>
      <p:pic>
        <p:nvPicPr>
          <p:cNvPr id="5" name="Picture 2"/>
          <p:cNvPicPr>
            <a:picLocks noChangeAspect="1" noChangeArrowheads="1"/>
          </p:cNvPicPr>
          <p:nvPr/>
        </p:nvPicPr>
        <p:blipFill>
          <a:blip r:embed="rId3" cstate="email"/>
          <a:srcRect/>
          <a:stretch>
            <a:fillRect/>
          </a:stretch>
        </p:blipFill>
        <p:spPr bwMode="auto">
          <a:xfrm>
            <a:off x="6500826" y="1214422"/>
            <a:ext cx="2357453" cy="4500594"/>
          </a:xfrm>
          <a:prstGeom prst="rect">
            <a:avLst/>
          </a:prstGeom>
          <a:no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2293" name="Прямоугольник 5"/>
          <p:cNvSpPr>
            <a:spLocks noChangeArrowheads="1"/>
          </p:cNvSpPr>
          <p:nvPr/>
        </p:nvSpPr>
        <p:spPr bwMode="auto">
          <a:xfrm>
            <a:off x="7143750" y="5286375"/>
            <a:ext cx="1714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ru-RU" sz="1000"/>
              <a:t>http://www.antiquebooks.ru/pic/1/437/80275_1.jpg</a:t>
            </a:r>
            <a:endParaRPr lang="ru-RU" altLang="ru-RU" sz="100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Прямоугольник 2"/>
          <p:cNvSpPr>
            <a:spLocks noChangeArrowheads="1"/>
          </p:cNvSpPr>
          <p:nvPr/>
        </p:nvSpPr>
        <p:spPr bwMode="auto">
          <a:xfrm>
            <a:off x="642938" y="1214438"/>
            <a:ext cx="5500687" cy="52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a:t> </a:t>
            </a:r>
            <a:r>
              <a:rPr lang="ru-RU" altLang="ru-RU" sz="2000"/>
              <a:t>Произвели следствие о бывшей болезни царской невесты.</a:t>
            </a:r>
          </a:p>
          <a:p>
            <a:pPr eaLnBrk="1" hangingPunct="1"/>
            <a:r>
              <a:rPr lang="ru-RU" altLang="ru-RU" sz="2000"/>
              <a:t>Царь сделал допрос врачам, лечившим Хлопову. </a:t>
            </a:r>
            <a:br>
              <a:rPr lang="ru-RU" altLang="ru-RU" sz="2000"/>
            </a:br>
            <a:r>
              <a:rPr lang="ru-RU" altLang="ru-RU" sz="2000"/>
              <a:t>Эти врачи показали царю совсем не то, что доносили ему за семь лет пред тем Салтыковы будто бы со слов этих самых врачей. Эти врачи никогда не говорили Салтыковым, что царская невеста больна неизлечимо и неспособна к деторождению. Изобличенные на очной ставке с докторами Салтыковы, боярин Борис и окольничий Михаиле, были сосланы в их далекие вотчины, впрочем, без лишения чинов. </a:t>
            </a:r>
            <a:br>
              <a:rPr lang="ru-RU" altLang="ru-RU" sz="2000"/>
            </a:br>
            <a:r>
              <a:rPr lang="ru-RU" altLang="ru-RU" sz="2000"/>
              <a:t>Но это не помогло несчастной Хлоповой. </a:t>
            </a:r>
          </a:p>
          <a:p>
            <a:pPr eaLnBrk="1" hangingPunct="1"/>
            <a:endParaRPr lang="ru-RU" altLang="ru-RU" sz="2000"/>
          </a:p>
          <a:p>
            <a:pPr eaLnBrk="1" hangingPunct="1"/>
            <a:endParaRPr lang="ru-RU" altLang="ru-RU"/>
          </a:p>
        </p:txBody>
      </p:sp>
      <p:sp>
        <p:nvSpPr>
          <p:cNvPr id="5" name="Заголовок 1"/>
          <p:cNvSpPr txBox="1">
            <a:spLocks/>
          </p:cNvSpPr>
          <p:nvPr/>
        </p:nvSpPr>
        <p:spPr>
          <a:xfrm>
            <a:off x="428625" y="0"/>
            <a:ext cx="8229600" cy="1143000"/>
          </a:xfrm>
          <a:prstGeom prst="rect">
            <a:avLst/>
          </a:prstGeom>
        </p:spPr>
        <p:txBody>
          <a:bodyPr anchor="ctr">
            <a:normAutofit lnSpcReduction="10000"/>
          </a:bodyPr>
          <a:lstStyle/>
          <a:p>
            <a:pPr algn="ctr" fontAlgn="auto">
              <a:spcAft>
                <a:spcPts val="0"/>
              </a:spcAft>
              <a:defRPr/>
            </a:pPr>
            <a:r>
              <a:rPr lang="ru-RU" sz="3600" i="1" dirty="0">
                <a:solidFill>
                  <a:srgbClr val="C00000"/>
                </a:solidFill>
                <a:latin typeface="+mn-lt"/>
              </a:rPr>
              <a:t>Следствие о бывшей болезни царской невесты</a:t>
            </a:r>
            <a:endParaRPr lang="ru-RU" sz="3600" i="1" dirty="0">
              <a:solidFill>
                <a:srgbClr val="C00000"/>
              </a:solidFill>
              <a:latin typeface="+mj-lt"/>
              <a:ea typeface="+mj-ea"/>
              <a:cs typeface="+mj-cs"/>
            </a:endParaRPr>
          </a:p>
        </p:txBody>
      </p:sp>
      <p:pic>
        <p:nvPicPr>
          <p:cNvPr id="6146" name="Picture 2"/>
          <p:cNvPicPr>
            <a:picLocks noChangeAspect="1" noChangeArrowheads="1"/>
          </p:cNvPicPr>
          <p:nvPr/>
        </p:nvPicPr>
        <p:blipFill>
          <a:blip r:embed="rId3"/>
          <a:srcRect/>
          <a:stretch>
            <a:fillRect/>
          </a:stretch>
        </p:blipFill>
        <p:spPr bwMode="auto">
          <a:xfrm>
            <a:off x="6072188" y="1285875"/>
            <a:ext cx="2714625" cy="4762500"/>
          </a:xfrm>
          <a:prstGeom prst="rect">
            <a:avLst/>
          </a:prstGeom>
          <a:ln>
            <a:noFill/>
          </a:ln>
          <a:effectLst>
            <a:outerShdw blurRad="292100" dist="139700" dir="2700000" algn="tl" rotWithShape="0">
              <a:srgbClr val="333333">
                <a:alpha val="65000"/>
              </a:srgbClr>
            </a:outerShdw>
          </a:effectLst>
        </p:spPr>
      </p:pic>
      <p:sp>
        <p:nvSpPr>
          <p:cNvPr id="13317" name="Прямоугольник 7"/>
          <p:cNvSpPr>
            <a:spLocks noChangeArrowheads="1"/>
          </p:cNvSpPr>
          <p:nvPr/>
        </p:nvSpPr>
        <p:spPr bwMode="auto">
          <a:xfrm>
            <a:off x="6143625" y="5715000"/>
            <a:ext cx="2714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ru-RU" sz="1000"/>
              <a:t>http://www.antiquebooks.ru/pic/1/437/80275_1.jpg</a:t>
            </a:r>
            <a:endParaRPr lang="ru-RU" altLang="ru-RU" sz="10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Прямоугольник 2"/>
          <p:cNvSpPr>
            <a:spLocks noChangeArrowheads="1"/>
          </p:cNvSpPr>
          <p:nvPr/>
        </p:nvSpPr>
        <p:spPr bwMode="auto">
          <a:xfrm>
            <a:off x="1143000" y="1143000"/>
            <a:ext cx="5429250" cy="489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000"/>
              <a:t>Мать царя поклялась, что не останется в царстве своего сына, если Хлопова будет царицей. </a:t>
            </a:r>
            <a:br>
              <a:rPr lang="ru-RU" altLang="ru-RU" sz="2000"/>
            </a:br>
            <a:r>
              <a:rPr lang="ru-RU" altLang="ru-RU" sz="2000"/>
              <a:t>Царь Михаил Федорович и на этот раз уступил воле матери.</a:t>
            </a:r>
            <a:br>
              <a:rPr lang="ru-RU" altLang="ru-RU" sz="2000"/>
            </a:br>
            <a:r>
              <a:rPr lang="ru-RU" altLang="ru-RU" sz="2000"/>
              <a:t> </a:t>
            </a:r>
            <a:r>
              <a:rPr lang="ru-RU" altLang="ru-RU" sz="2000" b="1"/>
              <a:t>В грамоте от ноября 1623 года было объявлено Ивану Хлопову, что великий государь не соизволил взять дочь его Марью в супруги</a:t>
            </a:r>
            <a:r>
              <a:rPr lang="ru-RU" altLang="ru-RU" sz="2000"/>
              <a:t>, приказано Ивану Хлопову жить в своей коломенской вотчине, а Марье Хлоповой вместе с дядей своим Желябужским оставаться в Нижнем. </a:t>
            </a:r>
            <a:endParaRPr lang="ru-RU" altLang="ru-RU" sz="1000"/>
          </a:p>
          <a:p>
            <a:pPr eaLnBrk="1" hangingPunct="1"/>
            <a:endParaRPr lang="ru-RU" altLang="ru-RU"/>
          </a:p>
          <a:p>
            <a:pPr eaLnBrk="1" hangingPunct="1"/>
            <a:endParaRPr lang="ru-RU" altLang="ru-RU"/>
          </a:p>
          <a:p>
            <a:pPr eaLnBrk="1" hangingPunct="1"/>
            <a:endParaRPr lang="ru-RU" altLang="ru-RU"/>
          </a:p>
          <a:p>
            <a:pPr eaLnBrk="1" hangingPunct="1"/>
            <a:endParaRPr lang="ru-RU" altLang="ru-RU"/>
          </a:p>
        </p:txBody>
      </p:sp>
      <p:sp>
        <p:nvSpPr>
          <p:cNvPr id="5" name="Заголовок 1"/>
          <p:cNvSpPr txBox="1">
            <a:spLocks/>
          </p:cNvSpPr>
          <p:nvPr/>
        </p:nvSpPr>
        <p:spPr>
          <a:xfrm>
            <a:off x="428625" y="0"/>
            <a:ext cx="8229600" cy="1143000"/>
          </a:xfrm>
          <a:prstGeom prst="rect">
            <a:avLst/>
          </a:prstGeom>
        </p:spPr>
        <p:txBody>
          <a:bodyPr anchor="ctr">
            <a:normAutofit/>
          </a:bodyPr>
          <a:lstStyle/>
          <a:p>
            <a:pPr algn="ctr" fontAlgn="auto">
              <a:spcAft>
                <a:spcPts val="0"/>
              </a:spcAft>
              <a:defRPr/>
            </a:pPr>
            <a:r>
              <a:rPr lang="ru-RU" sz="3600" i="1" dirty="0">
                <a:solidFill>
                  <a:srgbClr val="C00000"/>
                </a:solidFill>
                <a:latin typeface="+mj-lt"/>
                <a:ea typeface="+mj-ea"/>
                <a:cs typeface="+mj-cs"/>
              </a:rPr>
              <a:t>Воля матери</a:t>
            </a:r>
            <a:endParaRPr lang="ru-RU" sz="3600" i="1" dirty="0">
              <a:latin typeface="+mj-lt"/>
              <a:ea typeface="+mj-ea"/>
              <a:cs typeface="+mj-cs"/>
            </a:endParaRPr>
          </a:p>
        </p:txBody>
      </p:sp>
      <p:pic>
        <p:nvPicPr>
          <p:cNvPr id="8194" name="Picture 2" descr="http://www.mdk-arbat.ru/pic.aspx?id=3286915&#10;"/>
          <p:cNvPicPr>
            <a:picLocks noChangeAspect="1" noChangeArrowheads="1"/>
          </p:cNvPicPr>
          <p:nvPr/>
        </p:nvPicPr>
        <p:blipFill>
          <a:blip r:embed="rId3"/>
          <a:srcRect/>
          <a:stretch>
            <a:fillRect/>
          </a:stretch>
        </p:blipFill>
        <p:spPr bwMode="auto">
          <a:xfrm>
            <a:off x="6643702" y="1285860"/>
            <a:ext cx="2273028" cy="3882962"/>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p:txBody>
          <a:bodyPr/>
          <a:lstStyle/>
          <a:p>
            <a:pPr eaLnBrk="1" hangingPunct="1"/>
            <a:r>
              <a:rPr lang="ru-RU" altLang="ru-RU" sz="3600" i="1" smtClean="0">
                <a:solidFill>
                  <a:srgbClr val="C00000"/>
                </a:solidFill>
              </a:rPr>
              <a:t>Женитьба царя</a:t>
            </a:r>
            <a:endParaRPr lang="ru-RU" altLang="ru-RU" sz="3600" i="1" smtClean="0"/>
          </a:p>
        </p:txBody>
      </p:sp>
      <p:sp>
        <p:nvSpPr>
          <p:cNvPr id="15363" name="Прямоугольник 2"/>
          <p:cNvSpPr>
            <a:spLocks noChangeArrowheads="1"/>
          </p:cNvSpPr>
          <p:nvPr/>
        </p:nvSpPr>
        <p:spPr bwMode="auto">
          <a:xfrm>
            <a:off x="571500" y="1000125"/>
            <a:ext cx="557212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000"/>
              <a:t>В сентябре 1624 года царь по воле матери своей женился на дочери князя Владимира Тимофеевича Долгорукого Марии против собственного желания.</a:t>
            </a:r>
          </a:p>
          <a:p>
            <a:pPr eaLnBrk="1" hangingPunct="1"/>
            <a:r>
              <a:rPr lang="ru-RU" altLang="ru-RU" sz="2000"/>
              <a:t>19 сентября было совершено бракосочетание, а на другой день молодая царица оказалась больной,через три месяца с небольшим, 6 января 1625 года, она скончалась.</a:t>
            </a:r>
          </a:p>
          <a:p>
            <a:pPr eaLnBrk="1" hangingPunct="1"/>
            <a:r>
              <a:rPr lang="ru-RU" altLang="ru-RU" sz="2000"/>
              <a:t>Современник-летописец указывал, что это совершилось как Божья кара за насилие над Хлоповой!</a:t>
            </a:r>
          </a:p>
          <a:p>
            <a:pPr eaLnBrk="1" hangingPunct="1"/>
            <a:r>
              <a:rPr lang="ru-RU" altLang="ru-RU" sz="2000" b="1"/>
              <a:t>И вновь царь холостой. А ведь ему уже 30 лет! </a:t>
            </a:r>
          </a:p>
        </p:txBody>
      </p:sp>
      <p:pic>
        <p:nvPicPr>
          <p:cNvPr id="4" name="Picture 2"/>
          <p:cNvPicPr>
            <a:picLocks noChangeAspect="1" noChangeArrowheads="1"/>
          </p:cNvPicPr>
          <p:nvPr/>
        </p:nvPicPr>
        <p:blipFill>
          <a:blip r:embed="rId3"/>
          <a:srcRect/>
          <a:stretch>
            <a:fillRect/>
          </a:stretch>
        </p:blipFill>
        <p:spPr bwMode="auto">
          <a:xfrm>
            <a:off x="6072188" y="1071563"/>
            <a:ext cx="2714625" cy="521493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lstStyle/>
          <a:p>
            <a:pPr eaLnBrk="1" hangingPunct="1"/>
            <a:r>
              <a:rPr lang="ru-RU" altLang="ru-RU" sz="3600" i="1" smtClean="0">
                <a:solidFill>
                  <a:srgbClr val="C00000"/>
                </a:solidFill>
              </a:rPr>
              <a:t>Русская Золушка</a:t>
            </a:r>
            <a:endParaRPr lang="ru-RU" altLang="ru-RU" sz="3600" i="1" smtClean="0"/>
          </a:p>
        </p:txBody>
      </p:sp>
      <p:sp>
        <p:nvSpPr>
          <p:cNvPr id="16387" name="Прямоугольник 2"/>
          <p:cNvSpPr>
            <a:spLocks noChangeArrowheads="1"/>
          </p:cNvSpPr>
          <p:nvPr/>
        </p:nvSpPr>
        <p:spPr bwMode="auto">
          <a:xfrm>
            <a:off x="785813" y="1285875"/>
            <a:ext cx="5786437"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000"/>
              <a:t>Выбор невесты проходил по старинному обычаю. В Москву привезли 60 девиц из старинных и знатных княжеских и боярских родов. </a:t>
            </a:r>
          </a:p>
          <a:p>
            <a:pPr eaLnBrk="1" hangingPunct="1"/>
            <a:r>
              <a:rPr lang="ru-RU" altLang="ru-RU" sz="2000"/>
              <a:t>Царь выбрал дочь бедного можайского дворянина Лукьяна Степановича Стрешнева. </a:t>
            </a:r>
          </a:p>
          <a:p>
            <a:pPr eaLnBrk="1" hangingPunct="1"/>
            <a:r>
              <a:rPr lang="ru-RU" altLang="ru-RU" sz="2000" b="1"/>
              <a:t>29 января 1626 года царь объявил о  вступлении в брак с дочерью незнатного дворянина Евдокией Лукьяновой Стрешневой,</a:t>
            </a:r>
            <a:r>
              <a:rPr lang="ru-RU" altLang="ru-RU" sz="2000"/>
              <a:t> будущей матерью Алексея Михайловича. </a:t>
            </a:r>
          </a:p>
          <a:p>
            <a:pPr eaLnBrk="1" hangingPunct="1"/>
            <a:r>
              <a:rPr lang="ru-RU" altLang="ru-RU" sz="2000"/>
              <a:t/>
            </a:r>
            <a:br>
              <a:rPr lang="ru-RU" altLang="ru-RU" sz="2000"/>
            </a:br>
            <a:endParaRPr lang="en-US" altLang="ru-RU" sz="2000"/>
          </a:p>
        </p:txBody>
      </p:sp>
      <p:pic>
        <p:nvPicPr>
          <p:cNvPr id="2050" name="Picture 2"/>
          <p:cNvPicPr>
            <a:picLocks noChangeAspect="1" noChangeArrowheads="1"/>
          </p:cNvPicPr>
          <p:nvPr/>
        </p:nvPicPr>
        <p:blipFill>
          <a:blip r:embed="rId3"/>
          <a:srcRect/>
          <a:stretch>
            <a:fillRect/>
          </a:stretch>
        </p:blipFill>
        <p:spPr bwMode="auto">
          <a:xfrm>
            <a:off x="6429375" y="1357313"/>
            <a:ext cx="2500313" cy="3360737"/>
          </a:xfrm>
          <a:prstGeom prst="rect">
            <a:avLst/>
          </a:prstGeom>
          <a:ln>
            <a:noFill/>
          </a:ln>
          <a:effectLst>
            <a:outerShdw blurRad="292100" dist="139700" dir="2700000" algn="tl" rotWithShape="0">
              <a:srgbClr val="333333">
                <a:alpha val="65000"/>
              </a:srgbClr>
            </a:outerShdw>
          </a:effectLst>
        </p:spPr>
      </p:pic>
      <p:sp>
        <p:nvSpPr>
          <p:cNvPr id="16389" name="Прямоугольник 4"/>
          <p:cNvSpPr>
            <a:spLocks noChangeArrowheads="1"/>
          </p:cNvSpPr>
          <p:nvPr/>
        </p:nvSpPr>
        <p:spPr bwMode="auto">
          <a:xfrm>
            <a:off x="6572250" y="4857750"/>
            <a:ext cx="20002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1200" i="1"/>
              <a:t>Неизвестный художник «Портрет Е.Л.Стрешневой» (кон. 17-нач. 18 вв., Государственный исторический музей, Москва)</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1D77F"/>
        </a:solidFill>
        <a:effectLst/>
      </p:bgPr>
    </p:bg>
    <p:spTree>
      <p:nvGrpSpPr>
        <p:cNvPr id="1" name=""/>
        <p:cNvGrpSpPr/>
        <p:nvPr/>
      </p:nvGrpSpPr>
      <p:grpSpPr>
        <a:xfrm>
          <a:off x="0" y="0"/>
          <a:ext cx="0" cy="0"/>
          <a:chOff x="0" y="0"/>
          <a:chExt cx="0" cy="0"/>
        </a:xfrm>
      </p:grpSpPr>
      <p:sp>
        <p:nvSpPr>
          <p:cNvPr id="17410" name="Прямоугольник 6"/>
          <p:cNvSpPr>
            <a:spLocks noChangeArrowheads="1"/>
          </p:cNvSpPr>
          <p:nvPr/>
        </p:nvSpPr>
        <p:spPr bwMode="auto">
          <a:xfrm>
            <a:off x="571500" y="6072188"/>
            <a:ext cx="8286750" cy="6461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i="1"/>
              <a:t>Венчание царя Михаила Федоровича и Евдокии Лукьяновны. Гравюра, акварель. 1810. По оригиналу последней трети XVII в.</a:t>
            </a:r>
            <a:r>
              <a:rPr lang="ru-RU" altLang="ru-RU"/>
              <a:t> </a:t>
            </a:r>
          </a:p>
        </p:txBody>
      </p:sp>
      <p:pic>
        <p:nvPicPr>
          <p:cNvPr id="17411" name="Picture 5" descr="http://historydoc.edu.ru/attach.asp?a_no=318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3" y="642938"/>
            <a:ext cx="8326437"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p:txBody>
          <a:bodyPr/>
          <a:lstStyle/>
          <a:p>
            <a:pPr eaLnBrk="1" hangingPunct="1"/>
            <a:r>
              <a:rPr lang="ru-RU" altLang="ru-RU" sz="3600" i="1" smtClean="0">
                <a:solidFill>
                  <a:srgbClr val="C00000"/>
                </a:solidFill>
              </a:rPr>
              <a:t>Русская Золушка</a:t>
            </a:r>
            <a:endParaRPr lang="ru-RU" altLang="ru-RU" sz="3600" i="1" smtClean="0"/>
          </a:p>
        </p:txBody>
      </p:sp>
      <p:sp>
        <p:nvSpPr>
          <p:cNvPr id="18435" name="Прямоугольник 2"/>
          <p:cNvSpPr>
            <a:spLocks noChangeArrowheads="1"/>
          </p:cNvSpPr>
          <p:nvPr/>
        </p:nvSpPr>
        <p:spPr bwMode="auto">
          <a:xfrm>
            <a:off x="1071563" y="1285875"/>
            <a:ext cx="5072062"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ru-RU" altLang="ru-RU" sz="2000" b="1"/>
              <a:t>29 января 1626 г.было объявлено о предстоящей свадьбе. За три дня до венчания Евдокию Лукьяновну ввели в ее царские хоромы и нарекли царевной. 5 февраля 1626 г. состоялась торжественное бракосочетание.</a:t>
            </a:r>
          </a:p>
          <a:p>
            <a:pPr algn="just" eaLnBrk="1" hangingPunct="1"/>
            <a:r>
              <a:rPr lang="ru-RU" altLang="ru-RU" sz="2000"/>
              <a:t>С Евдокией Стрешневой Михаил прожил почти 20 лет.</a:t>
            </a:r>
          </a:p>
        </p:txBody>
      </p:sp>
      <p:pic>
        <p:nvPicPr>
          <p:cNvPr id="2050" name="Picture 2"/>
          <p:cNvPicPr>
            <a:picLocks noChangeAspect="1" noChangeArrowheads="1"/>
          </p:cNvPicPr>
          <p:nvPr/>
        </p:nvPicPr>
        <p:blipFill>
          <a:blip r:embed="rId3"/>
          <a:srcRect/>
          <a:stretch>
            <a:fillRect/>
          </a:stretch>
        </p:blipFill>
        <p:spPr bwMode="auto">
          <a:xfrm>
            <a:off x="6429375" y="1357313"/>
            <a:ext cx="2498725" cy="3357562"/>
          </a:xfrm>
          <a:prstGeom prst="rect">
            <a:avLst/>
          </a:prstGeom>
          <a:ln>
            <a:noFill/>
          </a:ln>
          <a:effectLst>
            <a:outerShdw blurRad="292100" dist="139700" dir="2700000" algn="tl" rotWithShape="0">
              <a:srgbClr val="333333">
                <a:alpha val="65000"/>
              </a:srgbClr>
            </a:outerShdw>
          </a:effectLst>
        </p:spPr>
      </p:pic>
      <p:sp>
        <p:nvSpPr>
          <p:cNvPr id="18437" name="Прямоугольник 4"/>
          <p:cNvSpPr>
            <a:spLocks noChangeArrowheads="1"/>
          </p:cNvSpPr>
          <p:nvPr/>
        </p:nvSpPr>
        <p:spPr bwMode="auto">
          <a:xfrm>
            <a:off x="6643688" y="4786313"/>
            <a:ext cx="20002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1200" i="1"/>
              <a:t>Неизвестный художник «Портрет Е.Л.Стрешневой» (кон. 17-нач. 18 вв., Государственный исторический музей, Москва)</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1D77F"/>
        </a:solidFill>
        <a:effectLst/>
      </p:bgPr>
    </p:bg>
    <p:spTree>
      <p:nvGrpSpPr>
        <p:cNvPr id="1" name=""/>
        <p:cNvGrpSpPr/>
        <p:nvPr/>
      </p:nvGrpSpPr>
      <p:grpSpPr>
        <a:xfrm>
          <a:off x="0" y="0"/>
          <a:ext cx="0" cy="0"/>
          <a:chOff x="0" y="0"/>
          <a:chExt cx="0" cy="0"/>
        </a:xfrm>
      </p:grpSpPr>
      <p:sp>
        <p:nvSpPr>
          <p:cNvPr id="19458" name="Прямоугольник 2"/>
          <p:cNvSpPr>
            <a:spLocks noChangeArrowheads="1"/>
          </p:cNvSpPr>
          <p:nvPr/>
        </p:nvSpPr>
        <p:spPr bwMode="auto">
          <a:xfrm>
            <a:off x="1143000" y="5929313"/>
            <a:ext cx="7143750" cy="6461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i="1"/>
              <a:t>Первый день свадьбы. Гравюра, акварель. 1810. По оригиналу последней трети XVII в.</a:t>
            </a:r>
          </a:p>
        </p:txBody>
      </p:sp>
      <p:pic>
        <p:nvPicPr>
          <p:cNvPr id="1945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785813"/>
            <a:ext cx="7134225"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Прямоугольник 7"/>
          <p:cNvSpPr>
            <a:spLocks noChangeArrowheads="1"/>
          </p:cNvSpPr>
          <p:nvPr/>
        </p:nvSpPr>
        <p:spPr bwMode="auto">
          <a:xfrm>
            <a:off x="3643313" y="5572125"/>
            <a:ext cx="4572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ru-RU" sz="1000"/>
              <a:t>http://historydoc.edu.ru/attach.asp?a_no=3183</a:t>
            </a:r>
            <a:endParaRPr lang="ru-RU" altLang="ru-RU" sz="10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1D77F"/>
        </a:solidFill>
        <a:effectLst/>
      </p:bgPr>
    </p:bg>
    <p:spTree>
      <p:nvGrpSpPr>
        <p:cNvPr id="1" name=""/>
        <p:cNvGrpSpPr/>
        <p:nvPr/>
      </p:nvGrpSpPr>
      <p:grpSpPr>
        <a:xfrm>
          <a:off x="0" y="0"/>
          <a:ext cx="0" cy="0"/>
          <a:chOff x="0" y="0"/>
          <a:chExt cx="0" cy="0"/>
        </a:xfrm>
      </p:grpSpPr>
      <p:sp>
        <p:nvSpPr>
          <p:cNvPr id="20482" name="Прямоугольник 4"/>
          <p:cNvSpPr>
            <a:spLocks noChangeArrowheads="1"/>
          </p:cNvSpPr>
          <p:nvPr/>
        </p:nvSpPr>
        <p:spPr bwMode="auto">
          <a:xfrm>
            <a:off x="928688" y="5715000"/>
            <a:ext cx="7286625" cy="9239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i="1"/>
              <a:t>Провозглашение здравицы царю Михаилу Федоровичу и царице Евдокии Лукьяновне. Гравюра, акварель. 1810. По оригиналу последней трети XVII в.</a:t>
            </a:r>
            <a:r>
              <a:rPr lang="ru-RU" altLang="ru-RU"/>
              <a:t> </a:t>
            </a:r>
          </a:p>
        </p:txBody>
      </p:sp>
      <p:pic>
        <p:nvPicPr>
          <p:cNvPr id="2048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688" y="571500"/>
            <a:ext cx="72866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928688" y="1428750"/>
            <a:ext cx="4643437" cy="335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ru-RU" altLang="ru-RU" sz="2000" b="1"/>
              <a:t>МИХАИЛ ФЕДОРОВИЧ РОМАНОВ</a:t>
            </a:r>
            <a:r>
              <a:rPr lang="ru-RU" altLang="ru-RU" sz="2000"/>
              <a:t> (12.12.1596-13.07.1645), </a:t>
            </a:r>
            <a:r>
              <a:rPr lang="ru-RU" altLang="ru-RU" sz="2000" b="1"/>
              <a:t>первый русский царь из</a:t>
            </a:r>
            <a:r>
              <a:rPr lang="en-US" altLang="ru-RU" sz="2000" b="1"/>
              <a:t/>
            </a:r>
            <a:br>
              <a:rPr lang="en-US" altLang="ru-RU" sz="2000" b="1"/>
            </a:br>
            <a:r>
              <a:rPr lang="ru-RU" altLang="ru-RU" sz="2000" b="1"/>
              <a:t> династии Романовых. </a:t>
            </a:r>
            <a:r>
              <a:rPr lang="en-US" altLang="ru-RU" sz="2000" b="1"/>
              <a:t/>
            </a:r>
            <a:br>
              <a:rPr lang="en-US" altLang="ru-RU" sz="2000" b="1"/>
            </a:br>
            <a:r>
              <a:rPr lang="ru-RU" altLang="ru-RU" sz="2000"/>
              <a:t>Царствовал в 1613 — 1645гг. </a:t>
            </a:r>
            <a:br>
              <a:rPr lang="ru-RU" altLang="ru-RU" sz="2000"/>
            </a:br>
            <a:r>
              <a:rPr lang="ru-RU" altLang="ru-RU" sz="2000"/>
              <a:t>Сын боярина Федора Никитича Романова (впоследствии — Московского патриарха Филарета) и боярыни Ксении Ивановны Романовой (урожденной Шестовой). </a:t>
            </a:r>
            <a:br>
              <a:rPr lang="ru-RU" altLang="ru-RU" sz="2000"/>
            </a:br>
            <a:endParaRPr lang="ru-RU" altLang="ru-RU" sz="1200">
              <a:ea typeface="Times New Roman" pitchFamily="18" charset="0"/>
              <a:cs typeface="Arial" charset="0"/>
            </a:endParaRPr>
          </a:p>
        </p:txBody>
      </p:sp>
      <p:sp>
        <p:nvSpPr>
          <p:cNvPr id="3075" name="Заголовок 6"/>
          <p:cNvSpPr>
            <a:spLocks noGrp="1"/>
          </p:cNvSpPr>
          <p:nvPr>
            <p:ph type="title"/>
          </p:nvPr>
        </p:nvSpPr>
        <p:spPr>
          <a:xfrm>
            <a:off x="500063" y="214313"/>
            <a:ext cx="8229600" cy="1143000"/>
          </a:xfrm>
        </p:spPr>
        <p:txBody>
          <a:bodyPr/>
          <a:lstStyle/>
          <a:p>
            <a:pPr eaLnBrk="1" hangingPunct="1"/>
            <a:r>
              <a:rPr lang="ru-RU" altLang="ru-RU" sz="3600" b="1" smtClean="0">
                <a:solidFill>
                  <a:srgbClr val="C00000"/>
                </a:solidFill>
              </a:rPr>
              <a:t>Михаил Федорович(1613-1645)</a:t>
            </a:r>
          </a:p>
        </p:txBody>
      </p:sp>
      <p:pic>
        <p:nvPicPr>
          <p:cNvPr id="3076" name="Picture 6" descr="http://www.ido.rudn.ru/nfpk/hist/gloss/gloss_428.html&#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3563" y="1428750"/>
            <a:ext cx="30861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p:txBody>
          <a:bodyPr/>
          <a:lstStyle/>
          <a:p>
            <a:pPr eaLnBrk="1" hangingPunct="1"/>
            <a:r>
              <a:rPr lang="ru-RU" altLang="ru-RU" sz="3600" i="1" smtClean="0">
                <a:solidFill>
                  <a:srgbClr val="C00000"/>
                </a:solidFill>
              </a:rPr>
              <a:t>Жениться по любви?</a:t>
            </a:r>
          </a:p>
        </p:txBody>
      </p:sp>
      <p:sp>
        <p:nvSpPr>
          <p:cNvPr id="21507" name="Прямоугольник 2"/>
          <p:cNvSpPr>
            <a:spLocks noChangeArrowheads="1"/>
          </p:cNvSpPr>
          <p:nvPr/>
        </p:nvSpPr>
        <p:spPr bwMode="auto">
          <a:xfrm>
            <a:off x="928688" y="1143000"/>
            <a:ext cx="4786312"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ru-RU" altLang="ru-RU" sz="2000"/>
              <a:t>Но история на этом не закончилась, в 1645 году на российский престол вступил шестнадцатилетний Алексей,</a:t>
            </a:r>
            <a:br>
              <a:rPr lang="ru-RU" altLang="ru-RU" sz="2000"/>
            </a:br>
            <a:r>
              <a:rPr lang="ru-RU" altLang="ru-RU" sz="2000"/>
              <a:t> сын Михаила Фёдоровича. </a:t>
            </a:r>
            <a:br>
              <a:rPr lang="ru-RU" altLang="ru-RU" sz="2000"/>
            </a:br>
            <a:r>
              <a:rPr lang="ru-RU" altLang="ru-RU" sz="2000"/>
              <a:t>Вскоре и ему пришла пора жениться...</a:t>
            </a:r>
          </a:p>
          <a:p>
            <a:pPr algn="just" eaLnBrk="1" hangingPunct="1"/>
            <a:r>
              <a:rPr lang="ru-RU" altLang="ru-RU" sz="2000"/>
              <a:t>И история с царской невестой повторилась…</a:t>
            </a:r>
            <a:r>
              <a:rPr lang="ru-RU" altLang="ru-RU" sz="2000" b="1"/>
              <a:t> </a:t>
            </a:r>
          </a:p>
          <a:p>
            <a:pPr algn="just" eaLnBrk="1" hangingPunct="1"/>
            <a:endParaRPr lang="en-US" altLang="ru-RU" sz="2000"/>
          </a:p>
        </p:txBody>
      </p:sp>
      <p:sp>
        <p:nvSpPr>
          <p:cNvPr id="21508" name="Прямоугольник 4"/>
          <p:cNvSpPr>
            <a:spLocks noChangeArrowheads="1"/>
          </p:cNvSpPr>
          <p:nvPr/>
        </p:nvSpPr>
        <p:spPr bwMode="auto">
          <a:xfrm>
            <a:off x="5857875" y="5500688"/>
            <a:ext cx="3000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ru-RU" sz="1000"/>
              <a:t>http://www.varvar.ru/arhiv/gallery/manuscripts_russian/tituljarnik/images/aleksey1.jpg</a:t>
            </a:r>
            <a:endParaRPr lang="ru-RU" altLang="ru-RU" sz="1000"/>
          </a:p>
        </p:txBody>
      </p:sp>
      <p:sp>
        <p:nvSpPr>
          <p:cNvPr id="21509" name="Прямоугольник 5"/>
          <p:cNvSpPr>
            <a:spLocks noChangeArrowheads="1"/>
          </p:cNvSpPr>
          <p:nvPr/>
        </p:nvSpPr>
        <p:spPr bwMode="auto">
          <a:xfrm>
            <a:off x="1143000" y="40005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i="1"/>
              <a:t>Древнерусские книжные миниатюры «Царский Титулярник »</a:t>
            </a:r>
          </a:p>
        </p:txBody>
      </p:sp>
      <p:pic>
        <p:nvPicPr>
          <p:cNvPr id="215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285875"/>
            <a:ext cx="3089275" cy="455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solidFill>
                  <a:srgbClr val="C00000"/>
                </a:solidFill>
                <a:ea typeface="Times New Roman" pitchFamily="18" charset="0"/>
                <a:cs typeface="Arial" pitchFamily="34" charset="0"/>
              </a:rPr>
              <a:t>Династия Романовых. 1613-1917 гг. </a:t>
            </a:r>
            <a:r>
              <a:rPr lang="ru-RU" sz="800" dirty="0" smtClean="0"/>
              <a:t/>
            </a:r>
            <a:br>
              <a:rPr lang="ru-RU" sz="800" dirty="0" smtClean="0"/>
            </a:br>
            <a:endParaRPr lang="ru-RU" dirty="0"/>
          </a:p>
        </p:txBody>
      </p:sp>
      <p:pic>
        <p:nvPicPr>
          <p:cNvPr id="22531" name="Picture 1" descr="http://vseromanovi.narod.ru/img/gerb.jpg&#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2188" y="1500188"/>
            <a:ext cx="2860675"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Rectangle 3"/>
          <p:cNvSpPr>
            <a:spLocks noChangeArrowheads="1"/>
          </p:cNvSpPr>
          <p:nvPr/>
        </p:nvSpPr>
        <p:spPr bwMode="auto">
          <a:xfrm>
            <a:off x="642938" y="1214438"/>
            <a:ext cx="5500687" cy="572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eaLnBrk="0" hangingPunct="0">
              <a:tabLst>
                <a:tab pos="457200" algn="l"/>
              </a:tabLst>
              <a:defRPr>
                <a:solidFill>
                  <a:schemeClr val="tx1"/>
                </a:solidFill>
                <a:latin typeface="Arial" charset="0"/>
              </a:defRPr>
            </a:lvl1pPr>
            <a:lvl2pPr eaLnBrk="0" hangingPunct="0">
              <a:tabLst>
                <a:tab pos="457200" algn="l"/>
              </a:tabLst>
              <a:defRPr>
                <a:solidFill>
                  <a:schemeClr val="tx1"/>
                </a:solidFill>
                <a:latin typeface="Arial" charset="0"/>
              </a:defRPr>
            </a:lvl2pPr>
            <a:lvl3pPr eaLnBrk="0" hangingPunct="0">
              <a:tabLst>
                <a:tab pos="457200" algn="l"/>
              </a:tabLst>
              <a:defRPr>
                <a:solidFill>
                  <a:schemeClr val="tx1"/>
                </a:solidFill>
                <a:latin typeface="Arial" charset="0"/>
              </a:defRPr>
            </a:lvl3pPr>
            <a:lvl4pPr marL="1600200" indent="-228600" eaLnBrk="0" hangingPunct="0">
              <a:tabLst>
                <a:tab pos="457200" algn="l"/>
              </a:tabLst>
              <a:defRPr>
                <a:solidFill>
                  <a:schemeClr val="tx1"/>
                </a:solidFill>
                <a:latin typeface="Arial" charset="0"/>
              </a:defRPr>
            </a:lvl4pPr>
            <a:lvl5pPr marL="2057400" indent="-228600" eaLnBrk="0" hangingPunct="0">
              <a:tabLst>
                <a:tab pos="457200" algn="l"/>
              </a:tabLst>
              <a:defRPr>
                <a:solidFill>
                  <a:schemeClr val="tx1"/>
                </a:solidFill>
                <a:latin typeface="Arial" charset="0"/>
              </a:defRPr>
            </a:lvl5pPr>
            <a:lvl6pPr marL="2514600" indent="-228600" eaLnBrk="0" fontAlgn="base" hangingPunct="0">
              <a:spcBef>
                <a:spcPct val="0"/>
              </a:spcBef>
              <a:spcAft>
                <a:spcPct val="0"/>
              </a:spcAft>
              <a:tabLst>
                <a:tab pos="457200" algn="l"/>
              </a:tabLst>
              <a:defRPr>
                <a:solidFill>
                  <a:schemeClr val="tx1"/>
                </a:solidFill>
                <a:latin typeface="Arial" charset="0"/>
              </a:defRPr>
            </a:lvl6pPr>
            <a:lvl7pPr marL="2971800" indent="-228600" eaLnBrk="0" fontAlgn="base" hangingPunct="0">
              <a:spcBef>
                <a:spcPct val="0"/>
              </a:spcBef>
              <a:spcAft>
                <a:spcPct val="0"/>
              </a:spcAft>
              <a:tabLst>
                <a:tab pos="457200" algn="l"/>
              </a:tabLst>
              <a:defRPr>
                <a:solidFill>
                  <a:schemeClr val="tx1"/>
                </a:solidFill>
                <a:latin typeface="Arial" charset="0"/>
              </a:defRPr>
            </a:lvl7pPr>
            <a:lvl8pPr marL="3429000" indent="-228600" eaLnBrk="0" fontAlgn="base" hangingPunct="0">
              <a:spcBef>
                <a:spcPct val="0"/>
              </a:spcBef>
              <a:spcAft>
                <a:spcPct val="0"/>
              </a:spcAft>
              <a:tabLst>
                <a:tab pos="457200" algn="l"/>
              </a:tabLst>
              <a:defRPr>
                <a:solidFill>
                  <a:schemeClr val="tx1"/>
                </a:solidFill>
                <a:latin typeface="Arial" charset="0"/>
              </a:defRPr>
            </a:lvl8pPr>
            <a:lvl9pPr marL="3886200" indent="-228600" eaLnBrk="0" fontAlgn="base" hangingPunct="0">
              <a:spcBef>
                <a:spcPct val="0"/>
              </a:spcBef>
              <a:spcAft>
                <a:spcPct val="0"/>
              </a:spcAft>
              <a:tabLst>
                <a:tab pos="457200" algn="l"/>
              </a:tabLst>
              <a:defRPr>
                <a:solidFill>
                  <a:schemeClr val="tx1"/>
                </a:solidFill>
                <a:latin typeface="Arial" charset="0"/>
              </a:defRPr>
            </a:lvl9pPr>
          </a:lstStyle>
          <a:p>
            <a:pPr marL="0" lvl="1" eaLnBrk="1" hangingPunct="1">
              <a:buFont typeface="Wingdings" pitchFamily="2" charset="2"/>
              <a:buChar char="v"/>
            </a:pPr>
            <a:r>
              <a:rPr lang="en-US" altLang="ru-RU" sz="1200" b="1">
                <a:ea typeface="Times New Roman" pitchFamily="18" charset="0"/>
                <a:cs typeface="Arial" charset="0"/>
              </a:rPr>
              <a:t>  </a:t>
            </a:r>
            <a:r>
              <a:rPr lang="ru-RU" altLang="ru-RU" sz="1200" b="1">
                <a:ea typeface="Times New Roman" pitchFamily="18" charset="0"/>
                <a:cs typeface="Arial" charset="0"/>
              </a:rPr>
              <a:t>Михаил Федорович</a:t>
            </a:r>
            <a:r>
              <a:rPr lang="ru-RU" altLang="ru-RU" sz="1200">
                <a:ea typeface="Times New Roman" pitchFamily="18" charset="0"/>
                <a:cs typeface="Arial" charset="0"/>
              </a:rPr>
              <a:t>(1613-1645)</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Алексей Михайлович (Тишайший) </a:t>
            </a:r>
            <a:r>
              <a:rPr lang="ru-RU" altLang="ru-RU" sz="1200">
                <a:ea typeface="Times New Roman" pitchFamily="18" charset="0"/>
                <a:cs typeface="Arial" charset="0"/>
              </a:rPr>
              <a:t>(1645-1676)</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Федор Алексеевич </a:t>
            </a:r>
            <a:r>
              <a:rPr lang="ru-RU" altLang="ru-RU" sz="1200">
                <a:ea typeface="Times New Roman" pitchFamily="18" charset="0"/>
                <a:cs typeface="Arial" charset="0"/>
              </a:rPr>
              <a:t>(1676-1682)</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Иван Алексеевич (Иван </a:t>
            </a:r>
            <a:r>
              <a:rPr lang="en-US" altLang="ru-RU" sz="1200" b="1">
                <a:ea typeface="Times New Roman" pitchFamily="18" charset="0"/>
                <a:cs typeface="Arial" charset="0"/>
              </a:rPr>
              <a:t>V</a:t>
            </a:r>
            <a:r>
              <a:rPr lang="ru-RU" altLang="ru-RU" sz="1200" b="1">
                <a:ea typeface="Times New Roman" pitchFamily="18" charset="0"/>
                <a:cs typeface="Arial" charset="0"/>
              </a:rPr>
              <a:t>) и Петр Алексеевич </a:t>
            </a:r>
            <a:r>
              <a:rPr lang="ru-RU" altLang="ru-RU" sz="1200">
                <a:ea typeface="Times New Roman" pitchFamily="18" charset="0"/>
                <a:cs typeface="Arial" charset="0"/>
              </a:rPr>
              <a:t>(1682-1696)</a:t>
            </a:r>
            <a:r>
              <a:rPr lang="ru-RU" altLang="ru-RU" sz="1200" b="1">
                <a:ea typeface="Times New Roman" pitchFamily="18" charset="0"/>
                <a:cs typeface="Arial" charset="0"/>
              </a:rPr>
              <a:t> </a:t>
            </a:r>
            <a:r>
              <a:rPr lang="ru-RU" altLang="ru-RU" sz="1200" b="1" u="sng">
                <a:ea typeface="Times New Roman" pitchFamily="18" charset="0"/>
                <a:cs typeface="Arial" charset="0"/>
              </a:rPr>
              <a:t>«двоецарствие».</a:t>
            </a:r>
            <a:r>
              <a:rPr lang="ru-RU" altLang="ru-RU" sz="1200" b="1">
                <a:ea typeface="Times New Roman" pitchFamily="18" charset="0"/>
                <a:cs typeface="Arial" charset="0"/>
              </a:rPr>
              <a:t> </a:t>
            </a:r>
            <a:r>
              <a:rPr lang="ru-RU" altLang="ru-RU" sz="1200">
                <a:ea typeface="Times New Roman" pitchFamily="18" charset="0"/>
                <a:cs typeface="Arial" charset="0"/>
              </a:rPr>
              <a:t>В период малолетства Петра регентшей была царевна </a:t>
            </a:r>
            <a:r>
              <a:rPr lang="ru-RU" altLang="ru-RU" sz="1200" b="1">
                <a:ea typeface="Times New Roman" pitchFamily="18" charset="0"/>
                <a:cs typeface="Arial" charset="0"/>
              </a:rPr>
              <a:t>Софья </a:t>
            </a:r>
            <a:r>
              <a:rPr lang="ru-RU" altLang="ru-RU" sz="1200">
                <a:ea typeface="Times New Roman" pitchFamily="18" charset="0"/>
                <a:cs typeface="Arial" charset="0"/>
              </a:rPr>
              <a:t>(1682-1689),</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a:ea typeface="Times New Roman" pitchFamily="18" charset="0"/>
                <a:cs typeface="Arial" charset="0"/>
              </a:rPr>
              <a:t> </a:t>
            </a:r>
            <a:r>
              <a:rPr lang="ru-RU" altLang="ru-RU" sz="1200" b="1">
                <a:ea typeface="Times New Roman" pitchFamily="18" charset="0"/>
                <a:cs typeface="Arial" charset="0"/>
              </a:rPr>
              <a:t>с 1696 г</a:t>
            </a:r>
            <a:r>
              <a:rPr lang="ru-RU" altLang="ru-RU" sz="1200">
                <a:ea typeface="Times New Roman" pitchFamily="18" charset="0"/>
                <a:cs typeface="Arial" charset="0"/>
              </a:rPr>
              <a:t>- единовластие </a:t>
            </a:r>
            <a:r>
              <a:rPr lang="ru-RU" altLang="ru-RU" sz="1200" b="1">
                <a:ea typeface="Times New Roman" pitchFamily="18" charset="0"/>
                <a:cs typeface="Arial" charset="0"/>
              </a:rPr>
              <a:t>Петра </a:t>
            </a:r>
            <a:r>
              <a:rPr lang="en-US" altLang="ru-RU" sz="1200" b="1">
                <a:ea typeface="Times New Roman" pitchFamily="18" charset="0"/>
                <a:cs typeface="Arial" charset="0"/>
              </a:rPr>
              <a:t>I</a:t>
            </a:r>
            <a:r>
              <a:rPr lang="ru-RU" altLang="ru-RU" sz="1200">
                <a:ea typeface="Times New Roman" pitchFamily="18" charset="0"/>
                <a:cs typeface="Arial" charset="0"/>
              </a:rPr>
              <a:t>(1682-1725).</a:t>
            </a:r>
            <a:r>
              <a:rPr lang="ru-RU" altLang="ru-RU" sz="1200" b="1">
                <a:ea typeface="Times New Roman" pitchFamily="18" charset="0"/>
                <a:cs typeface="Arial" charset="0"/>
              </a:rPr>
              <a:t> </a:t>
            </a:r>
            <a:r>
              <a:rPr lang="ru-RU" altLang="ru-RU" sz="1200" b="1" u="sng">
                <a:ea typeface="Times New Roman" pitchFamily="18" charset="0"/>
                <a:cs typeface="Arial" charset="0"/>
              </a:rPr>
              <a:t>В 1721 г. Россия стала империей</a:t>
            </a:r>
            <a:endParaRPr lang="en-US" altLang="ru-RU" sz="1200" b="1" u="sng">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Екатерина </a:t>
            </a:r>
            <a:r>
              <a:rPr lang="en-US" altLang="ru-RU" sz="1200" b="1">
                <a:ea typeface="Times New Roman" pitchFamily="18" charset="0"/>
                <a:cs typeface="Arial" charset="0"/>
              </a:rPr>
              <a:t>I </a:t>
            </a:r>
            <a:r>
              <a:rPr lang="ru-RU" altLang="ru-RU" sz="1200" b="1">
                <a:ea typeface="Times New Roman" pitchFamily="18" charset="0"/>
                <a:cs typeface="Arial" charset="0"/>
              </a:rPr>
              <a:t>Алексеевна</a:t>
            </a:r>
            <a:r>
              <a:rPr lang="ru-RU" altLang="ru-RU" sz="1200">
                <a:ea typeface="Times New Roman" pitchFamily="18" charset="0"/>
                <a:cs typeface="Arial" charset="0"/>
              </a:rPr>
              <a:t>(1725-1727).Основан Верховный тайный совет.</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Петр </a:t>
            </a:r>
            <a:r>
              <a:rPr lang="en-US" altLang="ru-RU" sz="1200" b="1">
                <a:ea typeface="Times New Roman" pitchFamily="18" charset="0"/>
                <a:cs typeface="Arial" charset="0"/>
              </a:rPr>
              <a:t>II</a:t>
            </a:r>
            <a:r>
              <a:rPr lang="ru-RU" altLang="ru-RU" sz="1200" b="1">
                <a:ea typeface="Times New Roman" pitchFamily="18" charset="0"/>
                <a:cs typeface="Arial" charset="0"/>
              </a:rPr>
              <a:t> Алексеевич</a:t>
            </a:r>
            <a:r>
              <a:rPr lang="ru-RU" altLang="ru-RU" sz="1200">
                <a:ea typeface="Times New Roman" pitchFamily="18" charset="0"/>
                <a:cs typeface="Arial" charset="0"/>
              </a:rPr>
              <a:t>(1727-1730) -</a:t>
            </a:r>
            <a:r>
              <a:rPr lang="ru-RU" altLang="ru-RU" sz="1200" b="1" u="sng">
                <a:ea typeface="Times New Roman" pitchFamily="18" charset="0"/>
                <a:cs typeface="Arial" charset="0"/>
              </a:rPr>
              <a:t> </a:t>
            </a:r>
            <a:r>
              <a:rPr lang="ru-RU" altLang="ru-RU" sz="1200">
                <a:ea typeface="Times New Roman" pitchFamily="18" charset="0"/>
                <a:cs typeface="Arial" charset="0"/>
              </a:rPr>
              <a:t>сын царевича Алексея.</a:t>
            </a:r>
            <a:r>
              <a:rPr lang="ru-RU" altLang="ru-RU" sz="1200" b="1" u="sng">
                <a:ea typeface="Times New Roman" pitchFamily="18" charset="0"/>
                <a:cs typeface="Arial" charset="0"/>
              </a:rPr>
              <a:t> Со смертью Петра </a:t>
            </a:r>
            <a:r>
              <a:rPr lang="en-US" altLang="ru-RU" sz="1200" b="1" u="sng">
                <a:ea typeface="Times New Roman" pitchFamily="18" charset="0"/>
                <a:cs typeface="Arial" charset="0"/>
              </a:rPr>
              <a:t>II </a:t>
            </a:r>
            <a:r>
              <a:rPr lang="ru-RU" altLang="ru-RU" sz="1200" b="1" u="sng">
                <a:ea typeface="Times New Roman" pitchFamily="18" charset="0"/>
                <a:cs typeface="Arial" charset="0"/>
              </a:rPr>
              <a:t>пресеклась династия Романовых по мужской линии.</a:t>
            </a:r>
            <a:endParaRPr lang="en-US" altLang="ru-RU" sz="1200" b="1" u="sng">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Анна Ивановна</a:t>
            </a:r>
            <a:r>
              <a:rPr lang="ru-RU" altLang="ru-RU" sz="1200">
                <a:ea typeface="Times New Roman" pitchFamily="18" charset="0"/>
                <a:cs typeface="Arial" charset="0"/>
              </a:rPr>
              <a:t>(1730-1740</a:t>
            </a:r>
            <a:r>
              <a:rPr lang="ru-RU" altLang="ru-RU" sz="1200" b="1">
                <a:ea typeface="Times New Roman" pitchFamily="18" charset="0"/>
                <a:cs typeface="Arial" charset="0"/>
              </a:rPr>
              <a:t>)    -  </a:t>
            </a:r>
            <a:r>
              <a:rPr lang="ru-RU" altLang="ru-RU" sz="1200">
                <a:ea typeface="Times New Roman" pitchFamily="18" charset="0"/>
                <a:cs typeface="Arial" charset="0"/>
              </a:rPr>
              <a:t>дочь Ивана </a:t>
            </a:r>
            <a:r>
              <a:rPr lang="en-US" altLang="ru-RU" sz="1200">
                <a:ea typeface="Times New Roman" pitchFamily="18" charset="0"/>
                <a:cs typeface="Arial" charset="0"/>
              </a:rPr>
              <a:t>V</a:t>
            </a:r>
            <a:r>
              <a:rPr lang="ru-RU" altLang="ru-RU" sz="1200">
                <a:ea typeface="Times New Roman" pitchFamily="18" charset="0"/>
                <a:cs typeface="Arial" charset="0"/>
              </a:rPr>
              <a:t>.</a:t>
            </a:r>
            <a:r>
              <a:rPr lang="ru-RU" altLang="ru-RU" sz="1200" b="1">
                <a:ea typeface="Times New Roman" pitchFamily="18" charset="0"/>
                <a:cs typeface="Arial" charset="0"/>
              </a:rPr>
              <a:t> «Бироновшина» </a:t>
            </a:r>
            <a:r>
              <a:rPr lang="ru-RU" altLang="ru-RU" sz="1200">
                <a:ea typeface="Times New Roman" pitchFamily="18" charset="0"/>
                <a:cs typeface="Arial" charset="0"/>
              </a:rPr>
              <a:t>Бирон Э. И.-  герцог Курляндский, фаворит Анны Ивановны</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Иван Антонович (Иван </a:t>
            </a:r>
            <a:r>
              <a:rPr lang="en-US" altLang="ru-RU" sz="1200" b="1">
                <a:ea typeface="Times New Roman" pitchFamily="18" charset="0"/>
                <a:cs typeface="Arial" charset="0"/>
              </a:rPr>
              <a:t>VI</a:t>
            </a:r>
            <a:r>
              <a:rPr lang="ru-RU" altLang="ru-RU" sz="1200" b="1">
                <a:ea typeface="Times New Roman" pitchFamily="18" charset="0"/>
                <a:cs typeface="Arial" charset="0"/>
              </a:rPr>
              <a:t>) </a:t>
            </a:r>
            <a:r>
              <a:rPr lang="ru-RU" altLang="ru-RU" sz="1200">
                <a:ea typeface="Times New Roman" pitchFamily="18" charset="0"/>
                <a:cs typeface="Arial" charset="0"/>
              </a:rPr>
              <a:t>(1740-1741)  - сын племянницы Анны Ивановны – Анны Леопольдовны и герцога Брауншвейгского. Регент- Бирон, затем – Анна Леопольдовна.</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Елизавета Петровна </a:t>
            </a:r>
            <a:r>
              <a:rPr lang="ru-RU" altLang="ru-RU" sz="1200">
                <a:ea typeface="Times New Roman" pitchFamily="18" charset="0"/>
                <a:cs typeface="Arial" charset="0"/>
              </a:rPr>
              <a:t>(1741-1761)</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Петр </a:t>
            </a:r>
            <a:r>
              <a:rPr lang="en-US" altLang="ru-RU" sz="1200" b="1">
                <a:ea typeface="Times New Roman" pitchFamily="18" charset="0"/>
                <a:cs typeface="Arial" charset="0"/>
              </a:rPr>
              <a:t>III</a:t>
            </a:r>
            <a:r>
              <a:rPr lang="ru-RU" altLang="ru-RU" sz="1200" b="1">
                <a:ea typeface="Times New Roman" pitchFamily="18" charset="0"/>
                <a:cs typeface="Arial" charset="0"/>
              </a:rPr>
              <a:t> Федорович </a:t>
            </a:r>
            <a:r>
              <a:rPr lang="ru-RU" altLang="ru-RU" sz="1200">
                <a:ea typeface="Times New Roman" pitchFamily="18" charset="0"/>
                <a:cs typeface="Arial" charset="0"/>
              </a:rPr>
              <a:t>(1761-1762) - внук Петра </a:t>
            </a:r>
            <a:r>
              <a:rPr lang="en-US" altLang="ru-RU" sz="1200">
                <a:ea typeface="Times New Roman" pitchFamily="18" charset="0"/>
                <a:cs typeface="Arial" charset="0"/>
              </a:rPr>
              <a:t>I</a:t>
            </a:r>
            <a:r>
              <a:rPr lang="ru-RU" altLang="ru-RU" sz="1200">
                <a:ea typeface="Times New Roman" pitchFamily="18" charset="0"/>
                <a:cs typeface="Arial" charset="0"/>
              </a:rPr>
              <a:t>, сын Анны – старшей дочери Петра </a:t>
            </a:r>
            <a:r>
              <a:rPr lang="en-US" altLang="ru-RU" sz="1200">
                <a:ea typeface="Times New Roman" pitchFamily="18" charset="0"/>
                <a:cs typeface="Arial" charset="0"/>
              </a:rPr>
              <a:t>I</a:t>
            </a:r>
            <a:r>
              <a:rPr lang="ru-RU" altLang="ru-RU" sz="1200">
                <a:ea typeface="Times New Roman" pitchFamily="18" charset="0"/>
                <a:cs typeface="Arial" charset="0"/>
              </a:rPr>
              <a:t> и Екатерины </a:t>
            </a:r>
            <a:r>
              <a:rPr lang="en-US" altLang="ru-RU" sz="1200">
                <a:ea typeface="Times New Roman" pitchFamily="18" charset="0"/>
                <a:cs typeface="Arial" charset="0"/>
              </a:rPr>
              <a:t>I </a:t>
            </a:r>
          </a:p>
          <a:p>
            <a:pPr marL="0" lvl="1" eaLnBrk="1" hangingPunct="1">
              <a:buFont typeface="Wingdings" pitchFamily="2" charset="2"/>
              <a:buChar char="v"/>
            </a:pPr>
            <a:r>
              <a:rPr lang="ru-RU" altLang="ru-RU" sz="1200" b="1">
                <a:ea typeface="Times New Roman" pitchFamily="18" charset="0"/>
                <a:cs typeface="Arial" charset="0"/>
              </a:rPr>
              <a:t>Екатерина </a:t>
            </a:r>
            <a:r>
              <a:rPr lang="en-US" altLang="ru-RU" sz="1200">
                <a:ea typeface="Times New Roman" pitchFamily="18" charset="0"/>
                <a:cs typeface="Arial" charset="0"/>
              </a:rPr>
              <a:t>II </a:t>
            </a:r>
            <a:r>
              <a:rPr lang="ru-RU" altLang="ru-RU" sz="1200" b="1">
                <a:ea typeface="Times New Roman" pitchFamily="18" charset="0"/>
                <a:cs typeface="Arial" charset="0"/>
              </a:rPr>
              <a:t>Алексеевна</a:t>
            </a:r>
            <a:r>
              <a:rPr lang="ru-RU" altLang="ru-RU" sz="1200">
                <a:ea typeface="Times New Roman" pitchFamily="18" charset="0"/>
                <a:cs typeface="Arial" charset="0"/>
              </a:rPr>
              <a:t>(1762-1796)</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Павел </a:t>
            </a:r>
            <a:r>
              <a:rPr lang="en-US" altLang="ru-RU" sz="1200" b="1">
                <a:ea typeface="Times New Roman" pitchFamily="18" charset="0"/>
                <a:cs typeface="Arial" charset="0"/>
              </a:rPr>
              <a:t>I</a:t>
            </a:r>
            <a:r>
              <a:rPr lang="ru-RU" altLang="ru-RU" sz="1200" b="1">
                <a:ea typeface="Times New Roman" pitchFamily="18" charset="0"/>
                <a:cs typeface="Arial" charset="0"/>
              </a:rPr>
              <a:t> Петрович</a:t>
            </a:r>
            <a:r>
              <a:rPr lang="ru-RU" altLang="ru-RU" sz="1200">
                <a:ea typeface="Times New Roman" pitchFamily="18" charset="0"/>
                <a:cs typeface="Arial" charset="0"/>
              </a:rPr>
              <a:t>(1796-1801)</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Александр </a:t>
            </a:r>
            <a:r>
              <a:rPr lang="en-US" altLang="ru-RU" sz="1200" b="1">
                <a:ea typeface="Times New Roman" pitchFamily="18" charset="0"/>
                <a:cs typeface="Arial" charset="0"/>
              </a:rPr>
              <a:t>I</a:t>
            </a:r>
            <a:r>
              <a:rPr lang="ru-RU" altLang="ru-RU" sz="1200" b="1">
                <a:ea typeface="Times New Roman" pitchFamily="18" charset="0"/>
                <a:cs typeface="Arial" charset="0"/>
              </a:rPr>
              <a:t> Павлович </a:t>
            </a:r>
            <a:r>
              <a:rPr lang="ru-RU" altLang="ru-RU" sz="1200">
                <a:ea typeface="Times New Roman" pitchFamily="18" charset="0"/>
                <a:cs typeface="Arial" charset="0"/>
              </a:rPr>
              <a:t>(1801-1825)</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Николай </a:t>
            </a:r>
            <a:r>
              <a:rPr lang="en-US" altLang="ru-RU" sz="1200" b="1">
                <a:ea typeface="Times New Roman" pitchFamily="18" charset="0"/>
                <a:cs typeface="Arial" charset="0"/>
              </a:rPr>
              <a:t>I</a:t>
            </a:r>
            <a:r>
              <a:rPr lang="ru-RU" altLang="ru-RU" sz="1200" b="1">
                <a:ea typeface="Times New Roman" pitchFamily="18" charset="0"/>
                <a:cs typeface="Arial" charset="0"/>
              </a:rPr>
              <a:t> Павлович </a:t>
            </a:r>
            <a:r>
              <a:rPr lang="ru-RU" altLang="ru-RU" sz="1200">
                <a:ea typeface="Times New Roman" pitchFamily="18" charset="0"/>
                <a:cs typeface="Arial" charset="0"/>
              </a:rPr>
              <a:t>(1825-1855)</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Александр </a:t>
            </a:r>
            <a:r>
              <a:rPr lang="en-US" altLang="ru-RU" sz="1200" b="1">
                <a:ea typeface="Times New Roman" pitchFamily="18" charset="0"/>
                <a:cs typeface="Arial" charset="0"/>
              </a:rPr>
              <a:t>II</a:t>
            </a:r>
            <a:r>
              <a:rPr lang="ru-RU" altLang="ru-RU" sz="1200" b="1">
                <a:ea typeface="Times New Roman" pitchFamily="18" charset="0"/>
                <a:cs typeface="Arial" charset="0"/>
              </a:rPr>
              <a:t> Николаевич </a:t>
            </a:r>
            <a:r>
              <a:rPr lang="ru-RU" altLang="ru-RU" sz="1200">
                <a:ea typeface="Times New Roman" pitchFamily="18" charset="0"/>
                <a:cs typeface="Arial" charset="0"/>
              </a:rPr>
              <a:t>(Освободитель) (1855-1881)</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Александр </a:t>
            </a:r>
            <a:r>
              <a:rPr lang="en-US" altLang="ru-RU" sz="1200" b="1">
                <a:ea typeface="Times New Roman" pitchFamily="18" charset="0"/>
                <a:cs typeface="Arial" charset="0"/>
              </a:rPr>
              <a:t>III</a:t>
            </a:r>
            <a:r>
              <a:rPr lang="ru-RU" altLang="ru-RU" sz="1200" b="1">
                <a:ea typeface="Times New Roman" pitchFamily="18" charset="0"/>
                <a:cs typeface="Arial" charset="0"/>
              </a:rPr>
              <a:t> Александрович </a:t>
            </a:r>
            <a:r>
              <a:rPr lang="ru-RU" altLang="ru-RU" sz="1200">
                <a:ea typeface="Times New Roman" pitchFamily="18" charset="0"/>
                <a:cs typeface="Arial" charset="0"/>
              </a:rPr>
              <a:t>(Миротворец) (1881-1894).</a:t>
            </a:r>
            <a:endParaRPr lang="en-US" altLang="ru-RU" sz="1200">
              <a:ea typeface="Times New Roman" pitchFamily="18" charset="0"/>
              <a:cs typeface="Arial" charset="0"/>
            </a:endParaRPr>
          </a:p>
          <a:p>
            <a:pPr marL="0" lvl="1" eaLnBrk="1" hangingPunct="1">
              <a:buFont typeface="Wingdings" pitchFamily="2" charset="2"/>
              <a:buChar char="v"/>
            </a:pPr>
            <a:r>
              <a:rPr lang="ru-RU" altLang="ru-RU" sz="1200" b="1">
                <a:ea typeface="Times New Roman" pitchFamily="18" charset="0"/>
                <a:cs typeface="Arial" charset="0"/>
              </a:rPr>
              <a:t>Николай </a:t>
            </a:r>
            <a:r>
              <a:rPr lang="en-US" altLang="ru-RU" sz="1200" b="1">
                <a:ea typeface="Times New Roman" pitchFamily="18" charset="0"/>
                <a:cs typeface="Arial" charset="0"/>
              </a:rPr>
              <a:t>II</a:t>
            </a:r>
            <a:r>
              <a:rPr lang="ru-RU" altLang="ru-RU" sz="1200" b="1">
                <a:ea typeface="Times New Roman" pitchFamily="18" charset="0"/>
                <a:cs typeface="Arial" charset="0"/>
              </a:rPr>
              <a:t> Александрович </a:t>
            </a:r>
            <a:r>
              <a:rPr lang="ru-RU" altLang="ru-RU" sz="1200">
                <a:ea typeface="Times New Roman" pitchFamily="18" charset="0"/>
                <a:cs typeface="Arial" charset="0"/>
              </a:rPr>
              <a:t>(Кровавый) (1894-1917)</a:t>
            </a:r>
            <a:r>
              <a:rPr lang="ru-RU" altLang="ru-RU" sz="1200" b="1">
                <a:ea typeface="Times New Roman" pitchFamily="18" charset="0"/>
                <a:cs typeface="Arial" charset="0"/>
              </a:rPr>
              <a:t> </a:t>
            </a:r>
            <a:r>
              <a:rPr lang="ru-RU" altLang="ru-RU" sz="1200" b="1" u="sng">
                <a:ea typeface="Times New Roman" pitchFamily="18" charset="0"/>
                <a:cs typeface="Arial" charset="0"/>
              </a:rPr>
              <a:t>Последний русский император,</a:t>
            </a:r>
            <a:r>
              <a:rPr lang="ru-RU" altLang="ru-RU" sz="1200" b="1">
                <a:ea typeface="Times New Roman" pitchFamily="18" charset="0"/>
                <a:cs typeface="Arial" charset="0"/>
              </a:rPr>
              <a:t> отрекся в пользу брата Михаила, а тот - в пользу русского народа</a:t>
            </a:r>
            <a:endParaRPr lang="ru-RU" altLang="ru-RU" sz="1200" b="1" i="1">
              <a:ea typeface="Times New Roman" pitchFamily="18" charset="0"/>
              <a:cs typeface="Arial" charset="0"/>
            </a:endParaRPr>
          </a:p>
          <a:p>
            <a:pPr lvl="2">
              <a:buFont typeface="Wingdings" pitchFamily="2" charset="2"/>
              <a:buChar char=""/>
            </a:pPr>
            <a:endParaRPr lang="en-US" altLang="ru-RU" sz="1200">
              <a:ea typeface="Times New Roman" pitchFamily="18" charset="0"/>
              <a:cs typeface="Arial" charset="0"/>
            </a:endParaRPr>
          </a:p>
          <a:p>
            <a:pPr lvl="2">
              <a:buFont typeface="Wingdings" pitchFamily="2" charset="2"/>
              <a:buChar char=""/>
            </a:pPr>
            <a:endParaRPr lang="ru-RU" altLang="ru-RU">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5"/>
          <p:cNvSpPr>
            <a:spLocks noGrp="1"/>
          </p:cNvSpPr>
          <p:nvPr>
            <p:ph type="title"/>
          </p:nvPr>
        </p:nvSpPr>
        <p:spPr/>
        <p:txBody>
          <a:bodyPr/>
          <a:lstStyle/>
          <a:p>
            <a:pPr eaLnBrk="1" hangingPunct="1"/>
            <a:r>
              <a:rPr lang="ru-RU" altLang="ru-RU" sz="2800" smtClean="0"/>
              <a:t>Ссылки</a:t>
            </a:r>
          </a:p>
        </p:txBody>
      </p:sp>
      <p:sp>
        <p:nvSpPr>
          <p:cNvPr id="7" name="Содержимое 6"/>
          <p:cNvSpPr>
            <a:spLocks noGrp="1"/>
          </p:cNvSpPr>
          <p:nvPr>
            <p:ph sz="half" idx="1"/>
          </p:nvPr>
        </p:nvSpPr>
        <p:spPr>
          <a:xfrm>
            <a:off x="457200" y="1214438"/>
            <a:ext cx="4038600" cy="5000625"/>
          </a:xfrm>
        </p:spPr>
        <p:txBody>
          <a:bodyPr rtlCol="0">
            <a:normAutofit fontScale="40000" lnSpcReduction="20000"/>
          </a:bodyPr>
          <a:lstStyle/>
          <a:p>
            <a:pPr eaLnBrk="1" fontAlgn="auto" hangingPunct="1">
              <a:spcAft>
                <a:spcPts val="0"/>
              </a:spcAft>
              <a:buFont typeface="Arial" pitchFamily="34" charset="0"/>
              <a:buChar char="•"/>
              <a:defRPr/>
            </a:pPr>
            <a:r>
              <a:rPr lang="ru-RU" dirty="0" smtClean="0"/>
              <a:t>Цари и императоры династии Романовых </a:t>
            </a:r>
            <a:r>
              <a:rPr lang="en-US" dirty="0" smtClean="0"/>
              <a:t>/</a:t>
            </a:r>
            <a:r>
              <a:rPr lang="ru-RU" dirty="0" smtClean="0"/>
              <a:t> Копилка библиографа</a:t>
            </a:r>
            <a:r>
              <a:rPr lang="en-US" dirty="0" smtClean="0"/>
              <a:t> </a:t>
            </a:r>
            <a:r>
              <a:rPr lang="en-US" dirty="0" smtClean="0">
                <a:hlinkClick r:id="rId3"/>
              </a:rPr>
              <a:t>http://lib.pomorsu.ru/Bibkop/rom.htm</a:t>
            </a:r>
            <a:endParaRPr lang="en-US" dirty="0" smtClean="0"/>
          </a:p>
          <a:p>
            <a:pPr eaLnBrk="1" fontAlgn="auto" hangingPunct="1">
              <a:spcAft>
                <a:spcPts val="0"/>
              </a:spcAft>
              <a:buFont typeface="Arial" pitchFamily="34" charset="0"/>
              <a:buChar char="•"/>
              <a:defRPr/>
            </a:pPr>
            <a:r>
              <a:rPr lang="ru-RU" dirty="0" smtClean="0"/>
              <a:t>Первые цари из рода Романовых и внутренняя политика в годы их правления.</a:t>
            </a:r>
            <a:r>
              <a:rPr lang="en-US" dirty="0" smtClean="0"/>
              <a:t> </a:t>
            </a:r>
            <a:r>
              <a:rPr lang="en-US" dirty="0" smtClean="0">
                <a:hlinkClick r:id="rId4"/>
              </a:rPr>
              <a:t>http://wordweb.ru/</a:t>
            </a:r>
            <a:endParaRPr lang="en-US" dirty="0" smtClean="0"/>
          </a:p>
          <a:p>
            <a:pPr eaLnBrk="1" fontAlgn="auto" hangingPunct="1">
              <a:spcAft>
                <a:spcPts val="0"/>
              </a:spcAft>
              <a:buFont typeface="Arial" pitchFamily="34" charset="0"/>
              <a:buChar char="•"/>
              <a:defRPr/>
            </a:pPr>
            <a:r>
              <a:rPr lang="ru-RU" dirty="0" smtClean="0">
                <a:cs typeface="Arial" pitchFamily="34" charset="0"/>
              </a:rPr>
              <a:t>Интернет-вариант энциклопедии создан на основе </a:t>
            </a:r>
            <a:r>
              <a:rPr lang="ru-RU" dirty="0" err="1" smtClean="0">
                <a:cs typeface="Arial" pitchFamily="34" charset="0"/>
              </a:rPr>
              <a:t>CD-ROM'а</a:t>
            </a:r>
            <a:r>
              <a:rPr lang="ru-RU" dirty="0" smtClean="0">
                <a:cs typeface="Arial" pitchFamily="34" charset="0"/>
              </a:rPr>
              <a:t> "Династия Романовых", выпущенного электронным издательством "</a:t>
            </a:r>
            <a:r>
              <a:rPr lang="ru-RU" dirty="0" err="1" smtClean="0">
                <a:cs typeface="Arial" pitchFamily="34" charset="0"/>
              </a:rPr>
              <a:t>Коминфо</a:t>
            </a:r>
            <a:r>
              <a:rPr lang="ru-RU" dirty="0" smtClean="0">
                <a:cs typeface="Arial" pitchFamily="34" charset="0"/>
              </a:rPr>
              <a:t>» </a:t>
            </a:r>
            <a:r>
              <a:rPr lang="en-US" dirty="0" smtClean="0">
                <a:hlinkClick r:id="rId5"/>
              </a:rPr>
              <a:t>http://www.moscowkremlin.ru/romanovs.html</a:t>
            </a:r>
            <a:r>
              <a:rPr lang="en-US" dirty="0" smtClean="0"/>
              <a:t> </a:t>
            </a:r>
            <a:endParaRPr lang="ru-RU" dirty="0" smtClean="0"/>
          </a:p>
          <a:p>
            <a:pPr eaLnBrk="1" fontAlgn="auto" hangingPunct="1">
              <a:spcAft>
                <a:spcPts val="0"/>
              </a:spcAft>
              <a:buFont typeface="Arial" pitchFamily="34" charset="0"/>
              <a:buChar char="•"/>
              <a:defRPr/>
            </a:pPr>
            <a:r>
              <a:rPr lang="ru-RU" dirty="0" smtClean="0"/>
              <a:t>Г а л е </a:t>
            </a:r>
            <a:r>
              <a:rPr lang="ru-RU" dirty="0" err="1" smtClean="0"/>
              <a:t>р</a:t>
            </a:r>
            <a:r>
              <a:rPr lang="ru-RU" dirty="0" smtClean="0"/>
              <a:t> </a:t>
            </a:r>
            <a:r>
              <a:rPr lang="ru-RU" dirty="0" err="1" smtClean="0"/>
              <a:t>е</a:t>
            </a:r>
            <a:r>
              <a:rPr lang="ru-RU" dirty="0" smtClean="0"/>
              <a:t> я  Царь - Монархия - </a:t>
            </a:r>
            <a:r>
              <a:rPr lang="ru-RU" dirty="0" err="1" smtClean="0"/>
              <a:t>monar.ru</a:t>
            </a:r>
            <a:r>
              <a:rPr lang="ru-RU" dirty="0" smtClean="0"/>
              <a:t> </a:t>
            </a:r>
            <a:r>
              <a:rPr lang="en-US" dirty="0" smtClean="0">
                <a:hlinkClick r:id="rId6"/>
              </a:rPr>
              <a:t>http://monar.ru/galereia/node/1327?size=_original</a:t>
            </a:r>
            <a:r>
              <a:rPr lang="en-US" dirty="0" smtClean="0"/>
              <a:t>   </a:t>
            </a:r>
            <a:r>
              <a:rPr lang="ru-RU" dirty="0" smtClean="0"/>
              <a:t>Российский Императорский Дом </a:t>
            </a:r>
            <a:r>
              <a:rPr lang="en-US" dirty="0" smtClean="0">
                <a:hlinkClick r:id="rId7"/>
              </a:rPr>
              <a:t>http://www.imperialhouse.ru/</a:t>
            </a:r>
            <a:r>
              <a:rPr lang="en-US" dirty="0" smtClean="0"/>
              <a:t> </a:t>
            </a:r>
            <a:r>
              <a:rPr lang="ru-RU" dirty="0" smtClean="0"/>
              <a:t/>
            </a:r>
            <a:br>
              <a:rPr lang="ru-RU" dirty="0" smtClean="0"/>
            </a:br>
            <a:r>
              <a:rPr lang="ru-RU" dirty="0" smtClean="0"/>
              <a:t>Михаил Иванович Глинка - Иван Сусанин </a:t>
            </a:r>
            <a:r>
              <a:rPr lang="en-US" dirty="0" smtClean="0"/>
              <a:t>/</a:t>
            </a:r>
            <a:r>
              <a:rPr lang="ru-RU" dirty="0" smtClean="0"/>
              <a:t> Погружение в классику </a:t>
            </a:r>
            <a:r>
              <a:rPr lang="en-US" dirty="0" smtClean="0"/>
              <a:t>/</a:t>
            </a:r>
            <a:r>
              <a:rPr lang="ru-RU" dirty="0" smtClean="0"/>
              <a:t>аудио</a:t>
            </a:r>
            <a:endParaRPr lang="en-US" dirty="0" smtClean="0"/>
          </a:p>
          <a:p>
            <a:pPr eaLnBrk="1" fontAlgn="auto" hangingPunct="1">
              <a:spcAft>
                <a:spcPts val="0"/>
              </a:spcAft>
              <a:buFont typeface="Arial" pitchFamily="34" charset="0"/>
              <a:buChar char="•"/>
              <a:defRPr/>
            </a:pPr>
            <a:r>
              <a:rPr lang="en-US" dirty="0" smtClean="0">
                <a:hlinkClick r:id="rId8"/>
              </a:rPr>
              <a:t>http://www.intoclassics.net/news/2008-11-01-1863</a:t>
            </a:r>
            <a:r>
              <a:rPr lang="ru-RU" dirty="0" smtClean="0"/>
              <a:t> </a:t>
            </a:r>
          </a:p>
          <a:p>
            <a:pPr eaLnBrk="1" fontAlgn="auto" hangingPunct="1">
              <a:spcAft>
                <a:spcPts val="0"/>
              </a:spcAft>
              <a:buFont typeface="Arial" pitchFamily="34" charset="0"/>
              <a:buChar char="•"/>
              <a:defRPr/>
            </a:pPr>
            <a:r>
              <a:rPr lang="ru-RU" dirty="0" smtClean="0"/>
              <a:t>«Старался вернуть своему народу силы» Финский историк Хенрик Габриель </a:t>
            </a:r>
            <a:r>
              <a:rPr lang="ru-RU" dirty="0" err="1" smtClean="0"/>
              <a:t>Портан</a:t>
            </a:r>
            <a:r>
              <a:rPr lang="en-US" dirty="0" smtClean="0"/>
              <a:t> </a:t>
            </a:r>
            <a:r>
              <a:rPr lang="ru-RU" dirty="0" smtClean="0"/>
              <a:t>о Смуте в Московском государстве </a:t>
            </a:r>
            <a:r>
              <a:rPr lang="en-US" dirty="0" smtClean="0">
                <a:hlinkClick r:id="rId9"/>
              </a:rPr>
              <a:t>http://his.1september.ru/2004/04/15.htm</a:t>
            </a:r>
            <a:r>
              <a:rPr lang="en-US" dirty="0" smtClean="0"/>
              <a:t>  </a:t>
            </a:r>
          </a:p>
          <a:p>
            <a:pPr eaLnBrk="1" fontAlgn="auto" hangingPunct="1">
              <a:spcAft>
                <a:spcPts val="0"/>
              </a:spcAft>
              <a:buFont typeface="Arial" pitchFamily="34" charset="0"/>
              <a:buChar char="•"/>
              <a:defRPr/>
            </a:pPr>
            <a:r>
              <a:rPr lang="ru-RU" dirty="0" smtClean="0"/>
              <a:t>Царь Михаил Федорович</a:t>
            </a:r>
            <a:r>
              <a:rPr lang="en-US" dirty="0" smtClean="0"/>
              <a:t> </a:t>
            </a:r>
            <a:r>
              <a:rPr lang="en-US" dirty="0" smtClean="0">
                <a:hlinkClick r:id="rId10"/>
              </a:rPr>
              <a:t>http://school-collection.edu.ru/catalog/rubr/8f5d7210-86a6-11da-a72b-0800200c9a66/18068/</a:t>
            </a:r>
            <a:r>
              <a:rPr lang="ru-RU" dirty="0" smtClean="0"/>
              <a:t> </a:t>
            </a:r>
          </a:p>
          <a:p>
            <a:pPr eaLnBrk="1" fontAlgn="auto" hangingPunct="1">
              <a:spcAft>
                <a:spcPts val="0"/>
              </a:spcAft>
              <a:buFont typeface="Arial" pitchFamily="34" charset="0"/>
              <a:buChar char="•"/>
              <a:defRPr/>
            </a:pPr>
            <a:r>
              <a:rPr lang="ru-RU" dirty="0" smtClean="0"/>
              <a:t> Игорь </a:t>
            </a:r>
            <a:r>
              <a:rPr lang="ru-RU" dirty="0" err="1" smtClean="0"/>
              <a:t>Тюменцев</a:t>
            </a:r>
            <a:r>
              <a:rPr lang="ru-RU" dirty="0" smtClean="0"/>
              <a:t> .«Умом Миша молод, не дошёл...»</a:t>
            </a:r>
            <a:r>
              <a:rPr lang="en-US" dirty="0" smtClean="0"/>
              <a:t> </a:t>
            </a:r>
            <a:r>
              <a:rPr lang="en-US" dirty="0" smtClean="0">
                <a:hlinkClick r:id="rId11"/>
              </a:rPr>
              <a:t>http://www.istrodina.com/rodina_articul.php3?id=2027&amp;n=104</a:t>
            </a:r>
            <a:endParaRPr lang="ru-RU" dirty="0" smtClean="0"/>
          </a:p>
          <a:p>
            <a:pPr eaLnBrk="1" fontAlgn="auto" hangingPunct="1">
              <a:spcAft>
                <a:spcPts val="0"/>
              </a:spcAft>
              <a:buFont typeface="Arial" pitchFamily="34" charset="0"/>
              <a:buChar char="•"/>
              <a:defRPr/>
            </a:pPr>
            <a:r>
              <a:rPr lang="ru-RU" dirty="0" smtClean="0"/>
              <a:t>Первый царь, Романов Михаил, и его невесты </a:t>
            </a:r>
            <a:br>
              <a:rPr lang="ru-RU" dirty="0" smtClean="0"/>
            </a:br>
            <a:r>
              <a:rPr lang="en-US" dirty="0" smtClean="0">
                <a:hlinkClick r:id="rId12"/>
              </a:rPr>
              <a:t> http://lectures.edu.ru/default.asp?ob_no=16004</a:t>
            </a:r>
            <a:r>
              <a:rPr lang="en-US" dirty="0" smtClean="0"/>
              <a:t> </a:t>
            </a:r>
            <a:r>
              <a:rPr lang="ru-RU" dirty="0" smtClean="0"/>
              <a:t>Прослушать лекцию, 22025 </a:t>
            </a:r>
            <a:r>
              <a:rPr lang="en-US" dirty="0" smtClean="0"/>
              <a:t>K</a:t>
            </a:r>
            <a:r>
              <a:rPr lang="ru-RU" dirty="0" smtClean="0"/>
              <a:t>б</a:t>
            </a:r>
            <a:r>
              <a:rPr lang="en-US" dirty="0" smtClean="0"/>
              <a:t> </a:t>
            </a:r>
            <a:r>
              <a:rPr lang="en-US" dirty="0" smtClean="0">
                <a:hlinkClick r:id="rId13"/>
              </a:rPr>
              <a:t>http://lectures.edu.ru/attach/17/8688.mp3</a:t>
            </a:r>
            <a:endParaRPr lang="en-US" dirty="0" smtClean="0"/>
          </a:p>
          <a:p>
            <a:pPr eaLnBrk="1" fontAlgn="auto" hangingPunct="1">
              <a:spcAft>
                <a:spcPts val="0"/>
              </a:spcAft>
              <a:buFont typeface="Arial" pitchFamily="34" charset="0"/>
              <a:buChar char="•"/>
              <a:defRPr/>
            </a:pPr>
            <a:endParaRPr lang="en-US" dirty="0" smtClean="0"/>
          </a:p>
        </p:txBody>
      </p:sp>
      <p:sp>
        <p:nvSpPr>
          <p:cNvPr id="9" name="Содержимое 8"/>
          <p:cNvSpPr>
            <a:spLocks noGrp="1"/>
          </p:cNvSpPr>
          <p:nvPr>
            <p:ph sz="half" idx="2"/>
          </p:nvPr>
        </p:nvSpPr>
        <p:spPr>
          <a:xfrm>
            <a:off x="4648200" y="1214438"/>
            <a:ext cx="4038600" cy="4911725"/>
          </a:xfrm>
        </p:spPr>
        <p:txBody>
          <a:bodyPr rtlCol="0">
            <a:normAutofit fontScale="40000" lnSpcReduction="20000"/>
          </a:bodyPr>
          <a:lstStyle/>
          <a:p>
            <a:pPr eaLnBrk="1" fontAlgn="auto" hangingPunct="1">
              <a:spcAft>
                <a:spcPts val="0"/>
              </a:spcAft>
              <a:buFont typeface="Arial" pitchFamily="34" charset="0"/>
              <a:buChar char="•"/>
              <a:defRPr/>
            </a:pPr>
            <a:r>
              <a:rPr lang="ru-RU" dirty="0" smtClean="0"/>
              <a:t>150-й псалом в исполнении братии монастыря вв. </a:t>
            </a:r>
            <a:r>
              <a:rPr lang="ru-RU" dirty="0" err="1" smtClean="0"/>
              <a:t>Киприана</a:t>
            </a:r>
            <a:r>
              <a:rPr lang="ru-RU" dirty="0" smtClean="0"/>
              <a:t> и </a:t>
            </a:r>
            <a:r>
              <a:rPr lang="ru-RU" dirty="0" err="1" smtClean="0"/>
              <a:t>Иустинии</a:t>
            </a:r>
            <a:r>
              <a:rPr lang="ru-RU" dirty="0" smtClean="0"/>
              <a:t>, 3525 </a:t>
            </a:r>
            <a:r>
              <a:rPr lang="ru-RU" dirty="0" err="1" smtClean="0"/>
              <a:t>Kб</a:t>
            </a:r>
            <a:r>
              <a:rPr lang="en-US" dirty="0" smtClean="0"/>
              <a:t> </a:t>
            </a:r>
            <a:r>
              <a:rPr lang="en-US" dirty="0" smtClean="0">
                <a:hlinkClick r:id="rId14"/>
              </a:rPr>
              <a:t>http://lectures.edu.ru/attach/17/7871.mp3</a:t>
            </a:r>
            <a:r>
              <a:rPr lang="ru-RU" dirty="0" smtClean="0"/>
              <a:t> </a:t>
            </a:r>
          </a:p>
          <a:p>
            <a:pPr eaLnBrk="1" fontAlgn="auto" hangingPunct="1">
              <a:spcAft>
                <a:spcPts val="0"/>
              </a:spcAft>
              <a:buFont typeface="Arial" pitchFamily="34" charset="0"/>
              <a:buChar char="•"/>
              <a:defRPr/>
            </a:pPr>
            <a:r>
              <a:rPr lang="ru-RU" dirty="0" smtClean="0"/>
              <a:t>Фотографии Москвы </a:t>
            </a:r>
            <a:r>
              <a:rPr lang="ru-RU" dirty="0" smtClean="0">
                <a:hlinkClick r:id="rId15"/>
              </a:rPr>
              <a:t> </a:t>
            </a:r>
            <a:r>
              <a:rPr lang="en-US" dirty="0" smtClean="0">
                <a:hlinkClick r:id="rId15"/>
              </a:rPr>
              <a:t>http://fotomoscow.homefree.ru/show/4/0/gr1.jpg</a:t>
            </a:r>
            <a:endParaRPr lang="ru-RU" dirty="0" smtClean="0"/>
          </a:p>
          <a:p>
            <a:pPr eaLnBrk="1" fontAlgn="auto" hangingPunct="1">
              <a:spcAft>
                <a:spcPts val="0"/>
              </a:spcAft>
              <a:buFont typeface="Arial" pitchFamily="34" charset="0"/>
              <a:buChar char="•"/>
              <a:defRPr/>
            </a:pPr>
            <a:endParaRPr lang="ru-RU" dirty="0" smtClean="0"/>
          </a:p>
          <a:p>
            <a:pPr eaLnBrk="1" fontAlgn="auto" hangingPunct="1">
              <a:spcAft>
                <a:spcPts val="0"/>
              </a:spcAft>
              <a:buFont typeface="Arial" pitchFamily="34" charset="0"/>
              <a:buChar char="•"/>
              <a:defRPr/>
            </a:pPr>
            <a:r>
              <a:rPr lang="en-US" dirty="0" smtClean="0"/>
              <a:t>LITRU.RU - </a:t>
            </a:r>
            <a:r>
              <a:rPr lang="ru-RU" dirty="0" smtClean="0"/>
              <a:t>Электронная Библиотека </a:t>
            </a:r>
            <a:r>
              <a:rPr lang="en-US" dirty="0" smtClean="0">
                <a:hlinkClick r:id="rId16"/>
              </a:rPr>
              <a:t>http://www.litru.ru/index.html?book=15122&amp;page=9</a:t>
            </a:r>
            <a:endParaRPr lang="ru-RU" dirty="0" smtClean="0"/>
          </a:p>
          <a:p>
            <a:pPr eaLnBrk="1" fontAlgn="auto" hangingPunct="1">
              <a:spcAft>
                <a:spcPts val="0"/>
              </a:spcAft>
              <a:buFont typeface="Arial" pitchFamily="34" charset="0"/>
              <a:buChar char="•"/>
              <a:defRPr/>
            </a:pPr>
            <a:r>
              <a:rPr lang="ru-RU" dirty="0" smtClean="0"/>
              <a:t>Первый и второй браки царя Михаила Федоровича. Извлечение из книги В.Н. </a:t>
            </a:r>
            <a:r>
              <a:rPr lang="ru-RU" dirty="0" err="1" smtClean="0"/>
              <a:t>Берха</a:t>
            </a:r>
            <a:r>
              <a:rPr lang="ru-RU" dirty="0" smtClean="0"/>
              <a:t> «Царствование царя Михаила </a:t>
            </a:r>
            <a:r>
              <a:rPr lang="ru-RU" dirty="0" err="1" smtClean="0"/>
              <a:t>Феодоровича</a:t>
            </a:r>
            <a:r>
              <a:rPr lang="ru-RU" dirty="0" smtClean="0"/>
              <a:t>…». 1832 </a:t>
            </a:r>
            <a:r>
              <a:rPr lang="en-US" dirty="0" smtClean="0">
                <a:hlinkClick r:id="rId17"/>
              </a:rPr>
              <a:t>http://historydoc.edu.ru/catalog.asp?ob_no=15651&amp;cat_ob_no=12193</a:t>
            </a:r>
            <a:r>
              <a:rPr lang="ru-RU" dirty="0" smtClean="0"/>
              <a:t> </a:t>
            </a:r>
          </a:p>
          <a:p>
            <a:pPr eaLnBrk="1" fontAlgn="auto" hangingPunct="1">
              <a:spcAft>
                <a:spcPts val="0"/>
              </a:spcAft>
              <a:buFont typeface="Arial" pitchFamily="34" charset="0"/>
              <a:buChar char="•"/>
              <a:defRPr/>
            </a:pPr>
            <a:r>
              <a:rPr lang="ru-RU" dirty="0" smtClean="0"/>
              <a:t>Энциклопедический словарь</a:t>
            </a:r>
          </a:p>
          <a:p>
            <a:pPr eaLnBrk="1" fontAlgn="auto" hangingPunct="1">
              <a:spcAft>
                <a:spcPts val="0"/>
              </a:spcAft>
              <a:buFont typeface="Arial" pitchFamily="34" charset="0"/>
              <a:buChar char="•"/>
              <a:defRPr/>
            </a:pPr>
            <a:r>
              <a:rPr lang="ru-RU" dirty="0" smtClean="0"/>
              <a:t>Брокгауза и </a:t>
            </a:r>
            <a:r>
              <a:rPr lang="ru-RU" dirty="0" err="1" smtClean="0"/>
              <a:t>Ефрона</a:t>
            </a:r>
            <a:r>
              <a:rPr lang="ru-RU" dirty="0" smtClean="0"/>
              <a:t> Русско-шведские войны </a:t>
            </a:r>
            <a:r>
              <a:rPr lang="en-US" dirty="0" smtClean="0">
                <a:hlinkClick r:id="rId18"/>
              </a:rPr>
              <a:t>http://www.bibliotekar.ru/ber/280.htm</a:t>
            </a:r>
            <a:endParaRPr lang="ru-RU" dirty="0" smtClean="0"/>
          </a:p>
          <a:p>
            <a:pPr eaLnBrk="1" fontAlgn="auto" hangingPunct="1">
              <a:spcAft>
                <a:spcPts val="0"/>
              </a:spcAft>
              <a:buFont typeface="Arial" pitchFamily="34" charset="0"/>
              <a:buChar char="•"/>
              <a:defRPr/>
            </a:pPr>
            <a:r>
              <a:rPr lang="ru-RU" dirty="0" smtClean="0"/>
              <a:t>Словарь терминов </a:t>
            </a:r>
            <a:r>
              <a:rPr lang="en-US" dirty="0" smtClean="0">
                <a:hlinkClick r:id="rId19"/>
              </a:rPr>
              <a:t>http://elib.ispu.ru/library/history/index.html</a:t>
            </a:r>
            <a:endParaRPr lang="ru-RU" dirty="0" smtClean="0"/>
          </a:p>
          <a:p>
            <a:pPr eaLnBrk="1" fontAlgn="auto" hangingPunct="1">
              <a:spcAft>
                <a:spcPts val="0"/>
              </a:spcAft>
              <a:buFont typeface="Arial" pitchFamily="34" charset="0"/>
              <a:buChar char="•"/>
              <a:defRPr/>
            </a:pPr>
            <a:r>
              <a:rPr lang="ru-RU" dirty="0" smtClean="0"/>
              <a:t>СРЕДНЕВЕКОВЫЕ ИСТОРИЧЕСКИЕ ИСТОЧНИКИ</a:t>
            </a:r>
          </a:p>
          <a:p>
            <a:pPr eaLnBrk="1" fontAlgn="auto" hangingPunct="1">
              <a:spcAft>
                <a:spcPts val="0"/>
              </a:spcAft>
              <a:buFont typeface="Arial" pitchFamily="34" charset="0"/>
              <a:buChar char="•"/>
              <a:defRPr/>
            </a:pPr>
            <a:r>
              <a:rPr lang="ru-RU" dirty="0" smtClean="0"/>
              <a:t>ВОСТОКА И ЗАПАДА</a:t>
            </a:r>
            <a:r>
              <a:rPr lang="en-US" dirty="0" smtClean="0"/>
              <a:t> </a:t>
            </a:r>
            <a:r>
              <a:rPr lang="en-US" dirty="0" smtClean="0">
                <a:hlinkClick r:id="rId20"/>
              </a:rPr>
              <a:t>http://www.vostlit.info/Texts/Dokumenty/Russ/xvii.htm</a:t>
            </a:r>
            <a:endParaRPr lang="ru-RU" smtClean="0"/>
          </a:p>
          <a:p>
            <a:pPr eaLnBrk="1" fontAlgn="auto" hangingPunct="1">
              <a:spcAft>
                <a:spcPts val="0"/>
              </a:spcAft>
              <a:buFont typeface="Arial" pitchFamily="34" charset="0"/>
              <a:buChar char="•"/>
              <a:defRPr/>
            </a:pPr>
            <a:endParaRPr lang="ru-RU" dirty="0" smtClean="0"/>
          </a:p>
          <a:p>
            <a:pPr eaLnBrk="1" fontAlgn="auto" hangingPunct="1">
              <a:spcAft>
                <a:spcPts val="0"/>
              </a:spcAft>
              <a:buFont typeface="Arial" pitchFamily="34" charset="0"/>
              <a:buChar char="•"/>
              <a:defRPr/>
            </a:pPr>
            <a:endParaRPr lang="ru-RU" dirty="0"/>
          </a:p>
        </p:txBody>
      </p:sp>
      <p:sp>
        <p:nvSpPr>
          <p:cNvPr id="23557" name="Прямоугольник 7"/>
          <p:cNvSpPr>
            <a:spLocks noChangeArrowheads="1"/>
          </p:cNvSpPr>
          <p:nvPr/>
        </p:nvSpPr>
        <p:spPr bwMode="auto">
          <a:xfrm>
            <a:off x="428625" y="1357313"/>
            <a:ext cx="4429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1200"/>
              <a:t/>
            </a:r>
            <a:br>
              <a:rPr lang="ru-RU" altLang="ru-RU" sz="1200"/>
            </a:br>
            <a:endParaRPr lang="en-US" altLang="ru-RU" sz="1200"/>
          </a:p>
          <a:p>
            <a:pPr eaLnBrk="1" hangingPunct="1"/>
            <a:endParaRPr lang="en-US" altLang="ru-RU" sz="1200"/>
          </a:p>
          <a:p>
            <a:pPr eaLnBrk="1" hangingPunct="1"/>
            <a:endParaRPr lang="ru-RU" altLang="ru-RU" sz="1200"/>
          </a:p>
          <a:p>
            <a:pPr eaLnBrk="1" hangingPunct="1"/>
            <a:endParaRPr lang="ru-RU" altLang="ru-RU" sz="1200"/>
          </a:p>
          <a:p>
            <a:pPr eaLnBrk="1" hangingPunct="1"/>
            <a:endParaRPr lang="ru-RU" altLang="ru-RU" sz="1200">
              <a:cs typeface="Arial" charset="0"/>
            </a:endParaRPr>
          </a:p>
          <a:p>
            <a:pPr eaLnBrk="1" hangingPunct="1"/>
            <a:endParaRPr lang="en-US" altLang="ru-RU" sz="1200">
              <a:cs typeface="Arial" charset="0"/>
            </a:endParaRPr>
          </a:p>
          <a:p>
            <a:pPr eaLnBrk="1" hangingPunct="1"/>
            <a:endParaRPr lang="ru-RU" altLang="ru-RU" sz="1200">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i="1" dirty="0" smtClean="0"/>
              <a:t>Это любопытно или</a:t>
            </a:r>
            <a:br>
              <a:rPr lang="ru-RU" i="1" dirty="0" smtClean="0"/>
            </a:br>
            <a:r>
              <a:rPr lang="ru-RU" i="1" dirty="0" smtClean="0">
                <a:solidFill>
                  <a:srgbClr val="C00000"/>
                </a:solidFill>
              </a:rPr>
              <a:t>Женитьба царя</a:t>
            </a:r>
            <a:r>
              <a:rPr lang="ru-RU" i="1" dirty="0" smtClean="0"/>
              <a:t> </a:t>
            </a:r>
            <a:endParaRPr lang="ru-RU" i="1" dirty="0"/>
          </a:p>
        </p:txBody>
      </p:sp>
      <p:sp>
        <p:nvSpPr>
          <p:cNvPr id="4099" name="Прямоугольник 2"/>
          <p:cNvSpPr>
            <a:spLocks noChangeArrowheads="1"/>
          </p:cNvSpPr>
          <p:nvPr/>
        </p:nvSpPr>
        <p:spPr bwMode="auto">
          <a:xfrm>
            <a:off x="1285875" y="1643063"/>
            <a:ext cx="4572000" cy="378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ru-RU" altLang="ru-RU" sz="2000"/>
              <a:t>Царь, достигнув 16-летия,</a:t>
            </a:r>
            <a:r>
              <a:rPr lang="en-US" altLang="ru-RU" sz="2000"/>
              <a:t/>
            </a:r>
            <a:br>
              <a:rPr lang="en-US" altLang="ru-RU" sz="2000"/>
            </a:br>
            <a:r>
              <a:rPr lang="ru-RU" altLang="ru-RU" sz="2000"/>
              <a:t> обязан жениться.</a:t>
            </a:r>
            <a:endParaRPr lang="en-US" altLang="ru-RU" sz="2000"/>
          </a:p>
          <a:p>
            <a:pPr algn="just" eaLnBrk="1" hangingPunct="1"/>
            <a:r>
              <a:rPr lang="ru-RU" altLang="ru-RU" sz="2000"/>
              <a:t>Согласно</a:t>
            </a:r>
            <a:r>
              <a:rPr lang="en-US" altLang="ru-RU" sz="2000"/>
              <a:t> </a:t>
            </a:r>
            <a:r>
              <a:rPr lang="ru-RU" altLang="ru-RU" sz="2000"/>
              <a:t>представлениям древнерусского общества, женитьба – это переход в состояние, когда ты несешь всю полноту ответственности за дела семьи. </a:t>
            </a:r>
            <a:r>
              <a:rPr lang="en-US" altLang="ru-RU" sz="2000"/>
              <a:t/>
            </a:r>
            <a:br>
              <a:rPr lang="en-US" altLang="ru-RU" sz="2000"/>
            </a:br>
            <a:r>
              <a:rPr lang="ru-RU" altLang="ru-RU" sz="2000"/>
              <a:t>Как так случилось, что после своего вступления на престол царь никак не мог жениться еще долгих 14 лет?! </a:t>
            </a:r>
            <a:br>
              <a:rPr lang="ru-RU" altLang="ru-RU" sz="2000"/>
            </a:br>
            <a:r>
              <a:rPr lang="ru-RU" altLang="ru-RU" sz="2000" b="1"/>
              <a:t>Только подумайте – он стал женатым едва ли не в 30 лет.  </a:t>
            </a:r>
          </a:p>
        </p:txBody>
      </p:sp>
      <p:sp>
        <p:nvSpPr>
          <p:cNvPr id="4100" name="Прямоугольник 5"/>
          <p:cNvSpPr>
            <a:spLocks noChangeArrowheads="1"/>
          </p:cNvSpPr>
          <p:nvPr/>
        </p:nvSpPr>
        <p:spPr bwMode="auto">
          <a:xfrm>
            <a:off x="5929313" y="5429250"/>
            <a:ext cx="28575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i="1"/>
              <a:t>Н.И. Костомаров. Русская история в жизнеописаниях ее главнейших деятелей.</a:t>
            </a:r>
          </a:p>
        </p:txBody>
      </p:sp>
      <p:pic>
        <p:nvPicPr>
          <p:cNvPr id="4101" name="Picture 7" descr="C:\Documents and Settings\Юлия\Мои документы\иллюстрации\27926_0-550-7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5175" y="1643063"/>
            <a:ext cx="2725738" cy="37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p:txBody>
          <a:bodyPr/>
          <a:lstStyle/>
          <a:p>
            <a:pPr eaLnBrk="1" hangingPunct="1"/>
            <a:r>
              <a:rPr lang="ru-RU" altLang="ru-RU" sz="3600" i="1" smtClean="0">
                <a:solidFill>
                  <a:srgbClr val="C00000"/>
                </a:solidFill>
              </a:rPr>
              <a:t>Инокиня Марфа</a:t>
            </a:r>
          </a:p>
        </p:txBody>
      </p:sp>
      <p:sp>
        <p:nvSpPr>
          <p:cNvPr id="5123" name="Прямоугольник 2"/>
          <p:cNvSpPr>
            <a:spLocks noChangeArrowheads="1"/>
          </p:cNvSpPr>
          <p:nvPr/>
        </p:nvSpPr>
        <p:spPr bwMode="auto">
          <a:xfrm>
            <a:off x="642938" y="1214438"/>
            <a:ext cx="5286375" cy="409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ru-RU" altLang="ru-RU" sz="2000"/>
              <a:t>Противником женитьбы слабовольного сына выступала мать, инокиня Марфа</a:t>
            </a:r>
            <a:r>
              <a:rPr lang="en-US" altLang="ru-RU" sz="2000"/>
              <a:t> </a:t>
            </a:r>
            <a:r>
              <a:rPr lang="ru-RU" altLang="ru-RU" sz="2000"/>
              <a:t>(урожденная Ксения Ивановна Шестова) - жена Федора Никитича Романова, женщина властная и упрямая. </a:t>
            </a:r>
            <a:br>
              <a:rPr lang="ru-RU" altLang="ru-RU" sz="2000"/>
            </a:br>
            <a:r>
              <a:rPr lang="ru-RU" altLang="ru-RU" sz="2000"/>
              <a:t> Не хотели женитьбы царя и бояре Салтыковы, которым инокиня Марфа предоставила право фактически управлять</a:t>
            </a:r>
            <a:r>
              <a:rPr lang="en-US" altLang="ru-RU" sz="2000"/>
              <a:t> </a:t>
            </a:r>
            <a:r>
              <a:rPr lang="ru-RU" altLang="ru-RU" sz="2000"/>
              <a:t>страной.</a:t>
            </a:r>
            <a:r>
              <a:rPr lang="en-US" altLang="ru-RU" sz="2000"/>
              <a:t/>
            </a:r>
            <a:br>
              <a:rPr lang="en-US" altLang="ru-RU" sz="2000"/>
            </a:br>
            <a:r>
              <a:rPr lang="ru-RU" altLang="ru-RU" sz="2000"/>
              <a:t>Если царь женится, то у них из рук уйдет власть. </a:t>
            </a:r>
          </a:p>
          <a:p>
            <a:pPr algn="just" eaLnBrk="1" hangingPunct="1"/>
            <a:r>
              <a:rPr lang="ru-RU" altLang="ru-RU" sz="2000"/>
              <a:t>Но 1616 году, когда ему наступил двадцатый год, решено было женить его. </a:t>
            </a:r>
          </a:p>
        </p:txBody>
      </p:sp>
      <p:sp>
        <p:nvSpPr>
          <p:cNvPr id="5124" name="Прямоугольник 4"/>
          <p:cNvSpPr>
            <a:spLocks noChangeArrowheads="1"/>
          </p:cNvSpPr>
          <p:nvPr/>
        </p:nvSpPr>
        <p:spPr bwMode="auto">
          <a:xfrm>
            <a:off x="6143625" y="4714875"/>
            <a:ext cx="25717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1600" i="1"/>
              <a:t>Неизвестный художник «Портрет инокини Марфы (в миру Ксении Ивановны Романовой)» </a:t>
            </a:r>
          </a:p>
        </p:txBody>
      </p:sp>
      <p:pic>
        <p:nvPicPr>
          <p:cNvPr id="5125" name="Picture 7" descr="http://lectures.edu.ru/attach.asp?a_no=7854&#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3625" y="1357313"/>
            <a:ext cx="254635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428625" y="0"/>
            <a:ext cx="8229600" cy="1143000"/>
          </a:xfrm>
        </p:spPr>
        <p:txBody>
          <a:bodyPr/>
          <a:lstStyle/>
          <a:p>
            <a:pPr eaLnBrk="1" hangingPunct="1"/>
            <a:r>
              <a:rPr lang="ru-RU" altLang="ru-RU" sz="3600" smtClean="0">
                <a:solidFill>
                  <a:srgbClr val="C00000"/>
                </a:solidFill>
              </a:rPr>
              <a:t>Женитьба царя</a:t>
            </a:r>
            <a:endParaRPr lang="ru-RU" altLang="ru-RU" sz="3600" smtClean="0"/>
          </a:p>
        </p:txBody>
      </p:sp>
      <p:sp>
        <p:nvSpPr>
          <p:cNvPr id="6147" name="Прямоугольник 2"/>
          <p:cNvSpPr>
            <a:spLocks noChangeArrowheads="1"/>
          </p:cNvSpPr>
          <p:nvPr/>
        </p:nvSpPr>
        <p:spPr bwMode="auto">
          <a:xfrm>
            <a:off x="1143000" y="1143000"/>
            <a:ext cx="4786313"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ru-RU" altLang="ru-RU" sz="2000"/>
              <a:t> Созвали по давнему обычаю толпу девиц-дочерей дворян и детей боярских; Михаилу приглянулась более всех Марья, дочь дворянина Ивана Хлопова. </a:t>
            </a:r>
            <a:endParaRPr lang="en-US" altLang="ru-RU" sz="2000" b="1"/>
          </a:p>
          <a:p>
            <a:pPr algn="just" eaLnBrk="1" hangingPunct="1"/>
            <a:r>
              <a:rPr lang="ru-RU" altLang="ru-RU" sz="2000"/>
              <a:t>Ее нарекли «Анастасией».</a:t>
            </a:r>
            <a:endParaRPr lang="en-US" altLang="ru-RU" sz="2000"/>
          </a:p>
          <a:p>
            <a:pPr algn="just" eaLnBrk="1" hangingPunct="1"/>
            <a:r>
              <a:rPr lang="ru-RU" altLang="ru-RU" sz="2000"/>
              <a:t> Отец и дядя нареченной, невесты были призваны во дворец, государь</a:t>
            </a:r>
            <a:endParaRPr lang="en-US" altLang="ru-RU" sz="2000"/>
          </a:p>
          <a:p>
            <a:pPr algn="just" eaLnBrk="1" hangingPunct="1"/>
            <a:r>
              <a:rPr lang="ru-RU" altLang="ru-RU" sz="2000"/>
              <a:t> лично объявил</a:t>
            </a:r>
            <a:r>
              <a:rPr lang="en-US" altLang="ru-RU" sz="2000"/>
              <a:t> </a:t>
            </a:r>
            <a:r>
              <a:rPr lang="ru-RU" altLang="ru-RU" sz="2000"/>
              <a:t>им свою милость.</a:t>
            </a:r>
            <a:endParaRPr lang="en-US" altLang="ru-RU" sz="2000"/>
          </a:p>
          <a:p>
            <a:pPr algn="just" eaLnBrk="1" hangingPunct="1"/>
            <a:r>
              <a:rPr lang="ru-RU" altLang="ru-RU" sz="2000"/>
              <a:t/>
            </a:r>
            <a:br>
              <a:rPr lang="ru-RU" altLang="ru-RU" sz="2000"/>
            </a:br>
            <a:endParaRPr lang="ru-RU" altLang="ru-RU" sz="2000"/>
          </a:p>
        </p:txBody>
      </p:sp>
      <p:pic>
        <p:nvPicPr>
          <p:cNvPr id="6148" name="Picture 6" descr="C:\Documents and Settings\Юлия\Мои документы\иллюстрации\kostomarov.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2188" y="1071563"/>
            <a:ext cx="2914650"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Прямоугольник 2"/>
          <p:cNvSpPr>
            <a:spLocks noChangeArrowheads="1"/>
          </p:cNvSpPr>
          <p:nvPr/>
        </p:nvSpPr>
        <p:spPr bwMode="auto">
          <a:xfrm>
            <a:off x="1214438" y="1143000"/>
            <a:ext cx="5072062"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ru-RU" altLang="ru-RU" sz="2000"/>
              <a:t>Таким образом род Хлоповых, совершенно незначительный до того времени, вдруг возвысился и стал в приближении у царя. Это возбудило во многих зависть, как и прежде всегда бывало в подобных случаях. </a:t>
            </a:r>
            <a:br>
              <a:rPr lang="ru-RU" altLang="ru-RU" sz="2000"/>
            </a:br>
            <a:r>
              <a:rPr lang="ru-RU" altLang="ru-RU" sz="2000"/>
              <a:t>Более всех не взлюбили Хлоповых могущественные Салтыковы,</a:t>
            </a:r>
          </a:p>
          <a:p>
            <a:pPr algn="just" eaLnBrk="1" hangingPunct="1"/>
            <a:r>
              <a:rPr lang="ru-RU" altLang="ru-RU" sz="2000"/>
              <a:t> опасавшиеся, чтобы Хлоповы не вошли</a:t>
            </a:r>
          </a:p>
          <a:p>
            <a:pPr algn="just" eaLnBrk="1" hangingPunct="1"/>
            <a:r>
              <a:rPr lang="ru-RU" altLang="ru-RU" sz="2000"/>
              <a:t> в доверие царя и не оттеснили их самих</a:t>
            </a:r>
          </a:p>
          <a:p>
            <a:pPr algn="just" eaLnBrk="1" hangingPunct="1"/>
            <a:r>
              <a:rPr lang="ru-RU" altLang="ru-RU" sz="2000"/>
              <a:t> на задний план.</a:t>
            </a:r>
            <a:r>
              <a:rPr lang="en-US" altLang="ru-RU" sz="2000"/>
              <a:t> </a:t>
            </a:r>
          </a:p>
          <a:p>
            <a:pPr algn="just" eaLnBrk="1" hangingPunct="1"/>
            <a:r>
              <a:rPr lang="ru-RU" altLang="ru-RU" sz="2000"/>
              <a:t/>
            </a:r>
            <a:br>
              <a:rPr lang="ru-RU" altLang="ru-RU" sz="2000"/>
            </a:br>
            <a:r>
              <a:rPr lang="ru-RU" altLang="ru-RU" sz="2000"/>
              <a:t> </a:t>
            </a:r>
            <a:br>
              <a:rPr lang="ru-RU" altLang="ru-RU" sz="2000"/>
            </a:br>
            <a:endParaRPr lang="ru-RU" altLang="ru-RU" sz="2000"/>
          </a:p>
        </p:txBody>
      </p:sp>
      <p:sp>
        <p:nvSpPr>
          <p:cNvPr id="7171" name="Заголовок 1"/>
          <p:cNvSpPr>
            <a:spLocks noGrp="1"/>
          </p:cNvSpPr>
          <p:nvPr>
            <p:ph type="title"/>
          </p:nvPr>
        </p:nvSpPr>
        <p:spPr/>
        <p:txBody>
          <a:bodyPr/>
          <a:lstStyle/>
          <a:p>
            <a:pPr eaLnBrk="1" hangingPunct="1"/>
            <a:r>
              <a:rPr lang="ru-RU" altLang="ru-RU" sz="3600" i="1" smtClean="0">
                <a:solidFill>
                  <a:srgbClr val="C00000"/>
                </a:solidFill>
              </a:rPr>
              <a:t>Женитьба царя</a:t>
            </a:r>
            <a:endParaRPr lang="ru-RU" altLang="ru-RU" sz="3600" i="1" smtClean="0"/>
          </a:p>
        </p:txBody>
      </p:sp>
      <p:pic>
        <p:nvPicPr>
          <p:cNvPr id="7172" name="Picture 2" descr="http://www.internet-school.ru/ATTACH/8/57622.jpg&#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0" y="1214438"/>
            <a:ext cx="211455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Прямоугольник 7"/>
          <p:cNvSpPr>
            <a:spLocks noChangeArrowheads="1"/>
          </p:cNvSpPr>
          <p:nvPr/>
        </p:nvSpPr>
        <p:spPr bwMode="auto">
          <a:xfrm>
            <a:off x="6286500" y="4071938"/>
            <a:ext cx="2571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i="1" dirty="0"/>
              <a:t>Костомаров Николай Иванович (1817—1885) – историк, писатель</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357188" y="0"/>
            <a:ext cx="8229600" cy="1143000"/>
          </a:xfrm>
        </p:spPr>
        <p:txBody>
          <a:bodyPr/>
          <a:lstStyle/>
          <a:p>
            <a:pPr eaLnBrk="1" hangingPunct="1"/>
            <a:r>
              <a:rPr lang="ru-RU" altLang="ru-RU" sz="3600" i="1" smtClean="0">
                <a:solidFill>
                  <a:srgbClr val="C00000"/>
                </a:solidFill>
              </a:rPr>
              <a:t>Болезнь невесты</a:t>
            </a:r>
            <a:endParaRPr lang="ru-RU" altLang="ru-RU" sz="3600" i="1" smtClean="0"/>
          </a:p>
        </p:txBody>
      </p:sp>
      <p:sp>
        <p:nvSpPr>
          <p:cNvPr id="8195" name="Прямоугольник 2"/>
          <p:cNvSpPr>
            <a:spLocks noChangeArrowheads="1"/>
          </p:cNvSpPr>
          <p:nvPr/>
        </p:nvSpPr>
        <p:spPr bwMode="auto">
          <a:xfrm>
            <a:off x="1285875" y="1000125"/>
            <a:ext cx="5214938"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000"/>
              <a:t> Салтыковы не простили Хлоповым, что они смеют им перечить, решились удалить их от двора и расстроить брак государя.</a:t>
            </a:r>
            <a:br>
              <a:rPr lang="ru-RU" altLang="ru-RU" sz="2000"/>
            </a:br>
            <a:r>
              <a:rPr lang="ru-RU" altLang="ru-RU" sz="2000"/>
              <a:t> Они очернили Хлоповых перед царской матерью и разными наговорами внушили ей неприязнь к будущей невестке. </a:t>
            </a:r>
            <a:br>
              <a:rPr lang="ru-RU" altLang="ru-RU" sz="2000"/>
            </a:br>
            <a:r>
              <a:rPr lang="ru-RU" altLang="ru-RU" sz="2000"/>
              <a:t>Вдруг нареченная невеста заболела.</a:t>
            </a:r>
            <a:br>
              <a:rPr lang="ru-RU" altLang="ru-RU" sz="2000"/>
            </a:br>
            <a:r>
              <a:rPr lang="ru-RU" altLang="ru-RU" sz="2000"/>
              <a:t> Салтыков донес царю, будто врач Балсырь сказал ему, что Марья неизлечима, что в Угличе была женщина, страдавшая такою же болезнью и, проболевши год, умерла. </a:t>
            </a:r>
          </a:p>
        </p:txBody>
      </p:sp>
      <p:pic>
        <p:nvPicPr>
          <p:cNvPr id="8196" name="Picture 6" descr="http://www.combook.ru/pictures/2176440.jpg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7938" y="1143000"/>
            <a:ext cx="2605087"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357188" y="0"/>
            <a:ext cx="8229600" cy="1143000"/>
          </a:xfrm>
        </p:spPr>
        <p:txBody>
          <a:bodyPr/>
          <a:lstStyle/>
          <a:p>
            <a:pPr eaLnBrk="1" hangingPunct="1"/>
            <a:r>
              <a:rPr lang="ru-RU" altLang="ru-RU" sz="3600" i="1" smtClean="0">
                <a:solidFill>
                  <a:srgbClr val="C00000"/>
                </a:solidFill>
              </a:rPr>
              <a:t>Болезнь невесты</a:t>
            </a:r>
            <a:endParaRPr lang="ru-RU" altLang="ru-RU" sz="3600" i="1" smtClean="0"/>
          </a:p>
        </p:txBody>
      </p:sp>
      <p:pic>
        <p:nvPicPr>
          <p:cNvPr id="9219" name="Picture 2" descr="http://files.school-collection.edu.ru/dlrstore/0b721214-b18b-4bf1-9265-212c5c72a329/Nevrev.NevestaMihailaFedorovicha.jpg&#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857250"/>
            <a:ext cx="6786563" cy="492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Прямоугольник 7"/>
          <p:cNvSpPr>
            <a:spLocks noChangeArrowheads="1"/>
          </p:cNvSpPr>
          <p:nvPr/>
        </p:nvSpPr>
        <p:spPr bwMode="auto">
          <a:xfrm>
            <a:off x="1071563" y="5786438"/>
            <a:ext cx="6858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i="1" dirty="0"/>
              <a:t>Невеста царя Михаила Федоровича Мария Ивановна </a:t>
            </a:r>
            <a:r>
              <a:rPr lang="ru-RU" altLang="ru-RU" i="1" dirty="0" err="1"/>
              <a:t>Хлопова</a:t>
            </a:r>
            <a:endParaRPr lang="ru-RU" altLang="ru-RU"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428625" y="0"/>
            <a:ext cx="8229600" cy="1143000"/>
          </a:xfrm>
        </p:spPr>
        <p:txBody>
          <a:bodyPr/>
          <a:lstStyle/>
          <a:p>
            <a:pPr eaLnBrk="1" hangingPunct="1"/>
            <a:r>
              <a:rPr lang="ru-RU" altLang="ru-RU" sz="3600" i="1" smtClean="0">
                <a:solidFill>
                  <a:srgbClr val="C00000"/>
                </a:solidFill>
              </a:rPr>
              <a:t>«К царской радости непрочна"</a:t>
            </a:r>
          </a:p>
        </p:txBody>
      </p:sp>
      <p:sp>
        <p:nvSpPr>
          <p:cNvPr id="10243" name="Прямоугольник 2"/>
          <p:cNvSpPr>
            <a:spLocks noChangeArrowheads="1"/>
          </p:cNvSpPr>
          <p:nvPr/>
        </p:nvSpPr>
        <p:spPr bwMode="auto">
          <a:xfrm>
            <a:off x="642938" y="928688"/>
            <a:ext cx="5715000" cy="378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ru-RU" altLang="ru-RU" sz="2000"/>
              <a:t>Царь не знал, что ему делать.</a:t>
            </a:r>
            <a:br>
              <a:rPr lang="ru-RU" altLang="ru-RU" sz="2000"/>
            </a:br>
            <a:r>
              <a:rPr lang="ru-RU" altLang="ru-RU" sz="2000"/>
              <a:t> Мать настаивала удалить Хлопову. </a:t>
            </a:r>
            <a:br>
              <a:rPr lang="ru-RU" altLang="ru-RU" sz="2000"/>
            </a:br>
            <a:r>
              <a:rPr lang="ru-RU" altLang="ru-RU" sz="2000"/>
              <a:t>Просто сослать ее с "верху" казалось зазорно, так как она уже во всем государстве признана царской невестой.</a:t>
            </a:r>
          </a:p>
          <a:p>
            <a:pPr algn="just" eaLnBrk="1" hangingPunct="1"/>
            <a:r>
              <a:rPr lang="ru-RU" altLang="ru-RU" sz="2000"/>
              <a:t>Созван был собор из бояр для обсуждения дела. </a:t>
            </a:r>
          </a:p>
          <a:p>
            <a:pPr algn="just" eaLnBrk="1" hangingPunct="1"/>
            <a:r>
              <a:rPr lang="ru-RU" altLang="ru-RU" sz="2000"/>
              <a:t>Бояре знали, что царская мать не любит Хлопову и желает ее удалить; в угоду ей произнесли они </a:t>
            </a:r>
            <a:r>
              <a:rPr lang="ru-RU" altLang="ru-RU" sz="2000" b="1"/>
              <a:t>приговор, что Хлопова "к царской радости непрочна", свадьбы не должно быть.</a:t>
            </a:r>
          </a:p>
        </p:txBody>
      </p:sp>
      <p:pic>
        <p:nvPicPr>
          <p:cNvPr id="6" name="Picture 2" descr="http://www.antiquebooks.ru/pic/1/437/80275_1.jpg&#10;"/>
          <p:cNvPicPr>
            <a:picLocks noChangeAspect="1" noChangeArrowheads="1"/>
          </p:cNvPicPr>
          <p:nvPr/>
        </p:nvPicPr>
        <p:blipFill>
          <a:blip r:embed="rId3"/>
          <a:srcRect/>
          <a:stretch>
            <a:fillRect/>
          </a:stretch>
        </p:blipFill>
        <p:spPr bwMode="auto">
          <a:xfrm>
            <a:off x="6429388" y="928670"/>
            <a:ext cx="2500298" cy="507209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2134</TotalTime>
  <Words>1656</Words>
  <Application>Microsoft Office PowerPoint</Application>
  <PresentationFormat>Экран (4:3)</PresentationFormat>
  <Paragraphs>166</Paragraphs>
  <Slides>22</Slides>
  <Notes>20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Михаил Федорович(1613-1645</vt:lpstr>
      <vt:lpstr>Михаил Федорович(1613-1645)</vt:lpstr>
      <vt:lpstr>Это любопытно или Женитьба царя </vt:lpstr>
      <vt:lpstr>Инокиня Марфа</vt:lpstr>
      <vt:lpstr>Женитьба царя</vt:lpstr>
      <vt:lpstr>Женитьба царя</vt:lpstr>
      <vt:lpstr>Болезнь невесты</vt:lpstr>
      <vt:lpstr>Болезнь невесты</vt:lpstr>
      <vt:lpstr>«К царской радости непрочна"</vt:lpstr>
      <vt:lpstr>Ссылка в Тобольск</vt:lpstr>
      <vt:lpstr>Указана Богом</vt:lpstr>
      <vt:lpstr>Презентация PowerPoint</vt:lpstr>
      <vt:lpstr>Презентация PowerPoint</vt:lpstr>
      <vt:lpstr>Женитьба царя</vt:lpstr>
      <vt:lpstr>Русская Золушка</vt:lpstr>
      <vt:lpstr>Презентация PowerPoint</vt:lpstr>
      <vt:lpstr>Русская Золушка</vt:lpstr>
      <vt:lpstr>Презентация PowerPoint</vt:lpstr>
      <vt:lpstr>Презентация PowerPoint</vt:lpstr>
      <vt:lpstr>Жениться по любви?</vt:lpstr>
      <vt:lpstr>Династия Романовых. 1613-1917 гг.  </vt:lpstr>
      <vt:lpstr>Ссылки</vt:lpstr>
    </vt:vector>
  </TitlesOfParts>
  <Company>Organization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Юлия</dc:creator>
  <cp:lastModifiedBy>Юлия</cp:lastModifiedBy>
  <cp:revision>361</cp:revision>
  <dcterms:created xsi:type="dcterms:W3CDTF">2009-02-06T16:45:45Z</dcterms:created>
  <dcterms:modified xsi:type="dcterms:W3CDTF">2014-11-20T20:54:42Z</dcterms:modified>
</cp:coreProperties>
</file>