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27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022E5-6272-4190-AF85-8E05D3A9985F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F48A4-6422-494E-B730-DE032C479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39E95D-D5E8-4892-ABBF-E5145943872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39E95D-D5E8-4892-ABBF-E5145943872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48A4-6422-494E-B730-DE032C47926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bg2">
                <a:lumMod val="25000"/>
              </a:schemeClr>
            </a:gs>
            <a:gs pos="100000">
              <a:schemeClr val="bg2">
                <a:lumMod val="1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D4A6-BE0B-4F4F-A188-3B21CEA91ECE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2BBA2-C3A9-4DE8-BF3B-6444618DA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8"/>
            <a:ext cx="864096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Простейшие задачи в координатах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069" y="6143644"/>
            <a:ext cx="49696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Забатурина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О.А. МОУ СОШ № 32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956249" y="836712"/>
          <a:ext cx="7152255" cy="5857829"/>
        </p:xfrm>
        <a:graphic>
          <a:graphicData uri="http://schemas.openxmlformats.org/presentationml/2006/ole">
            <p:oleObj spid="_x0000_s2049" name="GraphC" r:id="rId4" imgW="6210300" imgH="5086350" progId="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8568" y="79456"/>
            <a:ext cx="900543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Координаты вектора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 координатам начала и конца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364088" y="3528305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V="1">
            <a:off x="5580112" y="3762593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5004048" y="3573017"/>
            <a:ext cx="432048" cy="461665"/>
            <a:chOff x="2771800" y="2708920"/>
            <a:chExt cx="432048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rot="683485" flipV="1">
              <a:off x="2859811" y="2757320"/>
              <a:ext cx="211316" cy="4491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364088" y="4005065"/>
            <a:ext cx="432048" cy="461665"/>
            <a:chOff x="2771800" y="2708920"/>
            <a:chExt cx="432048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rot="683485" flipV="1">
              <a:off x="2859584" y="2771795"/>
              <a:ext cx="211770" cy="4266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flipV="1">
            <a:off x="5364088" y="1988841"/>
            <a:ext cx="1080120" cy="1988930"/>
          </a:xfrm>
          <a:prstGeom prst="straightConnector1">
            <a:avLst/>
          </a:prstGeom>
          <a:ln w="5715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 flipH="1">
            <a:off x="6601872" y="3037897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732240" y="278092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(3; 2)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endCxn id="38" idx="5"/>
          </p:cNvCxnSpPr>
          <p:nvPr/>
        </p:nvCxnSpPr>
        <p:spPr>
          <a:xfrm flipV="1">
            <a:off x="5364088" y="3160822"/>
            <a:ext cx="1258875" cy="794023"/>
          </a:xfrm>
          <a:prstGeom prst="straightConnector1">
            <a:avLst/>
          </a:prstGeom>
          <a:ln w="57150">
            <a:solidFill>
              <a:srgbClr val="FF0000"/>
            </a:solidFill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2276960" y="1055057"/>
            <a:ext cx="864096" cy="461665"/>
            <a:chOff x="2771800" y="2708920"/>
            <a:chExt cx="864096" cy="461665"/>
          </a:xfrm>
        </p:grpSpPr>
        <p:sp>
          <p:nvSpPr>
            <p:cNvPr id="43" name="TextBox 42"/>
            <p:cNvSpPr txBox="1"/>
            <p:nvPr/>
          </p:nvSpPr>
          <p:spPr>
            <a:xfrm>
              <a:off x="2771800" y="270892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В =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49" name="Группа 41"/>
          <p:cNvGrpSpPr/>
          <p:nvPr/>
        </p:nvGrpSpPr>
        <p:grpSpPr>
          <a:xfrm>
            <a:off x="107504" y="1167135"/>
            <a:ext cx="1440160" cy="461665"/>
            <a:chOff x="2699792" y="2708920"/>
            <a:chExt cx="1440160" cy="461665"/>
          </a:xfrm>
        </p:grpSpPr>
        <p:sp>
          <p:nvSpPr>
            <p:cNvPr id="52" name="TextBox 51"/>
            <p:cNvSpPr txBox="1"/>
            <p:nvPr/>
          </p:nvSpPr>
          <p:spPr>
            <a:xfrm>
              <a:off x="2699792" y="2708920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OA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{3; 2}</a:t>
              </a:r>
              <a:endPara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sp>
        <p:nvSpPr>
          <p:cNvPr id="48" name="Овал 47"/>
          <p:cNvSpPr/>
          <p:nvPr/>
        </p:nvSpPr>
        <p:spPr>
          <a:xfrm flipH="1">
            <a:off x="6385848" y="1947897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444208" y="155679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(2,5; 4,5)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 flipV="1">
            <a:off x="6444208" y="1988840"/>
            <a:ext cx="229672" cy="1124833"/>
          </a:xfrm>
          <a:prstGeom prst="straightConnector1">
            <a:avLst/>
          </a:prstGeom>
          <a:ln w="57150">
            <a:solidFill>
              <a:srgbClr val="00B0F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41"/>
          <p:cNvGrpSpPr/>
          <p:nvPr/>
        </p:nvGrpSpPr>
        <p:grpSpPr>
          <a:xfrm>
            <a:off x="107504" y="1628800"/>
            <a:ext cx="1944216" cy="461665"/>
            <a:chOff x="2699792" y="2708920"/>
            <a:chExt cx="1944216" cy="461665"/>
          </a:xfrm>
        </p:grpSpPr>
        <p:sp>
          <p:nvSpPr>
            <p:cNvPr id="57" name="TextBox 56"/>
            <p:cNvSpPr txBox="1"/>
            <p:nvPr/>
          </p:nvSpPr>
          <p:spPr>
            <a:xfrm>
              <a:off x="2699792" y="2708920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2,5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2987824" y="1052736"/>
            <a:ext cx="792088" cy="461665"/>
            <a:chOff x="2771800" y="2708920"/>
            <a:chExt cx="792088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2771800" y="270892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ОВ - 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3635896" y="1052736"/>
            <a:ext cx="648072" cy="461665"/>
            <a:chOff x="2771800" y="2708920"/>
            <a:chExt cx="648072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771800" y="2708920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ОА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179512" y="2132856"/>
            <a:ext cx="1008112" cy="461665"/>
            <a:chOff x="2771800" y="2708920"/>
            <a:chExt cx="1008112" cy="461665"/>
          </a:xfrm>
        </p:grpSpPr>
        <p:sp>
          <p:nvSpPr>
            <p:cNvPr id="66" name="TextBox 65"/>
            <p:cNvSpPr txBox="1"/>
            <p:nvPr/>
          </p:nvSpPr>
          <p:spPr>
            <a:xfrm>
              <a:off x="2771800" y="270892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 - ? </a:t>
              </a:r>
              <a:endPara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68" name="Группа 41"/>
          <p:cNvGrpSpPr/>
          <p:nvPr/>
        </p:nvGrpSpPr>
        <p:grpSpPr>
          <a:xfrm>
            <a:off x="2267744" y="2090465"/>
            <a:ext cx="1440160" cy="461665"/>
            <a:chOff x="2699792" y="2708920"/>
            <a:chExt cx="1440160" cy="461665"/>
          </a:xfrm>
        </p:grpSpPr>
        <p:sp>
          <p:nvSpPr>
            <p:cNvPr id="69" name="TextBox 68"/>
            <p:cNvSpPr txBox="1"/>
            <p:nvPr/>
          </p:nvSpPr>
          <p:spPr>
            <a:xfrm>
              <a:off x="2699792" y="2708920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{3; 2}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71" name="Группа 41"/>
          <p:cNvGrpSpPr/>
          <p:nvPr/>
        </p:nvGrpSpPr>
        <p:grpSpPr>
          <a:xfrm>
            <a:off x="2339752" y="1658417"/>
            <a:ext cx="1944216" cy="461665"/>
            <a:chOff x="2699792" y="2708920"/>
            <a:chExt cx="1944216" cy="461665"/>
          </a:xfrm>
        </p:grpSpPr>
        <p:sp>
          <p:nvSpPr>
            <p:cNvPr id="72" name="TextBox 71"/>
            <p:cNvSpPr txBox="1"/>
            <p:nvPr/>
          </p:nvSpPr>
          <p:spPr>
            <a:xfrm>
              <a:off x="2699792" y="2708920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2,5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4,5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cxnSp>
        <p:nvCxnSpPr>
          <p:cNvPr id="75" name="Прямая соединительная линия 74"/>
          <p:cNvCxnSpPr/>
          <p:nvPr/>
        </p:nvCxnSpPr>
        <p:spPr>
          <a:xfrm>
            <a:off x="2267744" y="2522513"/>
            <a:ext cx="26642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113848" y="2049521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Группа 41"/>
          <p:cNvGrpSpPr/>
          <p:nvPr/>
        </p:nvGrpSpPr>
        <p:grpSpPr>
          <a:xfrm>
            <a:off x="2195736" y="2522513"/>
            <a:ext cx="2736304" cy="461665"/>
            <a:chOff x="2699792" y="2708920"/>
            <a:chExt cx="2736304" cy="461665"/>
          </a:xfrm>
        </p:grpSpPr>
        <p:sp>
          <p:nvSpPr>
            <p:cNvPr id="79" name="TextBox 78"/>
            <p:cNvSpPr txBox="1"/>
            <p:nvPr/>
          </p:nvSpPr>
          <p:spPr>
            <a:xfrm>
              <a:off x="2699792" y="2708920"/>
              <a:ext cx="2736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АВ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2,5 – 3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4,5 – 2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81" name="Группа 41"/>
          <p:cNvGrpSpPr/>
          <p:nvPr/>
        </p:nvGrpSpPr>
        <p:grpSpPr>
          <a:xfrm>
            <a:off x="2195736" y="2924944"/>
            <a:ext cx="2088232" cy="461665"/>
            <a:chOff x="2699792" y="2708920"/>
            <a:chExt cx="2088232" cy="461665"/>
          </a:xfrm>
        </p:grpSpPr>
        <p:sp>
          <p:nvSpPr>
            <p:cNvPr id="82" name="TextBox 81"/>
            <p:cNvSpPr txBox="1"/>
            <p:nvPr/>
          </p:nvSpPr>
          <p:spPr>
            <a:xfrm>
              <a:off x="2699792" y="2708920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АВ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– 0,5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2,5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93" name="Прямоугольник 92"/>
          <p:cNvSpPr/>
          <p:nvPr/>
        </p:nvSpPr>
        <p:spPr>
          <a:xfrm>
            <a:off x="3779912" y="4725144"/>
            <a:ext cx="3096344" cy="165618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4675072" y="4783504"/>
            <a:ext cx="162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75072" y="521555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" name="Группа 41"/>
          <p:cNvGrpSpPr/>
          <p:nvPr/>
        </p:nvGrpSpPr>
        <p:grpSpPr>
          <a:xfrm>
            <a:off x="3855688" y="5719608"/>
            <a:ext cx="2993272" cy="461665"/>
            <a:chOff x="2699792" y="2708920"/>
            <a:chExt cx="2993272" cy="461665"/>
          </a:xfrm>
        </p:grpSpPr>
        <p:sp>
          <p:nvSpPr>
            <p:cNvPr id="91" name="TextBox 90"/>
            <p:cNvSpPr txBox="1"/>
            <p:nvPr/>
          </p:nvSpPr>
          <p:spPr>
            <a:xfrm>
              <a:off x="2699792" y="2708920"/>
              <a:ext cx="2993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MN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8" grpId="0" animBg="1"/>
      <p:bldP spid="50" grpId="0"/>
      <p:bldP spid="93" grpId="0" animBg="1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24" name="Group 80"/>
          <p:cNvGraphicFramePr>
            <a:graphicFrameLocks noGrp="1"/>
          </p:cNvGraphicFramePr>
          <p:nvPr/>
        </p:nvGraphicFramePr>
        <p:xfrm>
          <a:off x="611560" y="260648"/>
          <a:ext cx="7920880" cy="1554480"/>
        </p:xfrm>
        <a:graphic>
          <a:graphicData uri="http://schemas.openxmlformats.org/drawingml/2006/table">
            <a:tbl>
              <a:tblPr/>
              <a:tblGrid>
                <a:gridCol w="1914811"/>
                <a:gridCol w="2002023"/>
                <a:gridCol w="2002023"/>
                <a:gridCol w="200202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(-2; 7)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-5)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(8,5; 9)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(3; -6)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(6; -4)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{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{10;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{-14; 3,5}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>
            <a:off x="1403648" y="1383840"/>
            <a:ext cx="432048" cy="0"/>
          </a:xfrm>
          <a:prstGeom prst="straightConnector1">
            <a:avLst/>
          </a:prstGeom>
          <a:ln w="28575">
            <a:solidFill>
              <a:schemeClr val="bg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87624" y="20608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3 – (-2) = 5; 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99992" y="204487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-6 – 7 = -13. 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43" name="Группа 41"/>
          <p:cNvGrpSpPr/>
          <p:nvPr/>
        </p:nvGrpSpPr>
        <p:grpSpPr>
          <a:xfrm>
            <a:off x="1475656" y="2564904"/>
            <a:ext cx="1584176" cy="461665"/>
            <a:chOff x="2699792" y="2708920"/>
            <a:chExt cx="1584176" cy="461665"/>
          </a:xfrm>
        </p:grpSpPr>
        <p:sp>
          <p:nvSpPr>
            <p:cNvPr id="44" name="TextBox 43"/>
            <p:cNvSpPr txBox="1"/>
            <p:nvPr/>
          </p:nvSpPr>
          <p:spPr>
            <a:xfrm>
              <a:off x="2699792" y="2708920"/>
              <a:ext cx="1584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{5; -13}</a:t>
              </a:r>
              <a:endPara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187624" y="3068960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2)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10 = 6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-4.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75856" y="306896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-4 – (-5) = 1.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48" name="Группа 41"/>
          <p:cNvGrpSpPr/>
          <p:nvPr/>
        </p:nvGrpSpPr>
        <p:grpSpPr>
          <a:xfrm>
            <a:off x="1403648" y="4293096"/>
            <a:ext cx="1584176" cy="461665"/>
            <a:chOff x="2699792" y="2708920"/>
            <a:chExt cx="1584176" cy="461665"/>
          </a:xfrm>
        </p:grpSpPr>
        <p:sp>
          <p:nvSpPr>
            <p:cNvPr id="49" name="TextBox 48"/>
            <p:cNvSpPr txBox="1"/>
            <p:nvPr/>
          </p:nvSpPr>
          <p:spPr>
            <a:xfrm>
              <a:off x="2699792" y="2708920"/>
              <a:ext cx="1584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{10; 1},</a:t>
              </a:r>
              <a:endPara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131840" y="42930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(-4; -5)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87624" y="486916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3)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-14,5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- 8,5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x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-6.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47864" y="486916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    y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3,5 =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- 9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   </a:t>
            </a:r>
            <a:r>
              <a:rPr lang="en-US" sz="2400" b="1" i="1" dirty="0" err="1" smtClean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n-US" sz="2400" b="1" i="1" baseline="-25000" dirty="0" err="1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 = 12,5.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27176" y="612436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(-6; 12,5)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6" grpId="0" build="p"/>
      <p:bldP spid="47" grpId="0"/>
      <p:bldP spid="51" grpId="0"/>
      <p:bldP spid="52" grpId="0" build="p"/>
      <p:bldP spid="53" grpId="0" build="p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619672" y="726108"/>
          <a:ext cx="7152255" cy="5857829"/>
        </p:xfrm>
        <a:graphic>
          <a:graphicData uri="http://schemas.openxmlformats.org/presentationml/2006/ole">
            <p:oleObj spid="_x0000_s28674" name="GraphC" r:id="rId4" imgW="6210300" imgH="5086350" progId="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8568" y="79456"/>
            <a:ext cx="630564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Координаты середины отрезка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027511" y="3417701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V="1">
            <a:off x="5243535" y="3651989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1"/>
          <p:cNvGrpSpPr/>
          <p:nvPr/>
        </p:nvGrpSpPr>
        <p:grpSpPr>
          <a:xfrm>
            <a:off x="4667471" y="3462413"/>
            <a:ext cx="432048" cy="461665"/>
            <a:chOff x="2771800" y="2708920"/>
            <a:chExt cx="432048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rot="683485" flipV="1">
              <a:off x="2859811" y="2757320"/>
              <a:ext cx="211316" cy="4491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5027511" y="3894461"/>
            <a:ext cx="432048" cy="461665"/>
            <a:chOff x="2771800" y="2708920"/>
            <a:chExt cx="432048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rot="683485" flipV="1">
              <a:off x="2859584" y="2771795"/>
              <a:ext cx="211770" cy="4266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cxnSp>
        <p:nvCxnSpPr>
          <p:cNvPr id="16" name="Прямая со стрелкой 15"/>
          <p:cNvCxnSpPr>
            <a:endCxn id="48" idx="4"/>
          </p:cNvCxnSpPr>
          <p:nvPr/>
        </p:nvCxnSpPr>
        <p:spPr>
          <a:xfrm flipV="1">
            <a:off x="5027511" y="1289772"/>
            <a:ext cx="446115" cy="2577394"/>
          </a:xfrm>
          <a:prstGeom prst="straightConnector1">
            <a:avLst/>
          </a:prstGeom>
          <a:ln w="5715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 flipH="1">
            <a:off x="6727568" y="2916152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857515" y="27671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2)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5027511" y="3025009"/>
            <a:ext cx="1721148" cy="857319"/>
          </a:xfrm>
          <a:prstGeom prst="straightConnector1">
            <a:avLst/>
          </a:prstGeom>
          <a:ln w="57150">
            <a:solidFill>
              <a:srgbClr val="FF0000"/>
            </a:solidFill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1"/>
          <p:cNvGrpSpPr/>
          <p:nvPr/>
        </p:nvGrpSpPr>
        <p:grpSpPr>
          <a:xfrm>
            <a:off x="1868375" y="872445"/>
            <a:ext cx="864096" cy="461665"/>
            <a:chOff x="2771800" y="2708920"/>
            <a:chExt cx="864096" cy="461665"/>
          </a:xfrm>
        </p:grpSpPr>
        <p:sp>
          <p:nvSpPr>
            <p:cNvPr id="43" name="TextBox 42"/>
            <p:cNvSpPr txBox="1"/>
            <p:nvPr/>
          </p:nvSpPr>
          <p:spPr>
            <a:xfrm>
              <a:off x="2771800" y="270892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ОС =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48" name="Овал 47"/>
          <p:cNvSpPr/>
          <p:nvPr/>
        </p:nvSpPr>
        <p:spPr>
          <a:xfrm flipH="1">
            <a:off x="5401619" y="1145756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433091" y="74017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 flipV="1">
            <a:off x="5473627" y="1216096"/>
            <a:ext cx="1309792" cy="1772908"/>
          </a:xfrm>
          <a:prstGeom prst="straightConnector1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58"/>
          <p:cNvGrpSpPr/>
          <p:nvPr/>
        </p:nvGrpSpPr>
        <p:grpSpPr>
          <a:xfrm>
            <a:off x="2867271" y="870124"/>
            <a:ext cx="1008112" cy="461665"/>
            <a:chOff x="2627784" y="2708920"/>
            <a:chExt cx="1008112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2627784" y="270892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(ОА + 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13" name="Группа 61"/>
          <p:cNvGrpSpPr/>
          <p:nvPr/>
        </p:nvGrpSpPr>
        <p:grpSpPr>
          <a:xfrm>
            <a:off x="3731367" y="870124"/>
            <a:ext cx="720080" cy="461665"/>
            <a:chOff x="2771800" y="2708920"/>
            <a:chExt cx="720080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771800" y="2708920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ОВ)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19" name="Группа 41"/>
          <p:cNvGrpSpPr/>
          <p:nvPr/>
        </p:nvGrpSpPr>
        <p:grpSpPr>
          <a:xfrm>
            <a:off x="3011287" y="1632595"/>
            <a:ext cx="1440160" cy="461665"/>
            <a:chOff x="2699792" y="2708920"/>
            <a:chExt cx="1440160" cy="461665"/>
          </a:xfrm>
        </p:grpSpPr>
        <p:sp>
          <p:nvSpPr>
            <p:cNvPr id="69" name="TextBox 68"/>
            <p:cNvSpPr txBox="1"/>
            <p:nvPr/>
          </p:nvSpPr>
          <p:spPr>
            <a:xfrm>
              <a:off x="2699792" y="2708920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20" name="Группа 41"/>
          <p:cNvGrpSpPr/>
          <p:nvPr/>
        </p:nvGrpSpPr>
        <p:grpSpPr>
          <a:xfrm>
            <a:off x="3011287" y="1272555"/>
            <a:ext cx="1368152" cy="461665"/>
            <a:chOff x="2699792" y="2708920"/>
            <a:chExt cx="1368152" cy="461665"/>
          </a:xfrm>
        </p:grpSpPr>
        <p:sp>
          <p:nvSpPr>
            <p:cNvPr id="72" name="TextBox 71"/>
            <p:cNvSpPr txBox="1"/>
            <p:nvPr/>
          </p:nvSpPr>
          <p:spPr>
            <a:xfrm>
              <a:off x="2699792" y="2708920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cxnSp>
        <p:nvCxnSpPr>
          <p:cNvPr id="75" name="Прямая соединительная линия 74"/>
          <p:cNvCxnSpPr/>
          <p:nvPr/>
        </p:nvCxnSpPr>
        <p:spPr>
          <a:xfrm>
            <a:off x="2147191" y="2064643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839975" y="1639031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447103" y="206464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131840" y="4388636"/>
            <a:ext cx="3816423" cy="201622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4280134" y="4376431"/>
            <a:ext cx="180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311199" y="4767535"/>
            <a:ext cx="162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Овал 67"/>
          <p:cNvSpPr/>
          <p:nvPr/>
        </p:nvSpPr>
        <p:spPr>
          <a:xfrm flipH="1">
            <a:off x="6063759" y="2036320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79639" y="17623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 стрелкой 77"/>
          <p:cNvCxnSpPr/>
          <p:nvPr/>
        </p:nvCxnSpPr>
        <p:spPr>
          <a:xfrm flipV="1">
            <a:off x="5027511" y="2166268"/>
            <a:ext cx="1108255" cy="1714126"/>
          </a:xfrm>
          <a:prstGeom prst="straightConnector1">
            <a:avLst/>
          </a:prstGeom>
          <a:ln w="5715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51520" y="76470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1520" y="109512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В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51520" y="159918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С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х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у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 - ?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5" name="Объект 94"/>
          <p:cNvGraphicFramePr>
            <a:graphicFrameLocks noChangeAspect="1"/>
          </p:cNvGraphicFramePr>
          <p:nvPr/>
        </p:nvGraphicFramePr>
        <p:xfrm>
          <a:off x="2697979" y="692696"/>
          <a:ext cx="241300" cy="825500"/>
        </p:xfrm>
        <a:graphic>
          <a:graphicData uri="http://schemas.openxmlformats.org/presentationml/2006/ole">
            <p:oleObj spid="_x0000_s28675" name="Формула" r:id="rId5" imgW="241200" imgH="825480" progId="Equation.3">
              <p:embed/>
            </p:oleObj>
          </a:graphicData>
        </a:graphic>
      </p:graphicFrame>
      <p:cxnSp>
        <p:nvCxnSpPr>
          <p:cNvPr id="96" name="Прямая соединительная линия 95"/>
          <p:cNvCxnSpPr/>
          <p:nvPr/>
        </p:nvCxnSpPr>
        <p:spPr>
          <a:xfrm rot="5400000">
            <a:off x="2841147" y="1641303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Группа 58"/>
          <p:cNvGrpSpPr/>
          <p:nvPr/>
        </p:nvGrpSpPr>
        <p:grpSpPr>
          <a:xfrm>
            <a:off x="2075183" y="2064643"/>
            <a:ext cx="1008112" cy="461665"/>
            <a:chOff x="2627784" y="2708920"/>
            <a:chExt cx="1008112" cy="461665"/>
          </a:xfrm>
        </p:grpSpPr>
        <p:sp>
          <p:nvSpPr>
            <p:cNvPr id="98" name="TextBox 97"/>
            <p:cNvSpPr txBox="1"/>
            <p:nvPr/>
          </p:nvSpPr>
          <p:spPr>
            <a:xfrm>
              <a:off x="2627784" y="270892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(ОА + 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100" name="Группа 61"/>
          <p:cNvGrpSpPr/>
          <p:nvPr/>
        </p:nvGrpSpPr>
        <p:grpSpPr>
          <a:xfrm>
            <a:off x="2939279" y="2064643"/>
            <a:ext cx="720080" cy="461665"/>
            <a:chOff x="2771800" y="2708920"/>
            <a:chExt cx="720080" cy="461665"/>
          </a:xfrm>
        </p:grpSpPr>
        <p:sp>
          <p:nvSpPr>
            <p:cNvPr id="101" name="TextBox 100"/>
            <p:cNvSpPr txBox="1"/>
            <p:nvPr/>
          </p:nvSpPr>
          <p:spPr>
            <a:xfrm>
              <a:off x="2771800" y="2708920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ОВ)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3447103" y="2611090"/>
            <a:ext cx="1148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" name="Группа 58"/>
          <p:cNvGrpSpPr/>
          <p:nvPr/>
        </p:nvGrpSpPr>
        <p:grpSpPr>
          <a:xfrm>
            <a:off x="2075183" y="2611090"/>
            <a:ext cx="1008112" cy="461665"/>
            <a:chOff x="2627784" y="2708920"/>
            <a:chExt cx="1008112" cy="461665"/>
          </a:xfrm>
        </p:grpSpPr>
        <p:sp>
          <p:nvSpPr>
            <p:cNvPr id="106" name="TextBox 105"/>
            <p:cNvSpPr txBox="1"/>
            <p:nvPr/>
          </p:nvSpPr>
          <p:spPr>
            <a:xfrm>
              <a:off x="2627784" y="270892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(ОА + 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108" name="Группа 61"/>
          <p:cNvGrpSpPr/>
          <p:nvPr/>
        </p:nvGrpSpPr>
        <p:grpSpPr>
          <a:xfrm>
            <a:off x="2939279" y="2611090"/>
            <a:ext cx="720080" cy="461665"/>
            <a:chOff x="2771800" y="2708920"/>
            <a:chExt cx="720080" cy="461665"/>
          </a:xfrm>
        </p:grpSpPr>
        <p:sp>
          <p:nvSpPr>
            <p:cNvPr id="109" name="TextBox 108"/>
            <p:cNvSpPr txBox="1"/>
            <p:nvPr/>
          </p:nvSpPr>
          <p:spPr>
            <a:xfrm>
              <a:off x="2771800" y="2708920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ОВ)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905891" y="2422335"/>
          <a:ext cx="241300" cy="825500"/>
        </p:xfrm>
        <a:graphic>
          <a:graphicData uri="http://schemas.openxmlformats.org/presentationml/2006/ole">
            <p:oleObj spid="_x0000_s28676" name="Формула" r:id="rId6" imgW="241200" imgH="825480" progId="Equation.3">
              <p:embed/>
            </p:oleObj>
          </a:graphicData>
        </a:graphic>
      </p:graphicFrame>
      <p:graphicFrame>
        <p:nvGraphicFramePr>
          <p:cNvPr id="111" name="Объект 110"/>
          <p:cNvGraphicFramePr>
            <a:graphicFrameLocks noChangeAspect="1"/>
          </p:cNvGraphicFramePr>
          <p:nvPr/>
        </p:nvGraphicFramePr>
        <p:xfrm>
          <a:off x="3206750" y="5601940"/>
          <a:ext cx="1870075" cy="738188"/>
        </p:xfrm>
        <a:graphic>
          <a:graphicData uri="http://schemas.openxmlformats.org/presentationml/2006/ole">
            <p:oleObj spid="_x0000_s28677" name="Формула" r:id="rId7" imgW="2095200" imgH="82548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5016500" y="5589240"/>
          <a:ext cx="1822450" cy="736600"/>
        </p:xfrm>
        <a:graphic>
          <a:graphicData uri="http://schemas.openxmlformats.org/presentationml/2006/ole">
            <p:oleObj spid="_x0000_s28678" name="Формула" r:id="rId8" imgW="2044440" imgH="825480" progId="Equation.3">
              <p:embed/>
            </p:oleObj>
          </a:graphicData>
        </a:graphic>
      </p:graphicFrame>
      <p:grpSp>
        <p:nvGrpSpPr>
          <p:cNvPr id="112" name="Группа 41"/>
          <p:cNvGrpSpPr/>
          <p:nvPr/>
        </p:nvGrpSpPr>
        <p:grpSpPr>
          <a:xfrm>
            <a:off x="3011287" y="3000747"/>
            <a:ext cx="1656184" cy="461665"/>
            <a:chOff x="2771800" y="2708920"/>
            <a:chExt cx="1656184" cy="461665"/>
          </a:xfrm>
        </p:grpSpPr>
        <p:sp>
          <p:nvSpPr>
            <p:cNvPr id="113" name="TextBox 112"/>
            <p:cNvSpPr txBox="1"/>
            <p:nvPr/>
          </p:nvSpPr>
          <p:spPr>
            <a:xfrm>
              <a:off x="2771800" y="2708920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ОС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{2,5; 4}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3299319" y="3417700"/>
            <a:ext cx="1200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С</a:t>
            </a:r>
            <a:r>
              <a:rPr lang="en-US" sz="2400" b="1" dirty="0" smtClean="0">
                <a:latin typeface="Arial Narrow" pitchFamily="34" charset="0"/>
              </a:rPr>
              <a:t>(2,5; 4)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707904" y="515719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середина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8" grpId="0" animBg="1"/>
      <p:bldP spid="50" grpId="0"/>
      <p:bldP spid="79" grpId="0"/>
      <p:bldP spid="93" grpId="0" animBg="1"/>
      <p:bldP spid="88" grpId="0"/>
      <p:bldP spid="89" grpId="0"/>
      <p:bldP spid="68" grpId="0" animBg="1"/>
      <p:bldP spid="71" grpId="0"/>
      <p:bldP spid="87" grpId="0"/>
      <p:bldP spid="90" grpId="0"/>
      <p:bldP spid="94" grpId="0"/>
      <p:bldP spid="104" grpId="0"/>
      <p:bldP spid="115" grpId="0"/>
      <p:bldP spid="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24" name="Group 80"/>
          <p:cNvGraphicFramePr>
            <a:graphicFrameLocks noGrp="1"/>
          </p:cNvGraphicFramePr>
          <p:nvPr/>
        </p:nvGraphicFramePr>
        <p:xfrm>
          <a:off x="611560" y="116632"/>
          <a:ext cx="7920880" cy="1554480"/>
        </p:xfrm>
        <a:graphic>
          <a:graphicData uri="http://schemas.openxmlformats.org/drawingml/2006/table">
            <a:tbl>
              <a:tblPr/>
              <a:tblGrid>
                <a:gridCol w="1914811"/>
                <a:gridCol w="2002023"/>
                <a:gridCol w="2002023"/>
                <a:gridCol w="200202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(3; -7)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1)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(3; -5)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(-8; -5)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(-6; -3)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(2; </a:t>
                      </a: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(4; -11)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79512" y="1844824"/>
            <a:ext cx="8712968" cy="5013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251520" y="1923647"/>
          <a:ext cx="3456384" cy="741469"/>
        </p:xfrm>
        <a:graphic>
          <a:graphicData uri="http://schemas.openxmlformats.org/presentationml/2006/ole">
            <p:oleObj spid="_x0000_s29698" name="Формула" r:id="rId4" imgW="3848040" imgH="825480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626016" y="1916832"/>
          <a:ext cx="4090076" cy="740543"/>
        </p:xfrm>
        <a:graphic>
          <a:graphicData uri="http://schemas.openxmlformats.org/presentationml/2006/ole">
            <p:oleObj spid="_x0000_s29699" name="Формула" r:id="rId5" imgW="4559040" imgH="82548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020272" y="24737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Arial Narrow" pitchFamily="34" charset="0"/>
              </a:rPr>
              <a:t>С</a:t>
            </a:r>
            <a:r>
              <a:rPr lang="en-US" sz="2800" b="1" dirty="0" smtClean="0">
                <a:latin typeface="Arial Narrow" pitchFamily="34" charset="0"/>
              </a:rPr>
              <a:t>(3; -6)</a:t>
            </a:r>
            <a:endParaRPr lang="ru-RU" sz="2800" b="1" dirty="0">
              <a:latin typeface="Arial Narrow" pitchFamily="34" charset="0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51520" y="2901905"/>
          <a:ext cx="2179638" cy="741362"/>
        </p:xfrm>
        <a:graphic>
          <a:graphicData uri="http://schemas.openxmlformats.org/presentationml/2006/ole">
            <p:oleObj spid="_x0000_s29700" name="Формула" r:id="rId6" imgW="2425680" imgH="82548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611560" y="3600405"/>
          <a:ext cx="1827212" cy="741362"/>
        </p:xfrm>
        <a:graphic>
          <a:graphicData uri="http://schemas.openxmlformats.org/presentationml/2006/ole">
            <p:oleObj spid="_x0000_s29701" name="Формула" r:id="rId7" imgW="2031840" imgH="82548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11560" y="4341370"/>
          <a:ext cx="1062037" cy="376238"/>
        </p:xfrm>
        <a:graphic>
          <a:graphicData uri="http://schemas.openxmlformats.org/presentationml/2006/ole">
            <p:oleObj spid="_x0000_s29702" name="Формула" r:id="rId8" imgW="1180800" imgH="419040" progId="Equation.3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2654275" y="2887618"/>
          <a:ext cx="3717925" cy="741362"/>
        </p:xfrm>
        <a:graphic>
          <a:graphicData uri="http://schemas.openxmlformats.org/presentationml/2006/ole">
            <p:oleObj spid="_x0000_s29703" name="Формула" r:id="rId9" imgW="4140000" imgH="82548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915816" y="414154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Arial Narrow" pitchFamily="34" charset="0"/>
              </a:rPr>
              <a:t>A</a:t>
            </a:r>
            <a:r>
              <a:rPr lang="en-US" sz="2800" b="1" dirty="0" smtClean="0">
                <a:latin typeface="Arial Narrow" pitchFamily="34" charset="0"/>
              </a:rPr>
              <a:t>(12; 1);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1960" y="414154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Arial Narrow" pitchFamily="34" charset="0"/>
              </a:rPr>
              <a:t>С</a:t>
            </a:r>
            <a:r>
              <a:rPr lang="en-US" sz="2800" b="1" dirty="0" smtClean="0">
                <a:latin typeface="Arial Narrow" pitchFamily="34" charset="0"/>
              </a:rPr>
              <a:t>(2; -2)</a:t>
            </a:r>
            <a:endParaRPr lang="ru-RU" sz="2800" b="1" dirty="0">
              <a:latin typeface="Arial Narrow" pitchFamily="34" charset="0"/>
            </a:endParaRPr>
          </a:p>
        </p:txBody>
      </p:sp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251520" y="4819912"/>
          <a:ext cx="2179638" cy="741362"/>
        </p:xfrm>
        <a:graphic>
          <a:graphicData uri="http://schemas.openxmlformats.org/presentationml/2006/ole">
            <p:oleObj spid="_x0000_s29706" name="Формула" r:id="rId10" imgW="2425680" imgH="825480" progId="Equation.3">
              <p:embed/>
            </p:oleObj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604838" y="5518150"/>
          <a:ext cx="1839912" cy="741363"/>
        </p:xfrm>
        <a:graphic>
          <a:graphicData uri="http://schemas.openxmlformats.org/presentationml/2006/ole">
            <p:oleObj spid="_x0000_s29707" name="Формула" r:id="rId11" imgW="2044440" imgH="825480" progId="Equation.3">
              <p:embed/>
            </p:oleObj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611560" y="6259377"/>
          <a:ext cx="1062037" cy="376238"/>
        </p:xfrm>
        <a:graphic>
          <a:graphicData uri="http://schemas.openxmlformats.org/presentationml/2006/ole">
            <p:oleObj spid="_x0000_s29708" name="Формула" r:id="rId12" imgW="1180800" imgH="419040" progId="Equation.3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2665636" y="4805387"/>
          <a:ext cx="1812925" cy="741363"/>
        </p:xfrm>
        <a:graphic>
          <a:graphicData uri="http://schemas.openxmlformats.org/presentationml/2006/ole">
            <p:oleObj spid="_x0000_s29709" name="Формула" r:id="rId13" imgW="2019240" imgH="825480" progId="Equation.3">
              <p:embed/>
            </p:oleObj>
          </a:graphicData>
        </a:graphic>
      </p:graphicFrame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2547607" y="5502275"/>
          <a:ext cx="2159000" cy="741363"/>
        </p:xfrm>
        <a:graphic>
          <a:graphicData uri="http://schemas.openxmlformats.org/presentationml/2006/ole">
            <p:oleObj spid="_x0000_s29710" name="Формула" r:id="rId14" imgW="2400120" imgH="825480" progId="Equation.3">
              <p:embed/>
            </p:oleObj>
          </a:graphicData>
        </a:graphic>
      </p:graphicFrame>
      <p:graphicFrame>
        <p:nvGraphicFramePr>
          <p:cNvPr id="35" name="Object 6"/>
          <p:cNvGraphicFramePr>
            <a:graphicFrameLocks noChangeAspect="1"/>
          </p:cNvGraphicFramePr>
          <p:nvPr/>
        </p:nvGraphicFramePr>
        <p:xfrm>
          <a:off x="2692400" y="6242050"/>
          <a:ext cx="1266825" cy="377825"/>
        </p:xfrm>
        <a:graphic>
          <a:graphicData uri="http://schemas.openxmlformats.org/presentationml/2006/ole">
            <p:oleObj spid="_x0000_s29711" name="Формула" r:id="rId15" imgW="1409400" imgH="41904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148064" y="61342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Arial Narrow" pitchFamily="34" charset="0"/>
              </a:rPr>
              <a:t>A</a:t>
            </a:r>
            <a:r>
              <a:rPr lang="en-US" sz="2800" b="1" dirty="0" smtClean="0">
                <a:latin typeface="Arial Narrow" pitchFamily="34" charset="0"/>
              </a:rPr>
              <a:t>(14; -19).</a:t>
            </a:r>
            <a:endParaRPr lang="ru-RU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29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619672" y="726108"/>
          <a:ext cx="7152255" cy="5857829"/>
        </p:xfrm>
        <a:graphic>
          <a:graphicData uri="http://schemas.openxmlformats.org/presentationml/2006/ole">
            <p:oleObj spid="_x0000_s30722" name="GraphC" r:id="rId4" imgW="6210300" imgH="5086350" progId="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8568" y="79456"/>
            <a:ext cx="7169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Длина вектора по его координатам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027511" y="3417701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V="1">
            <a:off x="5243535" y="3651989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1"/>
          <p:cNvGrpSpPr/>
          <p:nvPr/>
        </p:nvGrpSpPr>
        <p:grpSpPr>
          <a:xfrm>
            <a:off x="4667471" y="3462413"/>
            <a:ext cx="432048" cy="461665"/>
            <a:chOff x="2771800" y="2708920"/>
            <a:chExt cx="432048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rot="683485" flipV="1">
              <a:off x="2859811" y="2757320"/>
              <a:ext cx="211316" cy="4491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5027511" y="3894461"/>
            <a:ext cx="432048" cy="461665"/>
            <a:chOff x="2771800" y="2708920"/>
            <a:chExt cx="432048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rot="683485" flipV="1">
              <a:off x="2859584" y="2771795"/>
              <a:ext cx="211770" cy="4266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444208" y="184482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41"/>
          <p:cNvGrpSpPr/>
          <p:nvPr/>
        </p:nvGrpSpPr>
        <p:grpSpPr>
          <a:xfrm>
            <a:off x="2339752" y="807095"/>
            <a:ext cx="1368152" cy="461665"/>
            <a:chOff x="2699792" y="2708920"/>
            <a:chExt cx="1368152" cy="461665"/>
          </a:xfrm>
        </p:grpSpPr>
        <p:sp>
          <p:nvSpPr>
            <p:cNvPr id="72" name="TextBox 71"/>
            <p:cNvSpPr txBox="1"/>
            <p:nvPr/>
          </p:nvSpPr>
          <p:spPr>
            <a:xfrm>
              <a:off x="2699792" y="2708920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{3; 4}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93" name="Прямоугольник 92"/>
          <p:cNvSpPr/>
          <p:nvPr/>
        </p:nvSpPr>
        <p:spPr>
          <a:xfrm>
            <a:off x="3779912" y="4797152"/>
            <a:ext cx="2520280" cy="129614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5004048" y="2119208"/>
            <a:ext cx="1368152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 flipH="1">
            <a:off x="6300193" y="2064456"/>
            <a:ext cx="144015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 стрелкой 77"/>
          <p:cNvCxnSpPr/>
          <p:nvPr/>
        </p:nvCxnSpPr>
        <p:spPr>
          <a:xfrm flipV="1">
            <a:off x="5027511" y="2132856"/>
            <a:ext cx="1344689" cy="1747538"/>
          </a:xfrm>
          <a:prstGeom prst="straightConnector1">
            <a:avLst/>
          </a:prstGeom>
          <a:ln w="5715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1" name="Объект 110"/>
          <p:cNvGraphicFramePr>
            <a:graphicFrameLocks noChangeAspect="1"/>
          </p:cNvGraphicFramePr>
          <p:nvPr/>
        </p:nvGraphicFramePr>
        <p:xfrm>
          <a:off x="1917576" y="2182783"/>
          <a:ext cx="2438400" cy="387350"/>
        </p:xfrm>
        <a:graphic>
          <a:graphicData uri="http://schemas.openxmlformats.org/presentationml/2006/ole">
            <p:oleObj spid="_x0000_s30725" name="Формула" r:id="rId5" imgW="2730240" imgH="43164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644008" y="4869160"/>
          <a:ext cx="917575" cy="374650"/>
        </p:xfrm>
        <a:graphic>
          <a:graphicData uri="http://schemas.openxmlformats.org/presentationml/2006/ole">
            <p:oleObj spid="_x0000_s30726" name="Формула" r:id="rId6" imgW="1028520" imgH="419040" progId="Equation.3">
              <p:embed/>
            </p:oleObj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2655080" y="120952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A</a:t>
            </a:r>
            <a:r>
              <a:rPr lang="en-US" sz="2400" b="1" dirty="0" smtClean="0">
                <a:latin typeface="Arial Narrow" pitchFamily="34" charset="0"/>
              </a:rPr>
              <a:t>(3; 4)</a:t>
            </a:r>
            <a:endParaRPr lang="ru-RU" sz="2400" b="1" dirty="0">
              <a:latin typeface="Arial Narrow" pitchFamily="34" charset="0"/>
            </a:endParaRPr>
          </a:p>
        </p:txBody>
      </p:sp>
      <p:grpSp>
        <p:nvGrpSpPr>
          <p:cNvPr id="77" name="Группа 41"/>
          <p:cNvGrpSpPr/>
          <p:nvPr/>
        </p:nvGrpSpPr>
        <p:grpSpPr>
          <a:xfrm>
            <a:off x="107504" y="908720"/>
            <a:ext cx="1440160" cy="461665"/>
            <a:chOff x="2699792" y="2708920"/>
            <a:chExt cx="1440160" cy="461665"/>
          </a:xfrm>
        </p:grpSpPr>
        <p:sp>
          <p:nvSpPr>
            <p:cNvPr id="80" name="TextBox 79"/>
            <p:cNvSpPr txBox="1"/>
            <p:nvPr/>
          </p:nvSpPr>
          <p:spPr>
            <a:xfrm>
              <a:off x="2699792" y="2708920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OA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{3; </a:t>
              </a: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82" name="Группа 41"/>
          <p:cNvGrpSpPr/>
          <p:nvPr/>
        </p:nvGrpSpPr>
        <p:grpSpPr>
          <a:xfrm>
            <a:off x="107504" y="1484784"/>
            <a:ext cx="1152128" cy="461665"/>
            <a:chOff x="2699792" y="2708920"/>
            <a:chExt cx="1152128" cy="461665"/>
          </a:xfrm>
        </p:grpSpPr>
        <p:sp>
          <p:nvSpPr>
            <p:cNvPr id="83" name="TextBox 82"/>
            <p:cNvSpPr txBox="1"/>
            <p:nvPr/>
          </p:nvSpPr>
          <p:spPr>
            <a:xfrm>
              <a:off x="2699792" y="2708920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|OA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| - ? </a:t>
              </a:r>
              <a:endPara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 rot="683485" flipV="1">
              <a:off x="2889713" y="2739608"/>
              <a:ext cx="410158" cy="826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solidFill>
                  <a:srgbClr val="FFFF00"/>
                </a:solidFill>
                <a:latin typeface="Arial Narrow" pitchFamily="34" charset="0"/>
              </a:endParaRPr>
            </a:p>
          </p:txBody>
        </p:sp>
      </p:grpSp>
      <p:cxnSp>
        <p:nvCxnSpPr>
          <p:cNvPr id="86" name="Прямая соединительная линия 85"/>
          <p:cNvCxnSpPr/>
          <p:nvPr/>
        </p:nvCxnSpPr>
        <p:spPr>
          <a:xfrm flipV="1">
            <a:off x="6344064" y="2222540"/>
            <a:ext cx="0" cy="1652576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156176" y="38610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3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694832" y="18895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4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128880" y="3654904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6286544" y="35730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B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580112" y="377916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3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331256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itchFamily="34" charset="0"/>
              </a:rPr>
              <a:t>4</a:t>
            </a:r>
            <a:endParaRPr lang="ru-RU" sz="2400" b="1" dirty="0">
              <a:latin typeface="Arial Narrow" pitchFamily="34" charset="0"/>
            </a:endParaRPr>
          </a:p>
        </p:txBody>
      </p:sp>
      <p:grpSp>
        <p:nvGrpSpPr>
          <p:cNvPr id="117" name="Группа 41"/>
          <p:cNvGrpSpPr/>
          <p:nvPr/>
        </p:nvGrpSpPr>
        <p:grpSpPr>
          <a:xfrm>
            <a:off x="2195736" y="1599183"/>
            <a:ext cx="1512168" cy="461665"/>
            <a:chOff x="2699792" y="2708920"/>
            <a:chExt cx="1512168" cy="461665"/>
          </a:xfrm>
        </p:grpSpPr>
        <p:sp>
          <p:nvSpPr>
            <p:cNvPr id="118" name="TextBox 117"/>
            <p:cNvSpPr txBox="1"/>
            <p:nvPr/>
          </p:nvSpPr>
          <p:spPr>
            <a:xfrm>
              <a:off x="2699792" y="2708920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 = OA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aphicFrame>
        <p:nvGraphicFramePr>
          <p:cNvPr id="120" name="Объект 119"/>
          <p:cNvGraphicFramePr>
            <a:graphicFrameLocks noChangeAspect="1"/>
          </p:cNvGraphicFramePr>
          <p:nvPr/>
        </p:nvGraphicFramePr>
        <p:xfrm>
          <a:off x="1897063" y="2580701"/>
          <a:ext cx="2460625" cy="387350"/>
        </p:xfrm>
        <a:graphic>
          <a:graphicData uri="http://schemas.openxmlformats.org/presentationml/2006/ole">
            <p:oleObj spid="_x0000_s30727" name="Формула" r:id="rId7" imgW="2755800" imgH="431640" progId="Equation.3">
              <p:embed/>
            </p:oleObj>
          </a:graphicData>
        </a:graphic>
      </p:graphicFrame>
      <p:graphicFrame>
        <p:nvGraphicFramePr>
          <p:cNvPr id="121" name="Объект 120"/>
          <p:cNvGraphicFramePr>
            <a:graphicFrameLocks noChangeAspect="1"/>
          </p:cNvGraphicFramePr>
          <p:nvPr/>
        </p:nvGraphicFramePr>
        <p:xfrm>
          <a:off x="1903936" y="2942628"/>
          <a:ext cx="1847850" cy="341313"/>
        </p:xfrm>
        <a:graphic>
          <a:graphicData uri="http://schemas.openxmlformats.org/presentationml/2006/ole">
            <p:oleObj spid="_x0000_s30728" name="Формула" r:id="rId8" imgW="2070000" imgH="380880" progId="Equation.3">
              <p:embed/>
            </p:oleObj>
          </a:graphicData>
        </a:graphic>
      </p:graphicFrame>
      <p:grpSp>
        <p:nvGrpSpPr>
          <p:cNvPr id="122" name="Группа 41"/>
          <p:cNvGrpSpPr/>
          <p:nvPr/>
        </p:nvGrpSpPr>
        <p:grpSpPr>
          <a:xfrm>
            <a:off x="1763688" y="3399383"/>
            <a:ext cx="1512168" cy="461665"/>
            <a:chOff x="2699792" y="2708920"/>
            <a:chExt cx="1512168" cy="461665"/>
          </a:xfrm>
        </p:grpSpPr>
        <p:sp>
          <p:nvSpPr>
            <p:cNvPr id="123" name="TextBox 122"/>
            <p:cNvSpPr txBox="1"/>
            <p:nvPr/>
          </p:nvSpPr>
          <p:spPr>
            <a:xfrm>
              <a:off x="2699792" y="2708920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|O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 = 5.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aphicFrame>
        <p:nvGraphicFramePr>
          <p:cNvPr id="125" name="Object 6"/>
          <p:cNvGraphicFramePr>
            <a:graphicFrameLocks noChangeAspect="1"/>
          </p:cNvGraphicFramePr>
          <p:nvPr/>
        </p:nvGraphicFramePr>
        <p:xfrm>
          <a:off x="4211960" y="5445224"/>
          <a:ext cx="1755775" cy="466725"/>
        </p:xfrm>
        <a:graphic>
          <a:graphicData uri="http://schemas.openxmlformats.org/presentationml/2006/ole">
            <p:oleObj spid="_x0000_s30729" name="Формула" r:id="rId9" imgW="196848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93" grpId="0" animBg="1"/>
      <p:bldP spid="68" grpId="1" animBg="1"/>
      <p:bldP spid="115" grpId="0"/>
      <p:bldP spid="91" grpId="0"/>
      <p:bldP spid="97" grpId="0"/>
      <p:bldP spid="105" grpId="0" animBg="1"/>
      <p:bldP spid="108" grpId="1"/>
      <p:bldP spid="112" grpId="0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619672" y="726108"/>
          <a:ext cx="7152255" cy="5857829"/>
        </p:xfrm>
        <a:graphic>
          <a:graphicData uri="http://schemas.openxmlformats.org/presentationml/2006/ole">
            <p:oleObj spid="_x0000_s31746" name="GraphC" r:id="rId4" imgW="6210300" imgH="5086350" progId="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8568" y="79456"/>
            <a:ext cx="7169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Расстояние между двумя точками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027511" y="3417701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V="1">
            <a:off x="5243535" y="3651989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1"/>
          <p:cNvGrpSpPr/>
          <p:nvPr/>
        </p:nvGrpSpPr>
        <p:grpSpPr>
          <a:xfrm>
            <a:off x="4667471" y="3462413"/>
            <a:ext cx="432048" cy="461665"/>
            <a:chOff x="2771800" y="2708920"/>
            <a:chExt cx="432048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rot="683485" flipV="1">
              <a:off x="2859811" y="2757320"/>
              <a:ext cx="211316" cy="4491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5027511" y="3894461"/>
            <a:ext cx="432048" cy="461665"/>
            <a:chOff x="2771800" y="2708920"/>
            <a:chExt cx="432048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2771800" y="270892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rot="683485" flipV="1">
              <a:off x="2859584" y="2771795"/>
              <a:ext cx="211770" cy="4266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cxnSp>
        <p:nvCxnSpPr>
          <p:cNvPr id="48" name="Прямая со стрелкой 47"/>
          <p:cNvCxnSpPr/>
          <p:nvPr/>
        </p:nvCxnSpPr>
        <p:spPr>
          <a:xfrm flipH="1" flipV="1">
            <a:off x="5473627" y="1216096"/>
            <a:ext cx="1309792" cy="1772908"/>
          </a:xfrm>
          <a:prstGeom prst="straightConnector1">
            <a:avLst/>
          </a:prstGeom>
          <a:ln w="57150">
            <a:solidFill>
              <a:srgbClr val="00B0F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flipH="1" flipV="1">
            <a:off x="5436096" y="1196752"/>
            <a:ext cx="1368152" cy="1800200"/>
          </a:xfrm>
          <a:prstGeom prst="straightConnector1">
            <a:avLst/>
          </a:prstGeom>
          <a:ln w="57150">
            <a:solidFill>
              <a:srgbClr val="FF0000"/>
            </a:solidFill>
            <a:headEnd type="oval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1" name="Объект 110"/>
          <p:cNvGraphicFramePr>
            <a:graphicFrameLocks noChangeAspect="1"/>
          </p:cNvGraphicFramePr>
          <p:nvPr/>
        </p:nvGraphicFramePr>
        <p:xfrm>
          <a:off x="1835696" y="1844824"/>
          <a:ext cx="3117850" cy="374650"/>
        </p:xfrm>
        <a:graphic>
          <a:graphicData uri="http://schemas.openxmlformats.org/presentationml/2006/ole">
            <p:oleObj spid="_x0000_s31747" name="Формула" r:id="rId5" imgW="3492360" imgH="419040" progId="Equation.3">
              <p:embed/>
            </p:oleObj>
          </a:graphicData>
        </a:graphic>
      </p:graphicFrame>
      <p:grpSp>
        <p:nvGrpSpPr>
          <p:cNvPr id="12" name="Группа 41"/>
          <p:cNvGrpSpPr/>
          <p:nvPr/>
        </p:nvGrpSpPr>
        <p:grpSpPr>
          <a:xfrm>
            <a:off x="2195736" y="908720"/>
            <a:ext cx="1512168" cy="461665"/>
            <a:chOff x="2699792" y="2708920"/>
            <a:chExt cx="1512168" cy="461665"/>
          </a:xfrm>
        </p:grpSpPr>
        <p:sp>
          <p:nvSpPr>
            <p:cNvPr id="118" name="TextBox 117"/>
            <p:cNvSpPr txBox="1"/>
            <p:nvPr/>
          </p:nvSpPr>
          <p:spPr>
            <a:xfrm>
              <a:off x="2699792" y="2708920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АВ</a:t>
              </a:r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| = A</a:t>
              </a:r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graphicFrame>
        <p:nvGraphicFramePr>
          <p:cNvPr id="125" name="Object 6"/>
          <p:cNvGraphicFramePr>
            <a:graphicFrameLocks noChangeAspect="1"/>
          </p:cNvGraphicFramePr>
          <p:nvPr/>
        </p:nvGraphicFramePr>
        <p:xfrm>
          <a:off x="2267744" y="1344762"/>
          <a:ext cx="2039937" cy="500062"/>
        </p:xfrm>
        <a:graphic>
          <a:graphicData uri="http://schemas.openxmlformats.org/presentationml/2006/ole">
            <p:oleObj spid="_x0000_s31751" name="Формула" r:id="rId6" imgW="2286000" imgH="558720" progId="Equation.3">
              <p:embed/>
            </p:oleObj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6857515" y="27671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2)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33091" y="74017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1520" y="76470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1520" y="109512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В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520" y="162880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Arial Narrow" pitchFamily="34" charset="0"/>
              </a:rPr>
              <a:t>АВ - ? 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" name="Объект 54"/>
          <p:cNvGraphicFramePr>
            <a:graphicFrameLocks noChangeAspect="1"/>
          </p:cNvGraphicFramePr>
          <p:nvPr/>
        </p:nvGraphicFramePr>
        <p:xfrm>
          <a:off x="1822048" y="2262262"/>
          <a:ext cx="2981325" cy="374650"/>
        </p:xfrm>
        <a:graphic>
          <a:graphicData uri="http://schemas.openxmlformats.org/presentationml/2006/ole">
            <p:oleObj spid="_x0000_s31753" name="Формула" r:id="rId7" imgW="3340080" imgH="419040" progId="Equation.3">
              <p:embed/>
            </p:oleObj>
          </a:graphicData>
        </a:graphic>
      </p:graphicFrame>
      <p:graphicFrame>
        <p:nvGraphicFramePr>
          <p:cNvPr id="56" name="Object 6"/>
          <p:cNvGraphicFramePr>
            <a:graphicFrameLocks noChangeAspect="1"/>
          </p:cNvGraphicFramePr>
          <p:nvPr/>
        </p:nvGraphicFramePr>
        <p:xfrm>
          <a:off x="1745729" y="2697163"/>
          <a:ext cx="3762375" cy="522287"/>
        </p:xfrm>
        <a:graphic>
          <a:graphicData uri="http://schemas.openxmlformats.org/presentationml/2006/ole">
            <p:oleObj spid="_x0000_s31754" name="Формула" r:id="rId8" imgW="4216320" imgH="583920" progId="Equation.3">
              <p:embed/>
            </p:oleObj>
          </a:graphicData>
        </a:graphic>
      </p:graphicFrame>
      <p:graphicFrame>
        <p:nvGraphicFramePr>
          <p:cNvPr id="57" name="Object 6"/>
          <p:cNvGraphicFramePr>
            <a:graphicFrameLocks noChangeAspect="1"/>
          </p:cNvGraphicFramePr>
          <p:nvPr/>
        </p:nvGraphicFramePr>
        <p:xfrm>
          <a:off x="1790984" y="3284984"/>
          <a:ext cx="1019175" cy="282575"/>
        </p:xfrm>
        <a:graphic>
          <a:graphicData uri="http://schemas.openxmlformats.org/presentationml/2006/ole">
            <p:oleObj spid="_x0000_s31755" name="Формула" r:id="rId9" imgW="1143000" imgH="317160" progId="Equation.3">
              <p:embed/>
            </p:oleObj>
          </a:graphicData>
        </a:graphic>
      </p:graphicFrame>
      <p:sp>
        <p:nvSpPr>
          <p:cNvPr id="70" name="Прямоугольник 69"/>
          <p:cNvSpPr/>
          <p:nvPr/>
        </p:nvSpPr>
        <p:spPr>
          <a:xfrm>
            <a:off x="2699792" y="4725144"/>
            <a:ext cx="4896544" cy="165618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4243024" y="4725144"/>
            <a:ext cx="162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43024" y="51571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/>
        </p:nvGraphicFramePr>
        <p:xfrm>
          <a:off x="2771800" y="5733256"/>
          <a:ext cx="4762500" cy="533400"/>
        </p:xfrm>
        <a:graphic>
          <a:graphicData uri="http://schemas.openxmlformats.org/presentationml/2006/ole">
            <p:oleObj spid="_x0000_s31758" name="Формула" r:id="rId10" imgW="476244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1" grpId="0"/>
      <p:bldP spid="52" grpId="0"/>
      <p:bldP spid="53" grpId="0"/>
      <p:bldP spid="70" grpId="0" animBg="1"/>
      <p:bldP spid="71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3096344" cy="165618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78728" y="535032"/>
            <a:ext cx="162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8728" y="9670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1"/>
          <p:cNvGrpSpPr/>
          <p:nvPr/>
        </p:nvGrpSpPr>
        <p:grpSpPr>
          <a:xfrm>
            <a:off x="759344" y="1471136"/>
            <a:ext cx="2993272" cy="461665"/>
            <a:chOff x="2699792" y="2708920"/>
            <a:chExt cx="299327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2699792" y="2708920"/>
              <a:ext cx="2993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MN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{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400" b="1" baseline="-25000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}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15"/>
            <p:cNvSpPr>
              <a:spLocks noChangeShapeType="1"/>
            </p:cNvSpPr>
            <p:nvPr/>
          </p:nvSpPr>
          <p:spPr bwMode="auto">
            <a:xfrm rot="683485" flipV="1">
              <a:off x="2861577" y="2739608"/>
              <a:ext cx="410158" cy="82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800" b="1">
                <a:latin typeface="Arial Narrow" pitchFamily="34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572000" y="332656"/>
            <a:ext cx="3816423" cy="201622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12183" y="404664"/>
            <a:ext cx="180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3248" y="795768"/>
            <a:ext cx="162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646910" y="1401845"/>
          <a:ext cx="1870075" cy="738188"/>
        </p:xfrm>
        <a:graphic>
          <a:graphicData uri="http://schemas.openxmlformats.org/presentationml/2006/ole">
            <p:oleObj spid="_x0000_s32770" name="Формула" r:id="rId4" imgW="2095200" imgH="82548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6456660" y="1389145"/>
          <a:ext cx="1822450" cy="736600"/>
        </p:xfrm>
        <a:graphic>
          <a:graphicData uri="http://schemas.openxmlformats.org/presentationml/2006/ole">
            <p:oleObj spid="_x0000_s32771" name="Формула" r:id="rId5" imgW="2044440" imgH="82548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347864" y="2780928"/>
            <a:ext cx="2520280" cy="129614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4171016" y="2924944"/>
          <a:ext cx="917575" cy="374650"/>
        </p:xfrm>
        <a:graphic>
          <a:graphicData uri="http://schemas.openxmlformats.org/presentationml/2006/ole">
            <p:oleObj spid="_x0000_s32772" name="Формула" r:id="rId6" imgW="1028520" imgH="41904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3779912" y="3429000"/>
          <a:ext cx="1755775" cy="466725"/>
        </p:xfrm>
        <a:graphic>
          <a:graphicData uri="http://schemas.openxmlformats.org/presentationml/2006/ole">
            <p:oleObj spid="_x0000_s32773" name="Формула" r:id="rId7" imgW="1968480" imgH="52056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195736" y="4725144"/>
            <a:ext cx="4896544" cy="165618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738968" y="4725144"/>
            <a:ext cx="162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38968" y="51571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2267744" y="5733256"/>
          <a:ext cx="4762500" cy="533400"/>
        </p:xfrm>
        <a:graphic>
          <a:graphicData uri="http://schemas.openxmlformats.org/presentationml/2006/ole">
            <p:oleObj spid="_x0000_s32774" name="Формула" r:id="rId8" imgW="4762440" imgH="53316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300192" y="62068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середина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8" grpId="0" animBg="1"/>
      <p:bldP spid="9" grpId="0"/>
      <p:bldP spid="10" grpId="0"/>
      <p:bldP spid="13" grpId="0" animBg="1"/>
      <p:bldP spid="16" grpId="0" animBg="1"/>
      <p:bldP spid="17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604</Words>
  <Application>Microsoft Office PowerPoint</Application>
  <PresentationFormat>Экран (4:3)</PresentationFormat>
  <Paragraphs>131</Paragraphs>
  <Slides>8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GraphC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Максимовская</dc:creator>
  <cp:lastModifiedBy>admin</cp:lastModifiedBy>
  <cp:revision>116</cp:revision>
  <dcterms:created xsi:type="dcterms:W3CDTF">2009-10-20T19:14:41Z</dcterms:created>
  <dcterms:modified xsi:type="dcterms:W3CDTF">2014-11-27T20:18:12Z</dcterms:modified>
</cp:coreProperties>
</file>