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5" r:id="rId9"/>
    <p:sldId id="269" r:id="rId10"/>
    <p:sldId id="270" r:id="rId11"/>
    <p:sldId id="272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990000"/>
    <a:srgbClr val="A50021"/>
    <a:srgbClr val="CC0000"/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08F5B-F12F-4C73-81E4-9225E62A46DF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C2C0-15FF-41D7-98D3-3B8FB0ECF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C2C0-15FF-41D7-98D3-3B8FB0ECF17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C2C0-15FF-41D7-98D3-3B8FB0ECF17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14752" y="2643258"/>
            <a:ext cx="7428130" cy="3000372"/>
            <a:chOff x="-552" y="498"/>
            <a:chExt cx="5683" cy="2721"/>
          </a:xfrm>
        </p:grpSpPr>
        <p:pic>
          <p:nvPicPr>
            <p:cNvPr id="113669" name="Picture 5" descr="1302197312_i-r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4000"/>
            </a:blip>
            <a:srcRect t="48500" r="72667" b="7666"/>
            <a:stretch>
              <a:fillRect/>
            </a:stretch>
          </p:blipFill>
          <p:spPr bwMode="auto">
            <a:xfrm>
              <a:off x="-552" y="498"/>
              <a:ext cx="1696" cy="2721"/>
            </a:xfrm>
            <a:prstGeom prst="rect">
              <a:avLst/>
            </a:prstGeom>
            <a:noFill/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308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923" y="1858"/>
              <a:ext cx="4208" cy="9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0000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овгородской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3076" name="WordArt 10"/>
          <p:cNvSpPr>
            <a:spLocks noChangeArrowheads="1" noChangeShapeType="1" noTextEdit="1"/>
          </p:cNvSpPr>
          <p:nvPr/>
        </p:nvSpPr>
        <p:spPr bwMode="auto">
          <a:xfrm>
            <a:off x="1142976" y="285728"/>
            <a:ext cx="6929486" cy="20717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prstTxWarp prst="textPlain">
              <a:avLst>
                <a:gd name="adj" fmla="val 49805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990000"/>
              </a:extrusionClr>
            </a:sp3d>
          </a:bodyPr>
          <a:lstStyle/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/>
              </a:rPr>
              <a:t>Торговля </a:t>
            </a:r>
          </a:p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/>
              </a:rPr>
              <a:t>и </a:t>
            </a:r>
          </a:p>
        </p:txBody>
      </p:sp>
      <p:pic>
        <p:nvPicPr>
          <p:cNvPr id="3077" name="Picture 13" descr="51975379_1259873220_Sbornik_bukv_19"/>
          <p:cNvPicPr>
            <a:picLocks noChangeAspect="1" noChangeArrowheads="1"/>
          </p:cNvPicPr>
          <p:nvPr/>
        </p:nvPicPr>
        <p:blipFill>
          <a:blip r:embed="rId3" cstate="print"/>
          <a:srcRect r="83778"/>
          <a:stretch>
            <a:fillRect/>
          </a:stretch>
        </p:blipFill>
        <p:spPr bwMode="auto">
          <a:xfrm>
            <a:off x="0" y="0"/>
            <a:ext cx="72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8" descr="51975379_1259873220_Sbornik_bukv_19"/>
          <p:cNvPicPr>
            <a:picLocks noChangeAspect="1" noChangeArrowheads="1"/>
          </p:cNvPicPr>
          <p:nvPr/>
        </p:nvPicPr>
        <p:blipFill>
          <a:blip r:embed="rId4" cstate="print"/>
          <a:srcRect l="83778"/>
          <a:stretch>
            <a:fillRect/>
          </a:stretch>
        </p:blipFill>
        <p:spPr bwMode="auto">
          <a:xfrm>
            <a:off x="8459788" y="0"/>
            <a:ext cx="684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714480" y="5214950"/>
            <a:ext cx="5500726" cy="10651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0000"/>
                  </a:gs>
                  <a:gs pos="100000">
                    <a:schemeClr val="tx1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3214678" y="5572140"/>
            <a:ext cx="2928959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земли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0000"/>
                  </a:gs>
                  <a:gs pos="100000">
                    <a:schemeClr val="tx1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2857488" y="2571744"/>
            <a:ext cx="5214974" cy="8810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prstTxWarp prst="textPlain">
              <a:avLst>
                <a:gd name="adj" fmla="val 49805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990000"/>
              </a:extrusionClr>
            </a:sp3d>
          </a:bodyPr>
          <a:lstStyle/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ремёсла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488" y="28572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Резьба по кости</a:t>
            </a:r>
            <a:endParaRPr lang="ru-RU" sz="3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Катя\Desktop\Торговля и ремесла Новгородской земли\Ремесла\Кость\Икон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428868"/>
            <a:ext cx="2218699" cy="2714644"/>
          </a:xfrm>
          <a:prstGeom prst="rect">
            <a:avLst/>
          </a:prstGeom>
          <a:ln w="127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148" name="Picture 4" descr="C:\Users\Катя\Desktop\Торговля и ремесла Новгородской земли\Ремесла\Кость\гребень 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142984"/>
            <a:ext cx="2536410" cy="26432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149" name="Picture 5" descr="C:\Users\Катя\Desktop\Торговля и ремесла Новгородской земли\Ремесла\Кость\привеска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357430"/>
            <a:ext cx="2071702" cy="27312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85786" y="528638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привеска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392906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гребень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5286388"/>
            <a:ext cx="171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иконка</a:t>
            </a:r>
            <a:endParaRPr lang="ru-RU" sz="2000" b="1" dirty="0"/>
          </a:p>
        </p:txBody>
      </p:sp>
      <p:pic>
        <p:nvPicPr>
          <p:cNvPr id="6150" name="Picture 6" descr="C:\Users\Катя\Desktop\Торговля и ремесла Новгородской земли\Ремесла\Кость\ложк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848088" y="3581408"/>
            <a:ext cx="1362075" cy="3343275"/>
          </a:xfrm>
          <a:prstGeom prst="rect">
            <a:avLst/>
          </a:prstGeom>
          <a:ln w="127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714744" y="614364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ложка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488" y="28572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Ювелирное дело</a:t>
            </a:r>
            <a:endParaRPr lang="ru-RU" sz="3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Катя\Desktop\Торговля и ремесла Новгородской земли\Ремесла\изделия из металлов\перстень мужско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428868"/>
            <a:ext cx="2000264" cy="24103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171" name="Picture 3" descr="C:\Users\Катя\Desktop\Торговля и ремесла Новгородской земли\Ремесла\изделия из металлов\браслет 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14818"/>
            <a:ext cx="3095625" cy="17240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172" name="Picture 4" descr="C:\Users\Катя\Desktop\Торговля и ремесла Новгородской земли\Ремесла\изделия из металлов\цепочка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928670"/>
            <a:ext cx="2714644" cy="26410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173" name="Picture 5" descr="C:\Users\Катя\Desktop\Торговля и ремесла Новгородской земли\Ремесла\изделия из металлов\серьг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357430"/>
            <a:ext cx="2143140" cy="2443387"/>
          </a:xfrm>
          <a:prstGeom prst="rect">
            <a:avLst/>
          </a:prstGeom>
          <a:ln w="127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1472" y="528638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серьга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454" y="542926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перстень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371475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цепочка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607220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браслет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158" y="164305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резьба по дереву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1714488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резьба по кости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84" y="1785926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ювелирное дело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357166"/>
            <a:ext cx="24288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Ремёсла</a:t>
            </a:r>
          </a:p>
          <a:p>
            <a:pPr algn="ctr"/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2143108" y="1071546"/>
            <a:ext cx="1071570" cy="771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00760" y="1071546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4151313" y="1349357"/>
            <a:ext cx="70008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643050"/>
            <a:ext cx="8072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Домашнее задание: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прочитать страницы 208 – 211, ответить на вопросы на странице 211.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Новгор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42486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Торговля и ремесла Новгородской земли\45.Nevskay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786842" cy="614061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071547"/>
            <a:ext cx="8686800" cy="42148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Пошлина –</a:t>
            </a:r>
            <a:r>
              <a:rPr lang="ru-RU" sz="6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налог, который платили иноземные купцы за право торговать.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Торговля</a:t>
            </a:r>
            <a: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Катя\Desktop\Торговля и ремесла Новгородской земли\45.Nevskaya_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357430"/>
            <a:ext cx="2214578" cy="17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428992" y="2214554"/>
            <a:ext cx="2214578" cy="42862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Великий Новгород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Катя\Pictures\p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2357454" cy="1888218"/>
          </a:xfrm>
          <a:prstGeom prst="rect">
            <a:avLst/>
          </a:prstGeom>
          <a:noFill/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85720" y="3214686"/>
            <a:ext cx="2357454" cy="85725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Arial" pitchFamily="34" charset="0"/>
              </a:rPr>
              <a:t>Владимиро-Суздальское княжество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85720" y="5786454"/>
            <a:ext cx="2357454" cy="85725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Хлеб, полотна, оружие, изделия гончаров и кузнецов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Катя\Downloads\34-pomorslod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500042"/>
            <a:ext cx="2435386" cy="1785950"/>
          </a:xfrm>
          <a:prstGeom prst="rect">
            <a:avLst/>
          </a:prstGeom>
          <a:noFill/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14282" y="142852"/>
            <a:ext cx="2428892" cy="42862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Arial" pitchFamily="34" charset="0"/>
              </a:rPr>
              <a:t>Немецкие и голландские купцы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5" descr="C:\Users\Катя\Downloads\34-pomorslod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142984"/>
            <a:ext cx="2428892" cy="1805000"/>
          </a:xfrm>
          <a:prstGeom prst="rect">
            <a:avLst/>
          </a:prstGeom>
          <a:noFill/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429388" y="2928934"/>
            <a:ext cx="2428892" cy="114300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Меха,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шкуры, мёд, воск, лён, конопля, сало, соль, изделия ремесленников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14282" y="2285992"/>
            <a:ext cx="2428892" cy="85725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Дорогие ткани, вина, украшения, изделия из стекла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714612" y="1214422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714612" y="4214818"/>
            <a:ext cx="1071570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715008" y="300037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72000" y="557214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 rot="19112749">
            <a:off x="2809419" y="4713387"/>
            <a:ext cx="103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ввоз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341405">
            <a:off x="2887541" y="1131080"/>
            <a:ext cx="103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ввоз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29256" y="1714488"/>
            <a:ext cx="103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7143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Новгородский Торг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атя\Desktop\Торговля и ремесла Новгородской земли\А.М. Васнецов. Новгородский торг .- 1909 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358246" cy="600749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407196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Пристань - </a:t>
            </a: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на реке, где останавливались корабли.</a:t>
            </a:r>
            <a:endParaRPr lang="ru-RU" sz="6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542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Новгородская пристань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66FF"/>
              </a:solidFill>
            </a:endParaRPr>
          </a:p>
        </p:txBody>
      </p:sp>
      <p:pic>
        <p:nvPicPr>
          <p:cNvPr id="4098" name="Picture 2" descr="C:\Users\Катя\Desktop\Торговля и ремесла Новгородской земли\IMG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758952"/>
            <a:ext cx="4892040" cy="609904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3108" y="142852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РЕМЁСЛА</a:t>
            </a:r>
            <a:endParaRPr lang="ru-RU" sz="4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92867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Резьба по дереву</a:t>
            </a:r>
            <a:endParaRPr lang="ru-RU" sz="3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Катя\Desktop\Торговля и ремесла Новгородской земли\Ремесла\Дерево\нательный кре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1500198" cy="3467899"/>
          </a:xfrm>
          <a:prstGeom prst="rect">
            <a:avLst/>
          </a:prstGeom>
          <a:ln w="127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3" name="Picture 3" descr="C:\Users\Катя\Desktop\Торговля и ремесла Новгородской земли\Ремесла\Дерево\ручк ковш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785926"/>
            <a:ext cx="2736420" cy="1643074"/>
          </a:xfrm>
          <a:prstGeom prst="rect">
            <a:avLst/>
          </a:prstGeom>
          <a:ln w="127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4" name="Picture 4" descr="C:\Users\Катя\Desktop\Торговля и ремесла Новгородской земли\Ремесла\Дерево\столовая лож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643049"/>
            <a:ext cx="1928826" cy="31422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125" name="Picture 5" descr="C:\Users\Катя\Desktop\Торговля и ремесла Новгородской земли\Ремесла\Дерево\игруш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286256"/>
            <a:ext cx="3360443" cy="1500198"/>
          </a:xfrm>
          <a:prstGeom prst="rect">
            <a:avLst/>
          </a:prstGeom>
          <a:ln w="127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28596" y="492919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нательный крест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6578" y="4929198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столовая ложка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430" y="342900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ручка ковша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0430" y="600076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игрушка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481</TotalTime>
  <Words>129</Words>
  <Application>Microsoft Office PowerPoint</Application>
  <PresentationFormat>Экран (4:3)</PresentationFormat>
  <Paragraphs>42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 Торговля </vt:lpstr>
      <vt:lpstr>Новгородский Торг</vt:lpstr>
      <vt:lpstr>Слайд 7</vt:lpstr>
      <vt:lpstr> Новгородская пристань 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Катя</cp:lastModifiedBy>
  <cp:revision>50</cp:revision>
  <dcterms:modified xsi:type="dcterms:W3CDTF">2014-02-26T06:44:39Z</dcterms:modified>
</cp:coreProperties>
</file>