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0" r:id="rId9"/>
    <p:sldId id="263" r:id="rId10"/>
    <p:sldId id="264" r:id="rId11"/>
    <p:sldId id="269" r:id="rId12"/>
    <p:sldId id="265" r:id="rId13"/>
    <p:sldId id="266" r:id="rId14"/>
    <p:sldId id="268"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exlarin.net/ege/2014/trvar43.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ЕГЭ 2014</a:t>
            </a:r>
            <a:b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Задачи первой  и второй части</a:t>
            </a:r>
            <a:b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(Вариант 43)</a:t>
            </a:r>
            <a:endParaRPr lang="ru-RU"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Подзаголовок 2"/>
          <p:cNvSpPr>
            <a:spLocks noGrp="1"/>
          </p:cNvSpPr>
          <p:nvPr>
            <p:ph type="subTitle" idx="1"/>
          </p:nvPr>
        </p:nvSpPr>
        <p:spPr>
          <a:xfrm>
            <a:off x="1115616" y="5589240"/>
            <a:ext cx="6400800" cy="913656"/>
          </a:xfrm>
        </p:spPr>
        <p:txBody>
          <a:bodyPr/>
          <a:lstStyle/>
          <a:p>
            <a:r>
              <a:rPr lang="ru-RU" dirty="0" smtClean="0"/>
              <a:t>11 класс. Октябрь 2013г.</a:t>
            </a:r>
            <a:endParaRPr lang="ru-RU" dirty="0"/>
          </a:p>
        </p:txBody>
      </p:sp>
      <p:sp>
        <p:nvSpPr>
          <p:cNvPr id="4" name="Прямоугольник 3"/>
          <p:cNvSpPr/>
          <p:nvPr/>
        </p:nvSpPr>
        <p:spPr>
          <a:xfrm>
            <a:off x="251520" y="6488668"/>
            <a:ext cx="6624736" cy="369332"/>
          </a:xfrm>
          <a:prstGeom prst="rect">
            <a:avLst/>
          </a:prstGeom>
        </p:spPr>
        <p:txBody>
          <a:bodyPr wrap="square">
            <a:spAutoFit/>
          </a:bodyPr>
          <a:lstStyle/>
          <a:p>
            <a:r>
              <a:rPr lang="en-US" dirty="0" smtClean="0">
                <a:hlinkClick r:id="rId3"/>
              </a:rPr>
              <a:t>http://www.alexlarin.net/ege/2014/trvar43.html</a:t>
            </a:r>
            <a:r>
              <a:rPr lang="ru-RU" dirty="0" smtClean="0"/>
              <a:t>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3600" dirty="0" smtClean="0"/>
              <a:t>Объём одного куба в 64 раза больше объёма другого куба. Во сколько раз площадь поверхности первого куба больше площади поверхности второго куба?</a:t>
            </a:r>
            <a:endParaRPr lang="ru-RU" sz="3600" dirty="0"/>
          </a:p>
        </p:txBody>
      </p:sp>
      <p:sp>
        <p:nvSpPr>
          <p:cNvPr id="4"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Вариант 43. В 11.</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Заголовок 1"/>
          <p:cNvSpPr txBox="1">
            <a:spLocks/>
          </p:cNvSpPr>
          <p:nvPr/>
        </p:nvSpPr>
        <p:spPr>
          <a:xfrm>
            <a:off x="4788024" y="566124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16</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Катер в 10:00 вышел из пункта А в пункт В, расположенный в 15 км от А. Пробыв в </a:t>
            </a:r>
            <a:r>
              <a:rPr lang="ru-RU" smtClean="0"/>
              <a:t>пункте В </a:t>
            </a:r>
            <a:r>
              <a:rPr lang="ru-RU" dirty="0" smtClean="0"/>
              <a:t>1 час 15 минут, катер отправился назад и вернулся в пункт А в 14:00 того же дня. Определите (в км/ч) собственную скорость катера, если известно, что скорость течения реки 1 км/ч.</a:t>
            </a:r>
            <a:endParaRPr lang="ru-RU" dirty="0"/>
          </a:p>
        </p:txBody>
      </p:sp>
      <p:sp>
        <p:nvSpPr>
          <p:cNvPr id="4"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Вариант 43. В 13.</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11</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Найдите точку минимума функции</a:t>
            </a:r>
            <a:endParaRPr lang="ru-RU" dirty="0"/>
          </a:p>
        </p:txBody>
      </p:sp>
      <p:sp>
        <p:nvSpPr>
          <p:cNvPr id="4"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Вариант 43. В 14.</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p:cNvPicPr>
            <a:picLocks noChangeAspect="1" noChangeArrowheads="1"/>
          </p:cNvPicPr>
          <p:nvPr/>
        </p:nvPicPr>
        <p:blipFill>
          <a:blip r:embed="rId2" cstate="print"/>
          <a:srcRect/>
          <a:stretch>
            <a:fillRect/>
          </a:stretch>
        </p:blipFill>
        <p:spPr bwMode="auto">
          <a:xfrm>
            <a:off x="1115616" y="2636912"/>
            <a:ext cx="6505129" cy="2160240"/>
          </a:xfrm>
          <a:prstGeom prst="rect">
            <a:avLst/>
          </a:prstGeom>
          <a:noFill/>
          <a:ln w="9525">
            <a:noFill/>
            <a:miter lim="800000"/>
            <a:headEnd/>
            <a:tailEnd/>
          </a:ln>
        </p:spPr>
      </p:pic>
      <p:sp>
        <p:nvSpPr>
          <p:cNvPr id="5"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1,5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412777"/>
            <a:ext cx="8229600" cy="3816424"/>
          </a:xfrm>
        </p:spPr>
        <p:txBody>
          <a:bodyPr/>
          <a:lstStyle/>
          <a:p>
            <a:r>
              <a:rPr lang="ru-RU" dirty="0" smtClean="0"/>
              <a:t>а)  Решите уравнение</a:t>
            </a:r>
          </a:p>
          <a:p>
            <a:endParaRPr lang="ru-RU" dirty="0" smtClean="0"/>
          </a:p>
          <a:p>
            <a:endParaRPr lang="ru-RU" dirty="0" smtClean="0"/>
          </a:p>
          <a:p>
            <a:endParaRPr lang="ru-RU" dirty="0" smtClean="0"/>
          </a:p>
          <a:p>
            <a:endParaRPr lang="ru-RU" dirty="0" smtClean="0"/>
          </a:p>
          <a:p>
            <a:r>
              <a:rPr lang="ru-RU" dirty="0" smtClean="0"/>
              <a:t>б) Найдите все корни на промежутке</a:t>
            </a:r>
            <a:endParaRPr lang="ru-RU" dirty="0"/>
          </a:p>
        </p:txBody>
      </p:sp>
      <p:pic>
        <p:nvPicPr>
          <p:cNvPr id="2052" name="Picture 4"/>
          <p:cNvPicPr>
            <a:picLocks noChangeAspect="1" noChangeArrowheads="1"/>
          </p:cNvPicPr>
          <p:nvPr/>
        </p:nvPicPr>
        <p:blipFill>
          <a:blip r:embed="rId2" cstate="print"/>
          <a:srcRect/>
          <a:stretch>
            <a:fillRect/>
          </a:stretch>
        </p:blipFill>
        <p:spPr bwMode="auto">
          <a:xfrm>
            <a:off x="1115616" y="2060848"/>
            <a:ext cx="7324303" cy="2146228"/>
          </a:xfrm>
          <a:prstGeom prst="rect">
            <a:avLst/>
          </a:prstGeom>
          <a:noFill/>
          <a:ln w="9525">
            <a:noFill/>
            <a:miter lim="800000"/>
            <a:headEnd/>
            <a:tailEnd/>
          </a:ln>
        </p:spPr>
      </p:pic>
      <p:sp>
        <p:nvSpPr>
          <p:cNvPr id="8" name="Заголовок 1"/>
          <p:cNvSpPr txBox="1">
            <a:spLocks noGrp="1"/>
          </p:cNvSpPr>
          <p:nvPr>
            <p:ph type="title"/>
          </p:nvPr>
        </p:nvSpPr>
        <p:spPr>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С 1. вариант 43.</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pic>
        <p:nvPicPr>
          <p:cNvPr id="2053" name="Picture 5"/>
          <p:cNvPicPr>
            <a:picLocks noChangeAspect="1" noChangeArrowheads="1"/>
          </p:cNvPicPr>
          <p:nvPr/>
        </p:nvPicPr>
        <p:blipFill>
          <a:blip r:embed="rId3" cstate="print"/>
          <a:srcRect/>
          <a:stretch>
            <a:fillRect/>
          </a:stretch>
        </p:blipFill>
        <p:spPr bwMode="auto">
          <a:xfrm>
            <a:off x="5004048" y="4941168"/>
            <a:ext cx="2454027" cy="16279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2" cstate="print"/>
          <a:srcRect/>
          <a:stretch>
            <a:fillRect/>
          </a:stretch>
        </p:blipFill>
        <p:spPr bwMode="auto">
          <a:xfrm>
            <a:off x="179512" y="1484784"/>
            <a:ext cx="8784976" cy="3024336"/>
          </a:xfrm>
          <a:prstGeom prst="rect">
            <a:avLst/>
          </a:prstGeom>
          <a:noFill/>
          <a:ln w="9525">
            <a:noFill/>
            <a:miter lim="800000"/>
            <a:headEnd/>
            <a:tailEnd/>
          </a:ln>
        </p:spPr>
      </p:pic>
      <p:sp>
        <p:nvSpPr>
          <p:cNvPr id="4" name="Заголовок 1"/>
          <p:cNvSpPr txBox="1">
            <a:spLocks noGrp="1"/>
          </p:cNvSpPr>
          <p:nvPr>
            <p:ph type="title"/>
          </p:nvPr>
        </p:nvSpPr>
        <p:spPr>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С 2. вариант 43.</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437112"/>
            <a:ext cx="8229600" cy="1689051"/>
          </a:xfrm>
        </p:spPr>
        <p:txBody>
          <a:bodyPr/>
          <a:lstStyle/>
          <a:p>
            <a:r>
              <a:rPr lang="ru-RU" dirty="0" smtClean="0"/>
              <a:t>Нереально трудная задача. Большие затраты времени</a:t>
            </a:r>
            <a:endParaRPr lang="ru-RU" dirty="0"/>
          </a:p>
        </p:txBody>
      </p:sp>
      <p:pic>
        <p:nvPicPr>
          <p:cNvPr id="10242" name="Picture 2"/>
          <p:cNvPicPr>
            <a:picLocks noChangeAspect="1" noChangeArrowheads="1"/>
          </p:cNvPicPr>
          <p:nvPr/>
        </p:nvPicPr>
        <p:blipFill>
          <a:blip r:embed="rId2" cstate="print"/>
          <a:srcRect/>
          <a:stretch>
            <a:fillRect/>
          </a:stretch>
        </p:blipFill>
        <p:spPr bwMode="auto">
          <a:xfrm>
            <a:off x="0" y="764704"/>
            <a:ext cx="9149655"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Вариант 43. В 1.</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179512" y="1196752"/>
            <a:ext cx="5832648" cy="4824536"/>
          </a:xfrm>
        </p:spPr>
        <p:txBody>
          <a:bodyPr/>
          <a:lstStyle/>
          <a:p>
            <a:r>
              <a:rPr lang="ru-RU" dirty="0" smtClean="0"/>
              <a:t>В школе 400 учеников, из них – 35% ученики начальной школы. Среди учеников средней школы и старшей школы 30% изучают немецкий язык. Сколько учеников изучают немецкий язык, если в начальной школе немецкий язык не изучается?</a:t>
            </a:r>
            <a:endParaRPr lang="ru-RU" dirty="0"/>
          </a:p>
        </p:txBody>
      </p:sp>
      <p:sp>
        <p:nvSpPr>
          <p:cNvPr id="4"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78</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600200"/>
            <a:ext cx="8892480" cy="4525963"/>
          </a:xfrm>
        </p:spPr>
        <p:txBody>
          <a:bodyPr>
            <a:normAutofit/>
          </a:bodyPr>
          <a:lstStyle/>
          <a:p>
            <a:r>
              <a:rPr lang="ru-RU" sz="3600" dirty="0" smtClean="0"/>
              <a:t>Вася загружает на свой компьютер из Интернета файл размером 30 Мб за 28 секунд. Петя загружает файл размером 32 Мб за 27 секунд. Сколько секунд будет загружаться файл размером 592 Мб на компьютер с наибольшей скоростью загрузки?</a:t>
            </a:r>
            <a:endParaRPr lang="ru-RU" sz="3600" dirty="0"/>
          </a:p>
        </p:txBody>
      </p:sp>
      <p:sp>
        <p:nvSpPr>
          <p:cNvPr id="5"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4.Вариант 43.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499,5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Решите уравнение. В ответе укажите наименьший положительный корень.</a:t>
            </a:r>
            <a:endParaRPr lang="ru-RU" dirty="0"/>
          </a:p>
        </p:txBody>
      </p:sp>
      <p:pic>
        <p:nvPicPr>
          <p:cNvPr id="3075" name="Picture 3"/>
          <p:cNvPicPr>
            <a:picLocks noChangeAspect="1" noChangeArrowheads="1"/>
          </p:cNvPicPr>
          <p:nvPr/>
        </p:nvPicPr>
        <p:blipFill>
          <a:blip r:embed="rId2" cstate="print"/>
          <a:srcRect/>
          <a:stretch>
            <a:fillRect/>
          </a:stretch>
        </p:blipFill>
        <p:spPr bwMode="auto">
          <a:xfrm>
            <a:off x="2051720" y="2852936"/>
            <a:ext cx="4143375" cy="1381125"/>
          </a:xfrm>
          <a:prstGeom prst="rect">
            <a:avLst/>
          </a:prstGeom>
          <a:noFill/>
          <a:ln w="9525">
            <a:noFill/>
            <a:miter lim="800000"/>
            <a:headEnd/>
            <a:tailEnd/>
          </a:ln>
        </p:spPr>
      </p:pic>
      <p:sp>
        <p:nvSpPr>
          <p:cNvPr id="6"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5.Вариант 43.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4</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412776"/>
            <a:ext cx="8229600" cy="4525963"/>
          </a:xfrm>
        </p:spPr>
        <p:txBody>
          <a:bodyPr/>
          <a:lstStyle/>
          <a:p>
            <a:r>
              <a:rPr lang="ru-RU" dirty="0" smtClean="0"/>
              <a:t>Найдите величину угла АВС. Ответ дайте в градусах.</a:t>
            </a:r>
            <a:endParaRPr lang="ru-RU" dirty="0"/>
          </a:p>
        </p:txBody>
      </p:sp>
      <p:sp>
        <p:nvSpPr>
          <p:cNvPr id="4"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6.Вариант 43.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3203848" y="2420888"/>
            <a:ext cx="4101598" cy="4059957"/>
          </a:xfrm>
          <a:prstGeom prst="rect">
            <a:avLst/>
          </a:prstGeom>
          <a:noFill/>
          <a:ln w="9525">
            <a:noFill/>
            <a:miter lim="800000"/>
            <a:headEnd/>
            <a:tailEnd/>
          </a:ln>
        </p:spPr>
      </p:pic>
      <p:sp>
        <p:nvSpPr>
          <p:cNvPr id="5" name="Заголовок 1"/>
          <p:cNvSpPr txBox="1">
            <a:spLocks/>
          </p:cNvSpPr>
          <p:nvPr/>
        </p:nvSpPr>
        <p:spPr>
          <a:xfrm>
            <a:off x="543609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45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827583" y="1556792"/>
            <a:ext cx="6769625" cy="2016224"/>
          </a:xfrm>
          <a:prstGeom prst="rect">
            <a:avLst/>
          </a:prstGeom>
          <a:noFill/>
          <a:ln w="9525">
            <a:noFill/>
            <a:miter lim="800000"/>
            <a:headEnd/>
            <a:tailEnd/>
          </a:ln>
        </p:spPr>
      </p:pic>
      <p:sp>
        <p:nvSpPr>
          <p:cNvPr id="5"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Вариант 43. В 7.</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0,025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79512" y="5517232"/>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8.Вариант 43.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0" y="0"/>
            <a:ext cx="6372225" cy="21812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211960" y="1412776"/>
            <a:ext cx="4505325" cy="5629275"/>
          </a:xfrm>
          <a:prstGeom prst="rect">
            <a:avLst/>
          </a:prstGeom>
          <a:noFill/>
          <a:ln w="9525">
            <a:noFill/>
            <a:miter lim="800000"/>
            <a:headEnd/>
            <a:tailEnd/>
          </a:ln>
        </p:spPr>
      </p:pic>
      <p:sp>
        <p:nvSpPr>
          <p:cNvPr id="5" name="Заголовок 1"/>
          <p:cNvSpPr txBox="1">
            <a:spLocks/>
          </p:cNvSpPr>
          <p:nvPr/>
        </p:nvSpPr>
        <p:spPr>
          <a:xfrm>
            <a:off x="323528" y="4437112"/>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-1,25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В3. ЕГЭ 2014</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Grp="1" noChangeAspect="1" noChangeArrowheads="1"/>
          </p:cNvPicPr>
          <p:nvPr>
            <p:ph idx="1"/>
          </p:nvPr>
        </p:nvPicPr>
        <p:blipFill>
          <a:blip r:embed="rId2" cstate="print"/>
          <a:stretch>
            <a:fillRect/>
          </a:stretch>
        </p:blipFill>
        <p:spPr bwMode="auto">
          <a:xfrm>
            <a:off x="4932040" y="1700808"/>
            <a:ext cx="3852679" cy="4525963"/>
          </a:xfrm>
          <a:prstGeom prst="rect">
            <a:avLst/>
          </a:prstGeom>
          <a:noFill/>
          <a:ln w="9525">
            <a:noFill/>
            <a:miter lim="800000"/>
            <a:headEnd/>
            <a:tailEnd/>
          </a:ln>
        </p:spPr>
      </p:pic>
      <p:sp>
        <p:nvSpPr>
          <p:cNvPr id="6" name="Содержимое 7"/>
          <p:cNvSpPr txBox="1">
            <a:spLocks/>
          </p:cNvSpPr>
          <p:nvPr/>
        </p:nvSpPr>
        <p:spPr>
          <a:xfrm>
            <a:off x="251520" y="1340768"/>
            <a:ext cx="4824536" cy="30243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600" b="0" i="0" u="none" strike="noStrike" kern="1200" cap="none" spc="0" normalizeH="0" baseline="0" noProof="0" dirty="0" smtClean="0">
                <a:ln>
                  <a:noFill/>
                </a:ln>
                <a:solidFill>
                  <a:schemeClr val="tx1"/>
                </a:solidFill>
                <a:effectLst/>
                <a:uLnTx/>
                <a:uFillTx/>
                <a:latin typeface="+mn-lt"/>
                <a:ea typeface="+mn-ea"/>
                <a:cs typeface="+mn-cs"/>
              </a:rPr>
              <a:t>Найдите площадь четырехугольника.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Заголовок 1"/>
          <p:cNvSpPr txBox="1">
            <a:spLocks/>
          </p:cNvSpPr>
          <p:nvPr/>
        </p:nvSpPr>
        <p:spPr>
          <a:xfrm>
            <a:off x="755576" y="566124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17,5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9.Вариант 43.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Содержимое 7"/>
          <p:cNvSpPr>
            <a:spLocks noGrp="1"/>
          </p:cNvSpPr>
          <p:nvPr>
            <p:ph idx="1"/>
          </p:nvPr>
        </p:nvSpPr>
        <p:spPr>
          <a:xfrm>
            <a:off x="251520" y="1340768"/>
            <a:ext cx="4824536" cy="3024336"/>
          </a:xfrm>
        </p:spPr>
        <p:txBody>
          <a:bodyPr>
            <a:noAutofit/>
          </a:bodyPr>
          <a:lstStyle/>
          <a:p>
            <a:r>
              <a:rPr lang="ru-RU" sz="3600" dirty="0" smtClean="0"/>
              <a:t>Два ребра прямоугольного параллелепипеда, </a:t>
            </a:r>
            <a:br>
              <a:rPr lang="ru-RU" sz="3600" dirty="0" smtClean="0"/>
            </a:br>
            <a:r>
              <a:rPr lang="ru-RU" sz="3600" dirty="0" smtClean="0"/>
              <a:t>выходящие из одной вершины равны 2, 3. Объем параллелепипеда равен 36. Найдите его диагональ.</a:t>
            </a:r>
          </a:p>
          <a:p>
            <a:endParaRPr lang="ru-RU" sz="3600" dirty="0"/>
          </a:p>
        </p:txBody>
      </p:sp>
      <p:sp>
        <p:nvSpPr>
          <p:cNvPr id="9" name="Куб 8"/>
          <p:cNvSpPr/>
          <p:nvPr/>
        </p:nvSpPr>
        <p:spPr>
          <a:xfrm>
            <a:off x="5508104" y="2780928"/>
            <a:ext cx="3096344" cy="2808312"/>
          </a:xfrm>
          <a:prstGeom prst="cub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flipV="1">
            <a:off x="6228184" y="2852936"/>
            <a:ext cx="0" cy="1872208"/>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5508104" y="4797152"/>
            <a:ext cx="720080" cy="792088"/>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228184" y="4869160"/>
            <a:ext cx="2376264"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6228184" y="2852936"/>
            <a:ext cx="1656184" cy="2736304"/>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Заголовок 1"/>
          <p:cNvSpPr txBox="1">
            <a:spLocks/>
          </p:cNvSpPr>
          <p:nvPr/>
        </p:nvSpPr>
        <p:spPr>
          <a:xfrm>
            <a:off x="4788024"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7</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328</Words>
  <Application>Microsoft Office PowerPoint</Application>
  <PresentationFormat>Экран (4:3)</PresentationFormat>
  <Paragraphs>43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ЕГЭ 2014  Задачи первой  и второй части (Вариант 43)</vt:lpstr>
      <vt:lpstr>Вариант 43. В 1.</vt:lpstr>
      <vt:lpstr>В 4.Вариант 43. </vt:lpstr>
      <vt:lpstr>В 5.Вариант 43. </vt:lpstr>
      <vt:lpstr>В 6.Вариант 43. </vt:lpstr>
      <vt:lpstr>Вариант 43. В 7.</vt:lpstr>
      <vt:lpstr>В 8.Вариант 43. </vt:lpstr>
      <vt:lpstr>В3. ЕГЭ 2014</vt:lpstr>
      <vt:lpstr>В 9.Вариант 43. </vt:lpstr>
      <vt:lpstr>Вариант 43. В 11.</vt:lpstr>
      <vt:lpstr>Вариант 43. В 13.</vt:lpstr>
      <vt:lpstr>Вариант 43. В 14.</vt:lpstr>
      <vt:lpstr>С 1. вариант 43.</vt:lpstr>
      <vt:lpstr>С 2. вариант 43.</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PC_35</cp:lastModifiedBy>
  <cp:revision>16</cp:revision>
  <dcterms:modified xsi:type="dcterms:W3CDTF">2013-10-17T08:15:05Z</dcterms:modified>
</cp:coreProperties>
</file>