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70" r:id="rId13"/>
    <p:sldId id="271" r:id="rId14"/>
    <p:sldId id="272" r:id="rId15"/>
    <p:sldId id="264" r:id="rId16"/>
    <p:sldId id="267" r:id="rId17"/>
    <p:sldId id="26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94660"/>
  </p:normalViewPr>
  <p:slideViewPr>
    <p:cSldViewPr>
      <p:cViewPr varScale="1">
        <p:scale>
          <a:sx n="71" d="100"/>
          <a:sy n="71" d="100"/>
        </p:scale>
        <p:origin x="-90" y="-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AAD039-13AD-4A68-ADAC-B494673D471E}" type="datetimeFigureOut">
              <a:rPr lang="ru-RU" smtClean="0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41E00-2D47-4B40-9AA8-A2473CAE24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6145C0-9ED5-4611-9E66-E31240C7D9F0}" type="datetimeFigureOut">
              <a:rPr lang="ru-RU" smtClean="0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066C6-D96D-4DE8-89D9-F6797AC787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10F6A-0AD6-488B-A43C-0F2687289749}" type="datetimeFigureOut">
              <a:rPr lang="ru-RU" smtClean="0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9C9AD-86DB-4249-AF45-29643A8A22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92F41B-1ADF-4585-9BA8-8C2862770D9C}" type="datetimeFigureOut">
              <a:rPr lang="ru-RU" smtClean="0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2FDC8-375A-4FF5-A034-CA0C267B71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81BB2F-24D1-4B3F-AAA2-BA2E90A846F1}" type="datetimeFigureOut">
              <a:rPr lang="ru-RU" smtClean="0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06297-61B4-43A9-9902-D9750329F4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818F0E-F404-48C6-8170-3B30A5436A68}" type="datetimeFigureOut">
              <a:rPr lang="ru-RU" smtClean="0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A4CAE-AA0B-456E-982A-0085515395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C097BE-5152-4906-9058-9562DCF4E6E0}" type="datetimeFigureOut">
              <a:rPr lang="ru-RU" smtClean="0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0A116-9929-4374-822F-6CD6E563EB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097EAA-D742-490B-9453-21B870B02C8D}" type="datetimeFigureOut">
              <a:rPr lang="ru-RU" smtClean="0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37B08-D5E3-4FAC-9B3B-BCD7CC3A02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780AF2-AE3A-465B-ADEB-8DC713BD4734}" type="datetimeFigureOut">
              <a:rPr lang="ru-RU" smtClean="0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F341A-5E84-4DA4-9D70-7CAAC2BFDC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F77118-DC02-4F5A-B43D-D8CCA58570D0}" type="datetimeFigureOut">
              <a:rPr lang="ru-RU" smtClean="0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3DC83A-CFAB-4648-BD82-9AC35C1D04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36DF0C-27F9-457D-9199-914EFE6138C7}" type="datetimeFigureOut">
              <a:rPr lang="ru-RU" smtClean="0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07B19-43B3-4B3D-8B1C-9E294010E0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86BF8CB-D166-45BD-AA91-5DA9DFC7F3CC}" type="datetimeFigureOut">
              <a:rPr lang="ru-RU" smtClean="0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6B6B70A-1376-4D3F-A406-0C6A276BD8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gemat.ru/prepare/B8.html" TargetMode="External"/><Relationship Id="rId2" Type="http://schemas.openxmlformats.org/officeDocument/2006/relationships/hyperlink" Target="http://reshuege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ankege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3674839"/>
          </a:xfrm>
        </p:spPr>
        <p:txBody>
          <a:bodyPr>
            <a:noAutofit/>
          </a:bodyPr>
          <a:lstStyle/>
          <a:p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Решение заданий В8  </a:t>
            </a:r>
            <a:b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ЕГЭ по математике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рисунке изображен график функции 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y=f(x)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определенной на интервале (−2; 12). Найдите сумму точек экстремума функции 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f(x)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80210"/>
            <a:ext cx="8229600" cy="207779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Решение.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Заданная функция имеет максимумы в точках 1, 4, 9, 11 и минимумы в точках 2, 7, 10. Поэтому сумма точек экстремума равна 1 + 4 + 9 + 11 + 2 + 7 + 10 = 44. </a:t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Ответ: 44.</a:t>
            </a:r>
            <a:endParaRPr lang="ru-RU" dirty="0"/>
          </a:p>
        </p:txBody>
      </p:sp>
      <p:pic>
        <p:nvPicPr>
          <p:cNvPr id="22531" name="Рисунок 4" descr="http://reshuege.ru/get_file?id=55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720102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rgbClr val="C00000"/>
                </a:solidFill>
              </a:rPr>
              <a:t/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>
                <a:solidFill>
                  <a:srgbClr val="C00000"/>
                </a:solidFill>
              </a:rPr>
              <a:t/>
            </a:r>
            <a:br>
              <a:rPr lang="ru-RU" sz="2700" b="1" dirty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/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На рисунке изображён график функции </a:t>
            </a:r>
            <a:r>
              <a:rPr lang="ru-RU" sz="2700" b="1" i="1" dirty="0" smtClean="0">
                <a:solidFill>
                  <a:srgbClr val="C00000"/>
                </a:solidFill>
              </a:rPr>
              <a:t>y=f(x)</a:t>
            </a:r>
            <a:r>
              <a:rPr lang="ru-RU" sz="2700" b="1" dirty="0" smtClean="0">
                <a:solidFill>
                  <a:srgbClr val="C00000"/>
                </a:solidFill>
              </a:rPr>
              <a:t> и касательная к нему в точке с абсциссой </a:t>
            </a:r>
            <a:r>
              <a:rPr lang="ru-RU" sz="2700" b="1" i="1" dirty="0" smtClean="0">
                <a:solidFill>
                  <a:srgbClr val="C00000"/>
                </a:solidFill>
              </a:rPr>
              <a:t>x</a:t>
            </a:r>
            <a:r>
              <a:rPr lang="ru-RU" sz="2700" b="1" baseline="-25000" dirty="0" smtClean="0">
                <a:solidFill>
                  <a:srgbClr val="C00000"/>
                </a:solidFill>
              </a:rPr>
              <a:t>0</a:t>
            </a:r>
            <a:r>
              <a:rPr lang="ru-RU" sz="2700" b="1" dirty="0" smtClean="0">
                <a:solidFill>
                  <a:srgbClr val="C00000"/>
                </a:solidFill>
              </a:rPr>
              <a:t>. Найдите значение производной функции </a:t>
            </a:r>
            <a:r>
              <a:rPr lang="ru-RU" sz="2700" b="1" i="1" dirty="0" smtClean="0">
                <a:solidFill>
                  <a:srgbClr val="C00000"/>
                </a:solidFill>
              </a:rPr>
              <a:t>f(x)</a:t>
            </a:r>
            <a:r>
              <a:rPr lang="ru-RU" sz="2700" b="1" dirty="0" smtClean="0">
                <a:solidFill>
                  <a:srgbClr val="C00000"/>
                </a:solidFill>
              </a:rPr>
              <a:t> в точке </a:t>
            </a:r>
            <a:r>
              <a:rPr lang="ru-RU" sz="2700" b="1" i="1" dirty="0" smtClean="0">
                <a:solidFill>
                  <a:srgbClr val="C00000"/>
                </a:solidFill>
              </a:rPr>
              <a:t>x</a:t>
            </a:r>
            <a:r>
              <a:rPr lang="ru-RU" sz="2700" b="1" baseline="-25000" dirty="0" smtClean="0">
                <a:solidFill>
                  <a:srgbClr val="C00000"/>
                </a:solidFill>
              </a:rPr>
              <a:t>0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35575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Решение.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600" dirty="0" smtClean="0"/>
              <a:t>Значение производной в точке касания равно угловому коэффициенту касательной, который в свою очередь равен тангенсу угла наклона данной касательной к оси абсцисс. Построим треугольник с вершинами в точках A (2; −2), B (2; 0), C (−6; 0). Угол наклона касательной к оси абсцисс будет равен углу, смежному с углом ACB </a:t>
            </a:r>
            <a:endParaRPr lang="ru-RU" sz="2600" dirty="0"/>
          </a:p>
        </p:txBody>
      </p:sp>
      <p:pic>
        <p:nvPicPr>
          <p:cNvPr id="24579" name="Рисунок 3" descr="http://reshuege.ru:89/formula/2e/2e8170f1e0a6b19238546a89ebdfdda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4292600"/>
            <a:ext cx="58340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4" descr="http://reshuege.ru/get_file?id=55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4770438"/>
            <a:ext cx="2881312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6" descr="http://reshuege.ru/get_file?id=55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4797425"/>
            <a:ext cx="333375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На рисунке изображен график функции y = f(x) и касательная к этому графику в точке абсциссой, равной 3. Найдите значение производной этой функции в точке x = 3.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25602" name="Объект 3" descr="http://egemat.ru/prepare/i/B8plot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52120" y="1124744"/>
            <a:ext cx="3252142" cy="2592288"/>
          </a:xfrm>
        </p:spPr>
      </p:pic>
      <p:sp>
        <p:nvSpPr>
          <p:cNvPr id="25603" name="Прямоугольник 4"/>
          <p:cNvSpPr>
            <a:spLocks noChangeArrowheads="1"/>
          </p:cNvSpPr>
          <p:nvPr/>
        </p:nvSpPr>
        <p:spPr bwMode="auto">
          <a:xfrm>
            <a:off x="251521" y="1484313"/>
            <a:ext cx="453650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alibri" pitchFamily="34" charset="0"/>
              </a:rPr>
              <a:t>Для решения используем геометрический смысл производной: значение производной функции в точке равняется угловому коэффициенту касательной к графику этой функции, проведенной в этой точке. Угловой коэффициент касательной равен тангенсу угла между касательной и положительным направлением оси </a:t>
            </a:r>
            <a:r>
              <a:rPr lang="ru-RU" dirty="0" err="1">
                <a:latin typeface="Calibri" pitchFamily="34" charset="0"/>
              </a:rPr>
              <a:t>х</a:t>
            </a:r>
            <a:r>
              <a:rPr lang="ru-RU" dirty="0">
                <a:latin typeface="Calibri" pitchFamily="34" charset="0"/>
              </a:rPr>
              <a:t> (</a:t>
            </a:r>
            <a:r>
              <a:rPr lang="ru-RU" dirty="0" err="1">
                <a:latin typeface="Calibri" pitchFamily="34" charset="0"/>
              </a:rPr>
              <a:t>tg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α</a:t>
            </a:r>
            <a:r>
              <a:rPr lang="ru-RU" dirty="0">
                <a:latin typeface="Calibri" pitchFamily="34" charset="0"/>
              </a:rPr>
              <a:t>). Угол </a:t>
            </a:r>
            <a:r>
              <a:rPr lang="ru-RU" dirty="0" err="1">
                <a:latin typeface="Calibri" pitchFamily="34" charset="0"/>
              </a:rPr>
              <a:t>α </a:t>
            </a:r>
            <a:r>
              <a:rPr lang="ru-RU" dirty="0">
                <a:latin typeface="Calibri" pitchFamily="34" charset="0"/>
              </a:rPr>
              <a:t>= </a:t>
            </a:r>
            <a:r>
              <a:rPr lang="ru-RU" dirty="0" err="1">
                <a:latin typeface="Calibri" pitchFamily="34" charset="0"/>
              </a:rPr>
              <a:t>β</a:t>
            </a:r>
            <a:r>
              <a:rPr lang="ru-RU" dirty="0">
                <a:latin typeface="Calibri" pitchFamily="34" charset="0"/>
              </a:rPr>
              <a:t>, как накрест лежащие углы при параллельных прямых y=0, y=1 и секущей-касательной. Для треугольника ABC</a:t>
            </a: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 cstate="print"/>
          <a:srcRect l="34750" r="30499"/>
          <a:stretch>
            <a:fillRect/>
          </a:stretch>
        </p:blipFill>
        <p:spPr bwMode="auto">
          <a:xfrm>
            <a:off x="827088" y="4714875"/>
            <a:ext cx="3354387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3789363"/>
            <a:ext cx="3081338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На рисунке изображены график функции </a:t>
            </a:r>
            <a:r>
              <a:rPr lang="ru-RU" sz="2400" b="1" dirty="0" err="1" smtClean="0">
                <a:solidFill>
                  <a:srgbClr val="0070C0"/>
                </a:solidFill>
              </a:rPr>
              <a:t>y=f</a:t>
            </a:r>
            <a:r>
              <a:rPr lang="ru-RU" sz="2400" b="1" dirty="0" smtClean="0">
                <a:solidFill>
                  <a:srgbClr val="0070C0"/>
                </a:solidFill>
              </a:rPr>
              <a:t>(</a:t>
            </a:r>
            <a:r>
              <a:rPr lang="ru-RU" sz="2400" b="1" dirty="0" err="1" smtClean="0">
                <a:solidFill>
                  <a:srgbClr val="0070C0"/>
                </a:solidFill>
              </a:rPr>
              <a:t>x</a:t>
            </a:r>
            <a:r>
              <a:rPr lang="ru-RU" sz="2400" b="1" dirty="0" smtClean="0">
                <a:solidFill>
                  <a:srgbClr val="0070C0"/>
                </a:solidFill>
              </a:rPr>
              <a:t>)  и касательная к нему в точке с абсциссой </a:t>
            </a:r>
            <a:r>
              <a:rPr lang="ru-RU" sz="2400" b="1" dirty="0" err="1" smtClean="0">
                <a:solidFill>
                  <a:srgbClr val="0070C0"/>
                </a:solidFill>
              </a:rPr>
              <a:t>x</a:t>
            </a:r>
            <a:r>
              <a:rPr lang="ru-RU" sz="1400" b="1" dirty="0" err="1" smtClean="0">
                <a:solidFill>
                  <a:srgbClr val="0070C0"/>
                </a:solidFill>
              </a:rPr>
              <a:t>о</a:t>
            </a:r>
            <a:r>
              <a:rPr lang="ru-RU" sz="2400" b="1" dirty="0" smtClean="0">
                <a:solidFill>
                  <a:srgbClr val="0070C0"/>
                </a:solidFill>
              </a:rPr>
              <a:t>  . Найдите значение производной функции </a:t>
            </a:r>
            <a:r>
              <a:rPr lang="ru-RU" sz="2400" b="1" dirty="0" err="1" smtClean="0">
                <a:solidFill>
                  <a:srgbClr val="0070C0"/>
                </a:solidFill>
              </a:rPr>
              <a:t>f</a:t>
            </a:r>
            <a:r>
              <a:rPr lang="ru-RU" sz="2400" b="1" dirty="0" smtClean="0">
                <a:solidFill>
                  <a:srgbClr val="0070C0"/>
                </a:solidFill>
              </a:rPr>
              <a:t>(</a:t>
            </a:r>
            <a:r>
              <a:rPr lang="ru-RU" sz="2400" b="1" dirty="0" err="1" smtClean="0">
                <a:solidFill>
                  <a:srgbClr val="0070C0"/>
                </a:solidFill>
              </a:rPr>
              <a:t>x</a:t>
            </a:r>
            <a:r>
              <a:rPr lang="ru-RU" sz="2400" b="1" dirty="0" smtClean="0">
                <a:solidFill>
                  <a:srgbClr val="0070C0"/>
                </a:solidFill>
              </a:rPr>
              <a:t>)  в точке </a:t>
            </a:r>
            <a:r>
              <a:rPr lang="ru-RU" sz="2400" b="1" dirty="0" err="1" smtClean="0">
                <a:solidFill>
                  <a:srgbClr val="0070C0"/>
                </a:solidFill>
              </a:rPr>
              <a:t>x</a:t>
            </a:r>
            <a:r>
              <a:rPr lang="ru-RU" sz="1400" b="1" dirty="0" err="1">
                <a:solidFill>
                  <a:srgbClr val="0070C0"/>
                </a:solidFill>
              </a:rPr>
              <a:t>о</a:t>
            </a:r>
            <a:r>
              <a:rPr lang="ru-RU" sz="2400" b="1" dirty="0" smtClean="0">
                <a:solidFill>
                  <a:srgbClr val="0070C0"/>
                </a:solidFill>
              </a:rPr>
              <a:t>   .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1412776"/>
            <a:ext cx="6660232" cy="2836863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 свойствам касательной, формула касательной к функции </a:t>
            </a:r>
            <a:r>
              <a:rPr lang="ru-RU" dirty="0"/>
              <a:t>f(x) </a:t>
            </a:r>
            <a:r>
              <a:rPr lang="ru-RU" dirty="0" smtClean="0"/>
              <a:t> в точке </a:t>
            </a:r>
            <a:r>
              <a:rPr lang="ru-RU" dirty="0"/>
              <a:t>x 0  </a:t>
            </a:r>
            <a:r>
              <a:rPr lang="ru-RU" dirty="0" smtClean="0"/>
              <a:t> равна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y=f ′ (x 0 )⋅</a:t>
            </a:r>
            <a:r>
              <a:rPr lang="ru-RU" dirty="0" err="1"/>
              <a:t>x+b</a:t>
            </a:r>
            <a:r>
              <a:rPr lang="ru-RU" dirty="0"/>
              <a:t>,  b=</a:t>
            </a:r>
            <a:r>
              <a:rPr lang="ru-RU" dirty="0" err="1"/>
              <a:t>const</a:t>
            </a:r>
            <a:r>
              <a:rPr lang="ru-RU" dirty="0"/>
              <a:t> 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 рисунку видно, что касательная к функции </a:t>
            </a:r>
            <a:r>
              <a:rPr lang="ru-RU" dirty="0"/>
              <a:t>f(x) </a:t>
            </a:r>
            <a:r>
              <a:rPr lang="ru-RU" dirty="0" smtClean="0"/>
              <a:t> в точке x</a:t>
            </a:r>
            <a:r>
              <a:rPr lang="ru-RU" sz="1700" dirty="0" smtClean="0"/>
              <a:t>0</a:t>
            </a:r>
            <a:r>
              <a:rPr lang="ru-RU" dirty="0"/>
              <a:t>  </a:t>
            </a:r>
            <a:r>
              <a:rPr lang="ru-RU" dirty="0" smtClean="0"/>
              <a:t> проходит через точки (-3;2), (5,4). Следовательно, можно составить систему уравнений </a:t>
            </a:r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16832"/>
            <a:ext cx="427537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DD"/>
              </a:clrFrom>
              <a:clrTo>
                <a:srgbClr val="FFFFDD">
                  <a:alpha val="0"/>
                </a:srgbClr>
              </a:clrTo>
            </a:clrChange>
          </a:blip>
          <a:srcRect l="48027" t="52492" r="37444" b="30122"/>
          <a:stretch>
            <a:fillRect/>
          </a:stretch>
        </p:blipFill>
        <p:spPr bwMode="auto">
          <a:xfrm>
            <a:off x="251520" y="4437112"/>
            <a:ext cx="30241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194421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рисунке изображен график </a:t>
            </a:r>
            <a:r>
              <a:rPr lang="ru-RU" sz="28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y=f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’(</a:t>
            </a:r>
            <a:r>
              <a:rPr lang="ru-RU" sz="28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x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производной функции </a:t>
            </a:r>
            <a:r>
              <a:rPr lang="ru-RU" sz="28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</a:t>
            </a:r>
            <a:r>
              <a:rPr lang="ru-RU" sz="28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x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определенной на интервале (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−6;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6). 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Найдите 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количество точек, в которых касательная к графику  </a:t>
            </a:r>
            <a:r>
              <a:rPr lang="ru-RU" sz="28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</a:t>
            </a:r>
            <a:r>
              <a:rPr lang="ru-RU" sz="28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x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 параллельна прямой у = -3х-11 или совпадает с ней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6033045"/>
            <a:ext cx="8229600" cy="824955"/>
          </a:xfrm>
        </p:spPr>
        <p:txBody>
          <a:bodyPr/>
          <a:lstStyle/>
          <a:p>
            <a:r>
              <a:rPr lang="ru-RU" dirty="0" smtClean="0"/>
              <a:t>Ответ : 4</a:t>
            </a:r>
            <a:endParaRPr lang="ru-RU" dirty="0"/>
          </a:p>
        </p:txBody>
      </p:sp>
      <p:pic>
        <p:nvPicPr>
          <p:cNvPr id="1026" name="Picture 2" descr="MA.E10.B8.100_dop/inner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348880"/>
            <a:ext cx="5688632" cy="362859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660232" y="2204864"/>
            <a:ext cx="233975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= -3</a:t>
            </a:r>
          </a:p>
          <a:p>
            <a:r>
              <a:rPr lang="ru-RU" sz="36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</a:t>
            </a:r>
            <a:r>
              <a:rPr lang="ru-RU" sz="3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’(</a:t>
            </a:r>
            <a:r>
              <a:rPr lang="ru-RU" sz="3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x</a:t>
            </a:r>
            <a:r>
              <a:rPr lang="ru-RU" sz="3600" i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0</a:t>
            </a:r>
            <a:r>
              <a:rPr lang="ru-RU" sz="3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r>
              <a:rPr lang="en-US" sz="3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=-3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2000" smtClean="0">
              <a:solidFill>
                <a:srgbClr val="C00000"/>
              </a:solidFill>
            </a:endParaRPr>
          </a:p>
        </p:txBody>
      </p:sp>
      <p:pic>
        <p:nvPicPr>
          <p:cNvPr id="20483" name="Объект 4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36" t="53558" r="24927" b="16251"/>
          <a:stretch>
            <a:fillRect/>
          </a:stretch>
        </p:blipFill>
        <p:spPr>
          <a:xfrm>
            <a:off x="395536" y="1988840"/>
            <a:ext cx="8568952" cy="4392488"/>
          </a:xfrm>
        </p:spPr>
      </p:pic>
      <p:pic>
        <p:nvPicPr>
          <p:cNvPr id="20482" name="Рисунок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</a:blip>
          <a:srcRect l="23640" t="44682" r="33713" b="50522"/>
          <a:stretch>
            <a:fillRect/>
          </a:stretch>
        </p:blipFill>
        <p:spPr bwMode="auto">
          <a:xfrm>
            <a:off x="179512" y="188640"/>
            <a:ext cx="8994076" cy="10801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60" t="55325" r="31410" b="38185"/>
          <a:stretch>
            <a:fillRect/>
          </a:stretch>
        </p:blipFill>
        <p:spPr>
          <a:xfrm>
            <a:off x="0" y="260648"/>
            <a:ext cx="9144000" cy="1656184"/>
          </a:xfrm>
        </p:spPr>
      </p:pic>
      <p:pic>
        <p:nvPicPr>
          <p:cNvPr id="23554" name="Рисунок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60" t="64894" r="10754" b="7967"/>
          <a:stretch>
            <a:fillRect/>
          </a:stretch>
        </p:blipFill>
        <p:spPr bwMode="auto">
          <a:xfrm>
            <a:off x="251520" y="1700808"/>
            <a:ext cx="8675687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Источники</a:t>
            </a:r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http://reshuege.ru/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http://egemat.ru/prepare/B8.html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http://bankege.ru/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1417638"/>
          </a:xfrm>
        </p:spPr>
        <p:txBody>
          <a:bodyPr>
            <a:noAutofit/>
          </a:bodyPr>
          <a:lstStyle/>
          <a:p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рисунке изображен 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график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функции у = </a:t>
            </a:r>
            <a:r>
              <a:rPr lang="ru-RU" sz="28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</a:t>
            </a:r>
            <a:r>
              <a:rPr lang="ru-RU" sz="28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x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определенной на интервале (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−5;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5). 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Найдите количество точек 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которых производная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’(</a:t>
            </a:r>
            <a:r>
              <a:rPr lang="ru-RU" sz="28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x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равна 0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105053"/>
            <a:ext cx="8229600" cy="752947"/>
          </a:xfrm>
        </p:spPr>
        <p:txBody>
          <a:bodyPr/>
          <a:lstStyle/>
          <a:p>
            <a:r>
              <a:rPr lang="ru-RU" dirty="0" smtClean="0"/>
              <a:t>Ответ : 4</a:t>
            </a:r>
            <a:endParaRPr lang="ru-RU" dirty="0"/>
          </a:p>
        </p:txBody>
      </p:sp>
      <p:pic>
        <p:nvPicPr>
          <p:cNvPr id="29698" name="Picture 2" descr="MA.E10.B8.102_dop/inner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1"/>
            <a:ext cx="6336704" cy="4385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84482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рисунке изображен график производной функции 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f(x)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определенной на интервале (−10; 8). Найдите количество точек максимума функции 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f(x)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 отрезке [−9;6].</a:t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016" y="5301208"/>
            <a:ext cx="8856984" cy="1728192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Решение.</a:t>
            </a:r>
            <a:r>
              <a:rPr lang="ru-RU" dirty="0" smtClean="0"/>
              <a:t> Точки максимума соответствуют точкам смены знака производной с плюса на минус. На отрезке [−9;6] функция имеет две точки максимума </a:t>
            </a:r>
            <a:r>
              <a:rPr lang="ru-RU" i="1" dirty="0" smtClean="0"/>
              <a:t>x</a:t>
            </a:r>
            <a:r>
              <a:rPr lang="ru-RU" dirty="0" smtClean="0"/>
              <a:t> = − 4 и </a:t>
            </a:r>
            <a:r>
              <a:rPr lang="ru-RU" i="1" dirty="0" smtClean="0"/>
              <a:t>x</a:t>
            </a:r>
            <a:r>
              <a:rPr lang="ru-RU" dirty="0" smtClean="0"/>
              <a:t> = 4. </a:t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Ответ: 2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4339" name="Объект 2"/>
          <p:cNvSpPr txBox="1">
            <a:spLocks/>
          </p:cNvSpPr>
          <p:nvPr/>
        </p:nvSpPr>
        <p:spPr bwMode="auto">
          <a:xfrm>
            <a:off x="4795838" y="1730375"/>
            <a:ext cx="418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3200">
                <a:latin typeface="Calibri" pitchFamily="34" charset="0"/>
              </a:rPr>
              <a:t/>
            </a:r>
            <a:br>
              <a:rPr lang="ru-RU" sz="3200">
                <a:latin typeface="Calibri" pitchFamily="34" charset="0"/>
              </a:rPr>
            </a:br>
            <a:endParaRPr lang="ru-RU" sz="3200">
              <a:latin typeface="Calibri" pitchFamily="34" charset="0"/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287" y="1988840"/>
            <a:ext cx="720570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91683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рисунке изображен график функции y=f(x), определенной на интервале (−1; 12). Определите количество целых точек, в которых производная функции отрицательна.</a:t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361" name="Объект 2"/>
          <p:cNvSpPr>
            <a:spLocks noGrp="1"/>
          </p:cNvSpPr>
          <p:nvPr>
            <p:ph idx="1"/>
          </p:nvPr>
        </p:nvSpPr>
        <p:spPr>
          <a:xfrm>
            <a:off x="0" y="1700808"/>
            <a:ext cx="3419872" cy="6046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Решение.</a:t>
            </a:r>
            <a:endParaRPr lang="ru-RU" dirty="0" smtClean="0"/>
          </a:p>
        </p:txBody>
      </p:sp>
      <p:sp>
        <p:nvSpPr>
          <p:cNvPr id="15363" name="Объект 2"/>
          <p:cNvSpPr txBox="1">
            <a:spLocks/>
          </p:cNvSpPr>
          <p:nvPr/>
        </p:nvSpPr>
        <p:spPr bwMode="auto">
          <a:xfrm>
            <a:off x="4795838" y="1730375"/>
            <a:ext cx="418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3200">
                <a:latin typeface="Calibri" pitchFamily="34" charset="0"/>
              </a:rPr>
              <a:t/>
            </a:r>
            <a:br>
              <a:rPr lang="ru-RU" sz="3200">
                <a:latin typeface="Calibri" pitchFamily="34" charset="0"/>
              </a:rPr>
            </a:br>
            <a:endParaRPr lang="ru-RU" sz="3200">
              <a:latin typeface="Calibri" pitchFamily="34" charset="0"/>
            </a:endParaRPr>
          </a:p>
        </p:txBody>
      </p:sp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251520" y="2276872"/>
            <a:ext cx="3888432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latin typeface="Calibri" pitchFamily="34" charset="0"/>
              </a:rPr>
              <a:t>Производная функции отрицательна на тех интервалах, на которых функция убывает, т. е. на интервалах (0,5; 3), (6; 10) и (11; 12). В них содержатся целые точки 1, 2, 7, 8 и 9. Всего 5 точек. </a:t>
            </a:r>
            <a:br>
              <a:rPr lang="ru-RU" sz="2800" dirty="0">
                <a:latin typeface="Calibri" pitchFamily="34" charset="0"/>
              </a:rPr>
            </a:b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Ответ: 5.</a:t>
            </a:r>
          </a:p>
          <a:p>
            <a:r>
              <a:rPr lang="ru-RU" dirty="0">
                <a:latin typeface="Calibri" pitchFamily="34" charset="0"/>
              </a:rPr>
              <a:t/>
            </a:r>
            <a:br>
              <a:rPr lang="ru-RU" dirty="0">
                <a:latin typeface="Calibri" pitchFamily="34" charset="0"/>
              </a:rPr>
            </a:br>
            <a:endParaRPr lang="ru-RU" dirty="0">
              <a:latin typeface="Calibri" pitchFamily="34" charset="0"/>
            </a:endParaRP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916832"/>
            <a:ext cx="494497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рисунке изображен график производной функции f(x), определенной на интервале (−10; 4). Найдите промежутки убывания функции f(x). В ответе укажите длину наибольшего из них.</a:t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841776"/>
            <a:ext cx="9144000" cy="2016224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Решение.</a:t>
            </a:r>
            <a:r>
              <a:rPr lang="ru-RU" dirty="0"/>
              <a:t> </a:t>
            </a:r>
            <a:r>
              <a:rPr lang="ru-RU" dirty="0" smtClean="0"/>
              <a:t> Промежутки убывания функции </a:t>
            </a:r>
            <a:r>
              <a:rPr lang="ru-RU" i="1" dirty="0" smtClean="0"/>
              <a:t>f(x)</a:t>
            </a:r>
            <a:r>
              <a:rPr lang="ru-RU" dirty="0" smtClean="0"/>
              <a:t> соответствуют промежуткам, на которых производная функции отрицательна, то есть интервалу (−9; −6) длиной 3 и интервалу (−2; 3) длиной 5. Длина наибольшего из них равна 5. </a:t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Ответ: 5.</a:t>
            </a:r>
          </a:p>
        </p:txBody>
      </p:sp>
      <p:pic>
        <p:nvPicPr>
          <p:cNvPr id="16387" name="Рисунок 3" descr="http://reshuege.ru/get_file?id=53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500" y="1628800"/>
            <a:ext cx="712090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рисунке изображен график производной функции </a:t>
            </a:r>
            <a:r>
              <a:rPr lang="ru-RU" sz="24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</a:t>
            </a:r>
            <a:r>
              <a:rPr lang="ru-RU" sz="24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</a:t>
            </a:r>
            <a:r>
              <a:rPr lang="ru-RU" sz="24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x</a:t>
            </a:r>
            <a:r>
              <a:rPr lang="ru-RU" sz="24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определенной на интервале (−7; 14). Найдите количество точек максимума функции </a:t>
            </a:r>
            <a:r>
              <a:rPr lang="ru-RU" sz="24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</a:t>
            </a:r>
            <a:r>
              <a:rPr lang="ru-RU" sz="24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</a:t>
            </a:r>
            <a:r>
              <a:rPr lang="ru-RU" sz="24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x</a:t>
            </a:r>
            <a:r>
              <a:rPr lang="ru-RU" sz="24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 отрезке [−6; 9]. </a:t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437112"/>
            <a:ext cx="8229600" cy="2121099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Решение.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Точки максимума соответствуют точкам смены знака производной с положительного на отрицательный. На отрезке [−6; 9] функция имеет одну точку максимума </a:t>
            </a:r>
            <a:r>
              <a:rPr lang="ru-RU" i="1" dirty="0" smtClean="0"/>
              <a:t>x</a:t>
            </a:r>
            <a:r>
              <a:rPr lang="ru-RU" dirty="0" smtClean="0"/>
              <a:t> = 7. </a:t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Ответ: 1.</a:t>
            </a:r>
            <a:endParaRPr lang="ru-RU" dirty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340768"/>
            <a:ext cx="710146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426170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рисунке изображен график производной функции f(x), определенной на интервале (−8; 6). Найдите промежутки возрастания функции f(x). В ответе укажите длину наибольшего из них.</a:t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251520" y="5085184"/>
            <a:ext cx="8445624" cy="165618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Решение.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Промежутки возрастания функции </a:t>
            </a:r>
            <a:r>
              <a:rPr lang="ru-RU" sz="2800" i="1" dirty="0" err="1" smtClean="0"/>
              <a:t>f</a:t>
            </a:r>
            <a:r>
              <a:rPr lang="ru-RU" sz="2800" i="1" dirty="0" smtClean="0"/>
              <a:t>(</a:t>
            </a:r>
            <a:r>
              <a:rPr lang="ru-RU" sz="2800" i="1" dirty="0" err="1" smtClean="0"/>
              <a:t>x</a:t>
            </a:r>
            <a:r>
              <a:rPr lang="ru-RU" sz="2800" i="1" dirty="0" smtClean="0"/>
              <a:t>)</a:t>
            </a:r>
            <a:r>
              <a:rPr lang="ru-RU" sz="2800" dirty="0" smtClean="0"/>
              <a:t> соответствуют промежуткам, на которых производная функции положительна, то есть интервалам (−7; −5), (2; 5). Наибольший из них — интервал (2; 5), длина которого 3. 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1226" y="1700808"/>
            <a:ext cx="664916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На рисунке изображен график производной функции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f</a:t>
            </a:r>
            <a:r>
              <a:rPr lang="ru-RU" sz="2400" b="1" i="1" dirty="0" smtClean="0">
                <a:solidFill>
                  <a:srgbClr val="C00000"/>
                </a:solidFill>
              </a:rPr>
              <a:t>(</a:t>
            </a:r>
            <a:r>
              <a:rPr lang="ru-RU" sz="2400" b="1" i="1" dirty="0" err="1" smtClean="0">
                <a:solidFill>
                  <a:srgbClr val="C00000"/>
                </a:solidFill>
              </a:rPr>
              <a:t>x</a:t>
            </a:r>
            <a:r>
              <a:rPr lang="ru-RU" sz="2400" b="1" i="1" dirty="0" smtClean="0">
                <a:solidFill>
                  <a:srgbClr val="C00000"/>
                </a:solidFill>
              </a:rPr>
              <a:t>)</a:t>
            </a:r>
            <a:r>
              <a:rPr lang="ru-RU" sz="2400" b="1" dirty="0" smtClean="0">
                <a:solidFill>
                  <a:srgbClr val="C00000"/>
                </a:solidFill>
              </a:rPr>
              <a:t>, определенной на интервале (−7; 10). Найдите количество точек минимума функции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f</a:t>
            </a:r>
            <a:r>
              <a:rPr lang="ru-RU" sz="2400" b="1" i="1" dirty="0" smtClean="0">
                <a:solidFill>
                  <a:srgbClr val="C00000"/>
                </a:solidFill>
              </a:rPr>
              <a:t>(</a:t>
            </a:r>
            <a:r>
              <a:rPr lang="ru-RU" sz="2400" b="1" i="1" dirty="0" err="1" smtClean="0">
                <a:solidFill>
                  <a:srgbClr val="C00000"/>
                </a:solidFill>
              </a:rPr>
              <a:t>x</a:t>
            </a:r>
            <a:r>
              <a:rPr lang="ru-RU" sz="2400" b="1" i="1" dirty="0" smtClean="0">
                <a:solidFill>
                  <a:srgbClr val="C00000"/>
                </a:solidFill>
              </a:rPr>
              <a:t>)</a:t>
            </a:r>
            <a:r>
              <a:rPr lang="ru-RU" sz="2400" b="1" dirty="0" smtClean="0">
                <a:solidFill>
                  <a:srgbClr val="C00000"/>
                </a:solidFill>
              </a:rPr>
              <a:t> на отрезке [−3; 8].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endParaRPr lang="ru-RU" sz="2400" b="1" dirty="0" smtClean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664893"/>
            <a:ext cx="8229600" cy="2193107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Решение.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Точки минимума соответствуют точкам смены знака производной с минуса на плюс. На отрезке [−3; 8] функция имеет одну точку минимума </a:t>
            </a:r>
            <a:r>
              <a:rPr lang="ru-RU" i="1" dirty="0" smtClean="0"/>
              <a:t>x</a:t>
            </a:r>
            <a:r>
              <a:rPr lang="ru-RU" dirty="0" smtClean="0"/>
              <a:t> = 4. </a:t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Ответ: 1.</a:t>
            </a:r>
            <a:endParaRPr lang="ru-RU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7971" y="1268760"/>
            <a:ext cx="768374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58417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рисунке изображен график производной функции </a:t>
            </a:r>
            <a:r>
              <a:rPr lang="ru-RU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f(x)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определенной на интервале (−16; 4). Найдите количество точек экстремума функции </a:t>
            </a:r>
            <a:r>
              <a:rPr lang="ru-RU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f(x)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на отрезке [−14; 2].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ru-RU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013176"/>
            <a:ext cx="9144000" cy="1844824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Решение.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Точки экстремума соответствуют точкам смены знака производной — изображенным на графике нулям производной. Производная обращается в нуль в точках −13, −11, −9, −7. На отрезке [−14; 2] функция имеет 4 точки экстремума. </a:t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Ответ: 4.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6942435" cy="316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291</Words>
  <Application>Microsoft Office PowerPoint</Application>
  <PresentationFormat>Экран (4:3)</PresentationFormat>
  <Paragraphs>39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Решение заданий В8   ЕГЭ по математике</vt:lpstr>
      <vt:lpstr>На рисунке изображен график функции у = f(x), определенной на интервале (−5; 5). Найдите количество точек в которых производная f’(x) равна 0</vt:lpstr>
      <vt:lpstr>     На рисунке изображен график производной функции f(x), определенной на интервале (−10; 8). Найдите количество точек максимума функции f(x) на отрезке [−9;6].      </vt:lpstr>
      <vt:lpstr>        На рисунке изображен график функции y=f(x), определенной на интервале (−1; 12). Определите количество целых точек, в которых производная функции отрицательна.         </vt:lpstr>
      <vt:lpstr>   На рисунке изображен график производной функции f(x), определенной на интервале (−10; 4). Найдите промежутки убывания функции f(x). В ответе укажите длину наибольшего из них.    </vt:lpstr>
      <vt:lpstr>На рисунке изображен график производной функции f(x), определенной на интервале (−7; 14). Найдите количество точек максимума функции f(x) на отрезке [−6; 9].  </vt:lpstr>
      <vt:lpstr>   На рисунке изображен график производной функции f(x), определенной на интервале (−8; 6). Найдите промежутки возрастания функции f(x). В ответе укажите длину наибольшего из них.    </vt:lpstr>
      <vt:lpstr>  На рисунке изображен график производной функции f(x), определенной на интервале (−7; 10). Найдите количество точек минимума функции f(x) на отрезке [−3; 8].   </vt:lpstr>
      <vt:lpstr>   На рисунке изображен график производной функции f(x), определенной на интервале (−16; 4). Найдите количество точек экстремума функции f(x) на отрезке [−14; 2].   </vt:lpstr>
      <vt:lpstr> На рисунке изображен график функции y=f(x), определенной на интервале (−2; 12). Найдите сумму точек экстремума функции f(x).  </vt:lpstr>
      <vt:lpstr>   На рисунке изображён график функции y=f(x) и касательная к нему в точке с абсциссой x0. Найдите значение производной функции f(x) в точке x0.   </vt:lpstr>
      <vt:lpstr>На рисунке изображен график функции y = f(x) и касательная к этому графику в точке абсциссой, равной 3. Найдите значение производной этой функции в точке x = 3. </vt:lpstr>
      <vt:lpstr>На рисунке изображены график функции y=f(x)  и касательная к нему в точке с абсциссой xо  . Найдите значение производной функции f(x)  в точке xо   . </vt:lpstr>
      <vt:lpstr> На рисунке изображен график y=f’(x) - производной функции f(x), определенной на интервале (−6; 6). Найдите количество точек, в которых касательная к графику  f(x) параллельна прямой у = -3х-11 или совпадает с ней.  </vt:lpstr>
      <vt:lpstr>Слайд 15</vt:lpstr>
      <vt:lpstr>Слайд 16</vt:lpstr>
      <vt:lpstr>Источники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заданий В8   ЕГЭ по математике</dc:title>
  <dc:creator>User</dc:creator>
  <cp:lastModifiedBy>PC_35</cp:lastModifiedBy>
  <cp:revision>19</cp:revision>
  <dcterms:created xsi:type="dcterms:W3CDTF">2012-12-30T16:46:45Z</dcterms:created>
  <dcterms:modified xsi:type="dcterms:W3CDTF">2013-11-25T09:16:26Z</dcterms:modified>
</cp:coreProperties>
</file>