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7" r:id="rId8"/>
    <p:sldId id="260" r:id="rId9"/>
    <p:sldId id="266" r:id="rId10"/>
    <p:sldId id="261" r:id="rId11"/>
    <p:sldId id="268" r:id="rId12"/>
    <p:sldId id="262" r:id="rId13"/>
    <p:sldId id="263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screen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93E123C-6A5E-43FA-B75D-6111B2EEB047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BBB7306-309E-4B74-A401-116C993D23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2AE14-76A5-4153-B42B-26F94377AF24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6D4B8-4492-4B72-877F-20FD301EC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4614612-E14A-40A8-B571-269CABA6A464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4648A5F-F29D-458D-BD5D-4C08849DB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79F03-B77C-4A8D-9983-44EE5B7DA827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A81EE-68F0-4E6F-A8F0-B89FF96C07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5BD1370-3322-4841-9175-50DEEBBD0DA6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015936-3F49-44D3-A5EC-6BEA5FF611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AE480-D027-46CD-8F05-D21DA8398179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3F50B-9309-488B-B91A-2C333D108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D8FC4-E9C3-4204-9415-DF69B5B97F07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7B4E5-4160-462D-BCBF-39FCB3D0F0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239DE-C650-4475-B5A1-D2F57024C7B6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2848C-8537-437C-8B71-B4C0ECC5F4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2DE59-0A24-442C-A8F9-0B3649334FD9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E152-2CA8-4E7B-B14D-C7AE8D9B8B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6606D-1932-42A2-9EC8-00B58380E078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22FD5-6CFA-4024-B929-F8616DC90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8B74E5-9C02-4D61-A2DA-A42F1C0CF0EA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074DBB-D1AD-4405-A32C-FF01751D8E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screen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10CDF77-C26B-464E-8C59-570AF0EE9E30}" type="datetimeFigureOut">
              <a:rPr lang="ru-RU"/>
              <a:pPr>
                <a:defRPr/>
              </a:pPr>
              <a:t>02.12.2014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EE9FD90-5D9F-44E6-B915-AF066EE48B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35" r:id="rId2"/>
    <p:sldLayoutId id="2147483843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4" r:id="rId9"/>
    <p:sldLayoutId id="2147483841" r:id="rId10"/>
    <p:sldLayoutId id="214748384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Segoe Script" pitchFamily="34" charset="0"/>
              </a:rPr>
              <a:t>Геометрические фигуры нашего города.</a:t>
            </a:r>
            <a:endParaRPr lang="ru-RU" dirty="0">
              <a:latin typeface="Segoe Script" pitchFamily="34" charset="0"/>
            </a:endParaRPr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00338" y="5286388"/>
            <a:ext cx="6443662" cy="590537"/>
          </a:xfrm>
        </p:spPr>
        <p:txBody>
          <a:bodyPr/>
          <a:lstStyle/>
          <a:p>
            <a:pPr algn="l" eaLnBrk="1" hangingPunct="1"/>
            <a:r>
              <a:rPr lang="ru-RU" sz="2000" dirty="0" smtClean="0">
                <a:latin typeface="Monotype Corsiva" pitchFamily="66" charset="0"/>
              </a:rPr>
              <a:t>Преподаватель </a:t>
            </a:r>
            <a:r>
              <a:rPr lang="ru-RU" sz="2000" dirty="0" smtClean="0">
                <a:latin typeface="Monotype Corsiva" pitchFamily="66" charset="0"/>
              </a:rPr>
              <a:t>математики: Красникова Т.М.</a:t>
            </a:r>
          </a:p>
          <a:p>
            <a:pPr algn="l" eaLnBrk="1" hangingPunct="1"/>
            <a:endParaRPr lang="ru-RU" sz="1800" dirty="0" smtClean="0">
              <a:latin typeface="Monotype Corsiva" pitchFamily="66" charset="0"/>
            </a:endParaRPr>
          </a:p>
          <a:p>
            <a:pPr algn="l" eaLnBrk="1" hangingPunct="1"/>
            <a:endParaRPr lang="ru-RU" sz="1800" dirty="0" smtClean="0"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2138" y="549275"/>
            <a:ext cx="381000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accent4"/>
                </a:solidFill>
              </a:rPr>
              <a:t>Колледж кулинарного мастерства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43438" y="6021388"/>
            <a:ext cx="273685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400" dirty="0">
                <a:solidFill>
                  <a:schemeClr val="accent4"/>
                </a:solidFill>
              </a:rPr>
              <a:t>Санкт – Петербург</a:t>
            </a:r>
          </a:p>
          <a:p>
            <a:pPr algn="ctr">
              <a:defRPr/>
            </a:pPr>
            <a:r>
              <a:rPr lang="ru-RU" sz="1400" dirty="0">
                <a:solidFill>
                  <a:schemeClr val="accent4"/>
                </a:solidFill>
              </a:rPr>
              <a:t>2012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4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Segoe Print" pitchFamily="2" charset="0"/>
              </a:rPr>
              <a:t>Цилиндр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15363" name="Текст 2"/>
          <p:cNvSpPr>
            <a:spLocks noGrp="1"/>
          </p:cNvSpPr>
          <p:nvPr>
            <p:ph type="body" sz="half" idx="2"/>
          </p:nvPr>
        </p:nvSpPr>
        <p:spPr>
          <a:xfrm>
            <a:off x="5364163" y="1773238"/>
            <a:ext cx="3429000" cy="43926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Цилиндр – геометрическое тело, ограниченное цилиндрической поверхностью и двумя параллельными плоскостями, пересекающими её.</a:t>
            </a:r>
          </a:p>
          <a:p>
            <a:pPr eaLnBrk="1" hangingPunct="1">
              <a:spcBef>
                <a:spcPct val="0"/>
              </a:spcBef>
            </a:pPr>
            <a:endParaRPr lang="ru-RU" smtClean="0">
              <a:latin typeface="Segoe Print" pitchFamily="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В Санкт-Петербурге, на Сенной площади, еще вчера стояла Башня мира. Это нелепое творение - подарок Франции. СМИ сказали: сначала стало рассыпаться от жары и вибраций транспорта стекло, а при вмешательстве аварийной бригады, образовалась трещина в самом строении.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Адрес: Сенная площадь.</a:t>
            </a:r>
          </a:p>
          <a:p>
            <a:pPr eaLnBrk="1" hangingPunct="1">
              <a:spcBef>
                <a:spcPct val="0"/>
              </a:spcBef>
            </a:pPr>
            <a:endParaRPr lang="ru-RU" smtClean="0">
              <a:latin typeface="Segoe Print" pitchFamily="2" charset="0"/>
            </a:endParaRPr>
          </a:p>
        </p:txBody>
      </p:sp>
      <p:pic>
        <p:nvPicPr>
          <p:cNvPr id="5" name="Рисунок 4" descr="7745597955845457567767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/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981075"/>
            <a:ext cx="3429000" cy="42227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Ростральные колонны сегодня являются неотъемлемой частью ансамбля Стрелки Васильевского острова. Построены они по проекту Тома де Томона одновременно со зданием Биржи в 1805-1810 годах.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Адрес: Биржевая площадь</a:t>
            </a:r>
          </a:p>
        </p:txBody>
      </p:sp>
      <p:pic>
        <p:nvPicPr>
          <p:cNvPr id="5" name="Рисунок 4" descr="IMG_086456768678797788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/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4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Segoe Print" pitchFamily="2" charset="0"/>
              </a:rPr>
              <a:t>Куб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17411" name="Текст 2"/>
          <p:cNvSpPr>
            <a:spLocks noGrp="1"/>
          </p:cNvSpPr>
          <p:nvPr>
            <p:ph type="body" sz="half" idx="2"/>
          </p:nvPr>
        </p:nvSpPr>
        <p:spPr>
          <a:xfrm>
            <a:off x="5364163" y="1773238"/>
            <a:ext cx="3429000" cy="1919287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Куб – правильный многогранник, каждая грань которого представляет собой квадрат. Все ребра куба равны.</a:t>
            </a:r>
          </a:p>
          <a:p>
            <a:pPr eaLnBrk="1" hangingPunct="1">
              <a:spcBef>
                <a:spcPct val="0"/>
              </a:spcBef>
            </a:pPr>
            <a:endParaRPr lang="ru-RU" smtClean="0">
              <a:latin typeface="Segoe Print" pitchFamily="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Странный памятник у ТЮЗа.</a:t>
            </a:r>
          </a:p>
        </p:txBody>
      </p:sp>
      <p:pic>
        <p:nvPicPr>
          <p:cNvPr id="5" name="Рисунок 4" descr="17477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tretch>
            <a:fillRect/>
          </a:stretch>
        </p:blipFill>
        <p:spPr>
          <a:xfrm>
            <a:off x="755576" y="569576"/>
            <a:ext cx="4206240" cy="4710736"/>
          </a:xfr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908720"/>
            <a:ext cx="3995936" cy="62981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Segoe Print" pitchFamily="2" charset="0"/>
              </a:rPr>
              <a:t>Параллелепипед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292725" y="1700213"/>
            <a:ext cx="3429000" cy="4681537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Segoe Print" pitchFamily="2" charset="0"/>
              </a:rPr>
              <a:t>Параллелепипед – многогранник, у которого шесть граней и каждая из них параллелограмм.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 smtClean="0">
              <a:latin typeface="Segoe Print" pitchFamily="2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Segoe Print" pitchFamily="2" charset="0"/>
              </a:rPr>
              <a:t>Памятник жертвам политических репрессий в Санкт-Петербурге.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Segoe Print" pitchFamily="2" charset="0"/>
              </a:rPr>
              <a:t>Место его расположения было выбрано неслучайно - набережная Невы напротив «Крестов»,  ведь эта тюрьма была знаком того страшного времени. В основе мемориала - один из символов Санкт-Петербурга - скульптуры сфинксов, расположенные напротив друг друга на расстоянии нескольких метров. Одна сторона лица у сфинксов обычная, женская и обращена она к жилым домам, а другая сторона, обращенная к Неве и Крестам, изъеденная до черепа.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Segoe Print" pitchFamily="2" charset="0"/>
              </a:rPr>
              <a:t>Адрес: Набережная Робеспьера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latin typeface="Segoe Print" pitchFamily="2" charset="0"/>
            </a:endParaRPr>
          </a:p>
        </p:txBody>
      </p:sp>
      <p:pic>
        <p:nvPicPr>
          <p:cNvPr id="5" name="Рисунок 4" descr="17476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/>
      </p:pic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56792"/>
            <a:ext cx="7242048" cy="187220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6000" dirty="0" smtClean="0">
                <a:latin typeface="Monotype Corsiva" pitchFamily="66" charset="0"/>
              </a:rPr>
              <a:t>Спасибо за внимание! </a:t>
            </a:r>
            <a:r>
              <a:rPr lang="ru-RU" sz="6000" dirty="0" smtClean="0">
                <a:latin typeface="Monotype Corsiva" pitchFamily="66" charset="0"/>
                <a:sym typeface="Wingdings" pitchFamily="2" charset="2"/>
              </a:rPr>
              <a:t></a:t>
            </a:r>
            <a:endParaRPr lang="ru-RU" sz="6000" dirty="0">
              <a:latin typeface="Monotype Corsiva" pitchFamily="66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41379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Segoe Print" pitchFamily="2" charset="0"/>
              </a:rPr>
              <a:t>Шар</a:t>
            </a:r>
            <a:endParaRPr lang="ru-RU" sz="3200" dirty="0">
              <a:latin typeface="Segoe Print" pitchFamily="2" charset="0"/>
            </a:endParaRPr>
          </a:p>
        </p:txBody>
      </p:sp>
      <p:sp>
        <p:nvSpPr>
          <p:cNvPr id="7171" name="Текст 2"/>
          <p:cNvSpPr>
            <a:spLocks noGrp="1"/>
          </p:cNvSpPr>
          <p:nvPr>
            <p:ph type="body" sz="half" idx="2"/>
          </p:nvPr>
        </p:nvSpPr>
        <p:spPr>
          <a:xfrm>
            <a:off x="5364163" y="1844675"/>
            <a:ext cx="3429000" cy="403225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ct val="0"/>
              </a:spcBef>
            </a:pPr>
            <a:r>
              <a:rPr lang="ru-RU" sz="1600" b="1" smtClean="0">
                <a:latin typeface="Segoe Print" pitchFamily="2" charset="0"/>
              </a:rPr>
              <a:t>Шар</a:t>
            </a:r>
            <a:r>
              <a:rPr lang="ru-RU" sz="1600" smtClean="0">
                <a:latin typeface="Segoe Print" pitchFamily="2" charset="0"/>
              </a:rPr>
              <a:t> — геометрическое тело; совокупность всех точек пространства, находящихся от центра на расстоянии, не больше заданного.</a:t>
            </a:r>
          </a:p>
          <a:p>
            <a:pPr eaLnBrk="1" hangingPunct="1">
              <a:spcBef>
                <a:spcPct val="0"/>
              </a:spcBef>
            </a:pPr>
            <a:endParaRPr lang="ru-RU" sz="1600" smtClean="0">
              <a:latin typeface="Segoe Print" pitchFamily="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ru-RU" sz="1600" smtClean="0">
                <a:latin typeface="Segoe Script" pitchFamily="34" charset="0"/>
              </a:rPr>
              <a:t>Спускаемый космический аппарат "шарик" с барельефом Гагарина. Стоит в скверике у ВКА имени А.Ф. Можайского. На стене дома есть мемориальная доска. Шарик исчез осенью 2010 г. Аналогичный шарик стоит внутри ВКА, а также перед входом в ВККК Петра Великого, около Тучкова моста.</a:t>
            </a:r>
          </a:p>
          <a:p>
            <a:pPr eaLnBrk="1" hangingPunct="1">
              <a:spcBef>
                <a:spcPct val="0"/>
              </a:spcBef>
            </a:pPr>
            <a:r>
              <a:rPr lang="ru-RU" sz="1600" b="1" smtClean="0">
                <a:latin typeface="Segoe Print" pitchFamily="2" charset="0"/>
              </a:rPr>
              <a:t>Адрес: </a:t>
            </a:r>
            <a:r>
              <a:rPr lang="ru-RU" sz="1600" smtClean="0">
                <a:latin typeface="Segoe Print" pitchFamily="2" charset="0"/>
              </a:rPr>
              <a:t>ул. Ждановская, д. 13</a:t>
            </a:r>
          </a:p>
        </p:txBody>
      </p:sp>
      <p:pic>
        <p:nvPicPr>
          <p:cNvPr id="5" name="Рисунок 4" descr="4da073b50efe1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/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1196975"/>
            <a:ext cx="3429000" cy="40068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Фонтан с гранитным шаром, свободно крутящимся в струях воды.</a:t>
            </a:r>
          </a:p>
          <a:p>
            <a:pPr eaLnBrk="1" hangingPunct="1">
              <a:spcBef>
                <a:spcPct val="0"/>
              </a:spcBef>
            </a:pPr>
            <a:r>
              <a:rPr lang="ru-RU" b="1" smtClean="0">
                <a:latin typeface="Segoe Print" pitchFamily="2" charset="0"/>
              </a:rPr>
              <a:t>Адрес: </a:t>
            </a:r>
            <a:r>
              <a:rPr lang="ru-RU" smtClean="0">
                <a:latin typeface="Segoe Print" pitchFamily="2" charset="0"/>
              </a:rPr>
              <a:t>Малая Садовая ул., недалеко от Невского проспекта.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pic>
        <p:nvPicPr>
          <p:cNvPr id="5" name="Рисунок 4" descr="4b6ca859d7b93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/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5578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Segoe Print" pitchFamily="2" charset="0"/>
              </a:rPr>
              <a:t>Сфера</a:t>
            </a:r>
            <a:endParaRPr lang="ru-RU" sz="3200" dirty="0">
              <a:latin typeface="Segoe Print" pitchFamily="2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435600" y="1844675"/>
            <a:ext cx="3429000" cy="4176713"/>
          </a:xfrm>
        </p:spPr>
        <p:txBody>
          <a:bodyPr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400" dirty="0" smtClean="0">
                <a:latin typeface="Segoe Print" pitchFamily="2" charset="0"/>
              </a:rPr>
              <a:t>Сфера - замкнутая поверхность, геометрическое место точек в пространстве, равноудалённых от данной точки, называемой центром сферы. Сфера также является телом вращения, образованным при вращении полуокружности вокруг своего диаметра. Площадь сферы в градусной мере с учётом непостоянства значения размеров дуг составляет 41252.96 кв. градусов.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3400" dirty="0" smtClean="0">
                <a:latin typeface="Segoe Print" pitchFamily="2" charset="0"/>
              </a:rPr>
              <a:t>Сфера является частным случаем эллипсоида, у которого все три оси (полуоси, радиусы) равны. Сфера является поверхностью шара.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 smtClean="0">
              <a:latin typeface="Segoe Print" pitchFamily="2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3500" dirty="0" smtClean="0">
                <a:latin typeface="Segoe Print" pitchFamily="2" charset="0"/>
              </a:rPr>
              <a:t>Дом книги.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3500" dirty="0" smtClean="0">
                <a:latin typeface="Segoe Print" pitchFamily="2" charset="0"/>
              </a:rPr>
              <a:t>Адрес: Невский пр., д. 28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 smtClean="0">
              <a:latin typeface="Segoe Print" pitchFamily="2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 smtClean="0">
              <a:latin typeface="Segoe Print" pitchFamily="2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  <p:pic>
        <p:nvPicPr>
          <p:cNvPr id="5" name="Рисунок 4" descr="73375558664455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/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1052513"/>
            <a:ext cx="3429000" cy="41513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Во дворе того самого дома по Невскому пр. 14, на стене которого сохранена блокадная памятная надпись, установлен ещё один памятник - глобус. Памятник интерактивный: внутри него громкоговорители. </a:t>
            </a:r>
          </a:p>
          <a:p>
            <a:pPr eaLnBrk="1" hangingPunct="1">
              <a:spcBef>
                <a:spcPct val="0"/>
              </a:spcBef>
            </a:pPr>
            <a:r>
              <a:rPr lang="ru-RU" b="1" smtClean="0">
                <a:latin typeface="Segoe Print" pitchFamily="2" charset="0"/>
              </a:rPr>
              <a:t>Адрес: </a:t>
            </a:r>
            <a:r>
              <a:rPr lang="ru-RU" smtClean="0">
                <a:latin typeface="Segoe Print" pitchFamily="2" charset="0"/>
              </a:rPr>
              <a:t>пр. Невский, д. 14.</a:t>
            </a:r>
          </a:p>
        </p:txBody>
      </p:sp>
      <p:pic>
        <p:nvPicPr>
          <p:cNvPr id="5" name="Рисунок 4" descr="87759651_5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/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908720"/>
            <a:ext cx="3429000" cy="576064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latin typeface="Segoe Print" pitchFamily="2" charset="0"/>
              </a:rPr>
              <a:t>Пирамида</a:t>
            </a:r>
            <a:endParaRPr lang="ru-RU" sz="3200" dirty="0">
              <a:latin typeface="Segoe Print" pitchFamily="2" charset="0"/>
            </a:endParaRPr>
          </a:p>
        </p:txBody>
      </p:sp>
      <p:sp>
        <p:nvSpPr>
          <p:cNvPr id="11267" name="Текст 2"/>
          <p:cNvSpPr>
            <a:spLocks noGrp="1"/>
          </p:cNvSpPr>
          <p:nvPr>
            <p:ph type="body" sz="half" idx="2"/>
          </p:nvPr>
        </p:nvSpPr>
        <p:spPr>
          <a:xfrm>
            <a:off x="5364163" y="1628775"/>
            <a:ext cx="3429000" cy="1920875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Пирамида – многогранник, основание которого – многоугольник, а остальные грани – треугольники, имеющие общую вершину. Пирамида является частным случаем конуса.</a:t>
            </a:r>
          </a:p>
          <a:p>
            <a:pPr eaLnBrk="1" hangingPunct="1">
              <a:spcBef>
                <a:spcPct val="0"/>
              </a:spcBef>
            </a:pPr>
            <a:endParaRPr lang="ru-RU" smtClean="0">
              <a:latin typeface="Segoe Print" pitchFamily="2" charset="0"/>
            </a:endParaRPr>
          </a:p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Фонтан «Пирамида» — один из самых оригинальных фонтанов Нижнего парка Петергофа.</a:t>
            </a:r>
          </a:p>
        </p:txBody>
      </p:sp>
      <p:pic>
        <p:nvPicPr>
          <p:cNvPr id="5" name="Рисунок 4" descr="d184d0bed0bdd182d0b0d0bd-d0bfd0b8d180d0b0d0bcd0b8d0b4d0b0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/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563" y="1052513"/>
            <a:ext cx="3429000" cy="4151312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Пирамида сложена из кирпича по проекту архитектора В. Неелова в 1770 году, а в 1772 году облицована плитами гранита. В 1774 году она была разобрана до основания и отстроена заново Ч. Камероном в 1782 - 1783 годах. Ее лицевую часть прорезает вход, а по углам стояли четыре колонны на пьедесталах. В стенах восьмигранного зала внутри Пирамиды сделаны ниши для траурных </a:t>
            </a:r>
            <a:r>
              <a:rPr lang="ru-RU" dirty="0" err="1" smtClean="0"/>
              <a:t>ваз-пеплохранительниц</a:t>
            </a:r>
            <a:r>
              <a:rPr lang="ru-RU" dirty="0" smtClean="0"/>
              <a:t>. Такой тип павильона, восходящий к древнеегипетским надгробиям и распространенный в декоративной парковой архитектуре конца XVIII - начала XIX столетий, был выбран потому, что с противоположной от входа стороны, у подножия Пирамиды, погребены три любимые собачки Екатерины II - </a:t>
            </a:r>
            <a:r>
              <a:rPr lang="ru-RU" dirty="0" err="1" smtClean="0"/>
              <a:t>Том-Андерсон</a:t>
            </a:r>
            <a:r>
              <a:rPr lang="ru-RU" dirty="0" smtClean="0"/>
              <a:t>, </a:t>
            </a:r>
            <a:r>
              <a:rPr lang="ru-RU" dirty="0" err="1" smtClean="0"/>
              <a:t>Земира</a:t>
            </a:r>
            <a:r>
              <a:rPr lang="ru-RU" dirty="0" smtClean="0"/>
              <a:t> и Дюшес. Места погребения были отмечены досками из белого мрамора с высеченными на них эпитафиями.</a:t>
            </a:r>
            <a:endParaRPr lang="ru-RU" dirty="0"/>
          </a:p>
        </p:txBody>
      </p:sp>
      <p:pic>
        <p:nvPicPr>
          <p:cNvPr id="5" name="Рисунок 4" descr="0_545a6_ffd4a0c6_L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/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55780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Segoe Print" pitchFamily="2" charset="0"/>
              </a:rPr>
              <a:t>Конус</a:t>
            </a:r>
            <a:endParaRPr lang="ru-RU" dirty="0">
              <a:latin typeface="Segoe Print" pitchFamily="2" charset="0"/>
            </a:endParaRPr>
          </a:p>
        </p:txBody>
      </p:sp>
      <p:sp>
        <p:nvSpPr>
          <p:cNvPr id="13315" name="Текст 2"/>
          <p:cNvSpPr>
            <a:spLocks noGrp="1"/>
          </p:cNvSpPr>
          <p:nvPr>
            <p:ph type="body" sz="half" idx="2"/>
          </p:nvPr>
        </p:nvSpPr>
        <p:spPr>
          <a:xfrm>
            <a:off x="5435600" y="1844675"/>
            <a:ext cx="3429000" cy="3384550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Конус – тело, полученное объединением всех лучей, исходящих из одной точки (вершины конуса) и проходящих через плоскую поверхность.</a:t>
            </a:r>
            <a:r>
              <a:rPr lang="ru-RU" smtClean="0"/>
              <a:t> </a:t>
            </a:r>
          </a:p>
          <a:p>
            <a:pPr eaLnBrk="1" hangingPunct="1">
              <a:spcBef>
                <a:spcPct val="0"/>
              </a:spcBef>
            </a:pPr>
            <a:endParaRPr lang="ru-RU" smtClean="0"/>
          </a:p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Готическая капелла (Петергоф).</a:t>
            </a:r>
          </a:p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Среди замечательных сооружений ансамбля «Александрии» – капелла (церковь Александра Невского). Она расположена невдалеке от на открытом зеленом пригорке.  В плане здание представляет собой квадрат с трехгранным выступом алтарной апсиды.</a:t>
            </a:r>
          </a:p>
        </p:txBody>
      </p:sp>
      <p:pic>
        <p:nvPicPr>
          <p:cNvPr id="5" name="Рисунок 4" descr="0_43649_9f9a3c34_XL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/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IMG_091276876876877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/>
      </p:pic>
      <p:sp>
        <p:nvSpPr>
          <p:cNvPr id="14339" name="Заголовок 1"/>
          <p:cNvSpPr>
            <a:spLocks noGrp="1"/>
          </p:cNvSpPr>
          <p:nvPr>
            <p:ph type="body" sz="half" idx="2"/>
          </p:nvPr>
        </p:nvSpPr>
        <p:spPr>
          <a:xfrm>
            <a:off x="5389563" y="1196975"/>
            <a:ext cx="3429000" cy="4248150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>
                <a:latin typeface="Segoe Print" pitchFamily="2" charset="0"/>
              </a:rPr>
              <a:t>Храм Воскресения Христова, известный также как Спас-на-крови, построен на месте трагического события: здесь 1 марта 1881 года народоволец И. Гриневицкий смертельно ранил Александра II, известного как "царь-освободитель", отменивший крепостное право в России. Чтобы увековечить память царя-мученика, на месте рокового покушения было решено возвести собор. Победителем в конкурсе на лучший проект храма оказался архитектор А. Парланд, который впоследствии работал совместно с архимандритом Троице-Сергиевой пустыни Игнатием, в миру известным под фамилией Малышев.</a:t>
            </a:r>
            <a:r>
              <a:rPr lang="ru-RU" smtClean="0"/>
              <a:t> </a:t>
            </a:r>
          </a:p>
          <a:p>
            <a:pPr eaLnBrk="1" hangingPunct="1">
              <a:spcBef>
                <a:spcPct val="0"/>
              </a:spcBef>
            </a:pPr>
            <a:r>
              <a:rPr lang="ru-RU" b="1" smtClean="0">
                <a:latin typeface="Segoe Print" pitchFamily="2" charset="0"/>
              </a:rPr>
              <a:t>Адрес:</a:t>
            </a:r>
            <a:r>
              <a:rPr lang="ru-RU" smtClean="0">
                <a:latin typeface="Segoe Print" pitchFamily="2" charset="0"/>
              </a:rPr>
              <a:t> наб. канала Грибоедова, 2а</a:t>
            </a: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85</TotalTime>
  <Words>308</Words>
  <Application>Microsoft Office PowerPoint</Application>
  <PresentationFormat>Экран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Геометрические фигуры нашего города.</vt:lpstr>
      <vt:lpstr>Шар</vt:lpstr>
      <vt:lpstr>Слайд 3</vt:lpstr>
      <vt:lpstr>Сфера</vt:lpstr>
      <vt:lpstr>Слайд 5</vt:lpstr>
      <vt:lpstr>Пирамида</vt:lpstr>
      <vt:lpstr>Слайд 7</vt:lpstr>
      <vt:lpstr>Конус</vt:lpstr>
      <vt:lpstr>Слайд 9</vt:lpstr>
      <vt:lpstr>Цилиндр</vt:lpstr>
      <vt:lpstr>Слайд 11</vt:lpstr>
      <vt:lpstr>Куб</vt:lpstr>
      <vt:lpstr>Параллелепипед</vt:lpstr>
      <vt:lpstr>Спасибо за внимание! 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Геометрические фигуры нашего города.</dc:title>
  <dc:creator>User</dc:creator>
  <cp:lastModifiedBy>Таня</cp:lastModifiedBy>
  <cp:revision>11</cp:revision>
  <dcterms:created xsi:type="dcterms:W3CDTF">2012-12-27T17:37:57Z</dcterms:created>
  <dcterms:modified xsi:type="dcterms:W3CDTF">2014-12-01T20:15:22Z</dcterms:modified>
</cp:coreProperties>
</file>