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72" r:id="rId2"/>
    <p:sldId id="278" r:id="rId3"/>
    <p:sldId id="280" r:id="rId4"/>
    <p:sldId id="274" r:id="rId5"/>
    <p:sldId id="275" r:id="rId6"/>
    <p:sldId id="279" r:id="rId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D26E8"/>
    <a:srgbClr val="FF66FF"/>
    <a:srgbClr val="FF99FF"/>
    <a:srgbClr val="CC0099"/>
    <a:srgbClr val="FF3300"/>
    <a:srgbClr val="F52D4E"/>
    <a:srgbClr val="ADC464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1311" autoAdjust="0"/>
    <p:restoredTop sz="95134" autoAdjust="0"/>
  </p:normalViewPr>
  <p:slideViewPr>
    <p:cSldViewPr>
      <p:cViewPr varScale="1">
        <p:scale>
          <a:sx n="69" d="100"/>
          <a:sy n="69" d="100"/>
        </p:scale>
        <p:origin x="-118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1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Прямоугольник 38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Прямоугольник 39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оугольник 40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Прямоугольник 41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Прямоугольник 55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Прямоугольник 64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Прямоугольник 65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Прямоугольник 66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5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E443975-AFC6-4E7F-86AC-E9C8B48B396D}" type="datetimeFigureOut">
              <a:rPr lang="ru-RU"/>
              <a:pPr>
                <a:defRPr/>
              </a:pPr>
              <a:t>04.12.2012</a:t>
            </a:fld>
            <a:endParaRPr lang="ru-RU" dirty="0"/>
          </a:p>
        </p:txBody>
      </p:sp>
      <p:sp>
        <p:nvSpPr>
          <p:cNvPr id="16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7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71101E1-10C6-490B-B58E-4FB71B94623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25C81A-9ED7-4863-9DEB-A169138F76BB}" type="datetimeFigureOut">
              <a:rPr lang="ru-RU"/>
              <a:pPr>
                <a:defRPr/>
              </a:pPr>
              <a:t>04.12.2012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9214B9-660E-4784-ABA9-7931C42024A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E67F1-769C-4FB8-8CF5-7627B6BBEFA6}" type="datetimeFigureOut">
              <a:rPr lang="ru-RU"/>
              <a:pPr>
                <a:defRPr/>
              </a:pPr>
              <a:t>04.12.2012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4D669-2B09-4C45-87B7-63649A711BC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B9FE4-5BB6-405E-9A67-DF3E338AB4AF}" type="datetimeFigureOut">
              <a:rPr lang="ru-RU"/>
              <a:pPr>
                <a:defRPr/>
              </a:pPr>
              <a:t>04.12.2012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BA36E-44B4-4533-B428-FBCE273EA73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13"/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5" name="Полилиния 14"/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Полилиния 12"/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9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1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3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4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5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6" name="Полилиния 24"/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7" name="Полилиния 25"/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8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9" name="Прямоугольник 6"/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Прямоугольник 7"/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Прямоугольник 8"/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Прямоугольник 9"/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Прямоугольник 10"/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4" name="Прямоугольник 11"/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894943B-0A49-4E0C-BE0C-820EA68E42D6}" type="datetimeFigureOut">
              <a:rPr lang="ru-RU"/>
              <a:pPr>
                <a:defRPr/>
              </a:pPr>
              <a:t>04.12.2012</a:t>
            </a:fld>
            <a:endParaRPr lang="ru-RU" dirty="0"/>
          </a:p>
        </p:txBody>
      </p:sp>
      <p:sp>
        <p:nvSpPr>
          <p:cNvPr id="2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31CE1DC-E8E4-4AD8-8F6F-19E874917BF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983F78-9948-4AB4-932F-C67CED04F940}" type="datetimeFigureOut">
              <a:rPr lang="ru-RU"/>
              <a:pPr>
                <a:defRPr/>
              </a:pPr>
              <a:t>04.12.2012</a:t>
            </a:fld>
            <a:endParaRPr lang="ru-RU" dirty="0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059AED-1FE3-4462-81F2-38F019EBAE2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24"/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Прямоугольник 15"/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Прямоугольник 16"/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Прямоугольник 17"/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Прямоугольник 18"/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Прямоугольник 19"/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Прямоугольник 20"/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Прямоугольник 21"/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Прямоугольник 28"/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Прямоугольник 29"/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6283823-77E6-4104-9FC9-6981123C559C}" type="datetimeFigureOut">
              <a:rPr lang="ru-RU"/>
              <a:pPr>
                <a:defRPr/>
              </a:pPr>
              <a:t>04.12.2012</a:t>
            </a:fld>
            <a:endParaRPr lang="ru-RU" dirty="0"/>
          </a:p>
        </p:txBody>
      </p:sp>
      <p:sp>
        <p:nvSpPr>
          <p:cNvPr id="1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D52B313-C170-4748-87EB-5419B7B7865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320F10-EE30-4D09-B6D9-995F78BA2BB8}" type="datetimeFigureOut">
              <a:rPr lang="ru-RU"/>
              <a:pPr>
                <a:defRPr/>
              </a:pPr>
              <a:t>04.12.2012</a:t>
            </a:fld>
            <a:endParaRPr lang="ru-RU" dirty="0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DD7047-ED29-4996-B605-5EDF8988711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7B49D7-CB6E-4E2D-A1D1-2B12DBE29F45}" type="datetimeFigureOut">
              <a:rPr lang="ru-RU"/>
              <a:pPr>
                <a:defRPr/>
              </a:pPr>
              <a:t>04.12.2012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D829AD-838F-4538-960D-A1B03D2A651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305EB6-17DE-429B-90C5-4C259EAF586F}" type="datetimeFigureOut">
              <a:rPr lang="ru-RU"/>
              <a:pPr>
                <a:defRPr/>
              </a:pPr>
              <a:t>04.12.2012</a:t>
            </a:fld>
            <a:endParaRPr lang="ru-RU" dirty="0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CB51B6-BE24-4FEA-BE46-18BFB4F9AA5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6" name="Прямая соединительная линия 8"/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Группа 9"/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Прямая соединительная линия 14"/>
            <p:cNvCxnSpPr/>
            <p:nvPr/>
          </p:nvCxnSpPr>
          <p:spPr>
            <a:xfrm rot="16200000">
              <a:off x="6663593" y="1300308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15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16"/>
            <p:cNvCxnSpPr/>
            <p:nvPr/>
          </p:nvCxnSpPr>
          <p:spPr>
            <a:xfrm rot="5400000" flipH="1">
              <a:off x="6744513" y="1299332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Группа 13"/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Прямая соединительная линия 10"/>
            <p:cNvCxnSpPr/>
            <p:nvPr/>
          </p:nvCxnSpPr>
          <p:spPr>
            <a:xfrm rot="16200000">
              <a:off x="6663593" y="1300308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1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2"/>
            <p:cNvCxnSpPr/>
            <p:nvPr/>
          </p:nvCxnSpPr>
          <p:spPr>
            <a:xfrm rot="5400000" flipH="1">
              <a:off x="6744513" y="1299332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Группа 17"/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Прямая соединительная линия 18"/>
            <p:cNvCxnSpPr/>
            <p:nvPr/>
          </p:nvCxnSpPr>
          <p:spPr>
            <a:xfrm rot="16200000">
              <a:off x="6663592" y="1300307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9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20"/>
            <p:cNvCxnSpPr/>
            <p:nvPr/>
          </p:nvCxnSpPr>
          <p:spPr>
            <a:xfrm rot="5400000" flipH="1">
              <a:off x="6744512" y="1299332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1DBB6D6-B715-4330-8DC0-DF5311D19DCB}" type="datetimeFigureOut">
              <a:rPr lang="ru-RU"/>
              <a:pPr>
                <a:defRPr/>
              </a:pPr>
              <a:t>04.12.2012</a:t>
            </a:fld>
            <a:endParaRPr lang="ru-RU" dirty="0"/>
          </a:p>
        </p:txBody>
      </p:sp>
      <p:sp>
        <p:nvSpPr>
          <p:cNvPr id="20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B26A37D-1C8D-4F2E-89BF-E9AC40B36CC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75000"/>
                <a:lumOff val="25000"/>
              </a:schemeClr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6" name="Текст 12"/>
          <p:cNvSpPr>
            <a:spLocks noGrp="1"/>
          </p:cNvSpPr>
          <p:nvPr>
            <p:ph type="body" idx="1"/>
          </p:nvPr>
        </p:nvSpPr>
        <p:spPr bwMode="auto">
          <a:xfrm>
            <a:off x="914400" y="178435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 smtClean="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88706A15-7D17-4129-BD15-7881284A1EFD}" type="datetimeFigureOut">
              <a:rPr lang="ru-RU"/>
              <a:pPr>
                <a:defRPr/>
              </a:pPr>
              <a:t>04.12.2012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 dirty="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9B5D6AC3-5D9C-4D5A-BFC8-9EDB9A73C14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0" r:id="rId1"/>
    <p:sldLayoutId id="2147483779" r:id="rId2"/>
    <p:sldLayoutId id="2147483781" r:id="rId3"/>
    <p:sldLayoutId id="2147483778" r:id="rId4"/>
    <p:sldLayoutId id="2147483782" r:id="rId5"/>
    <p:sldLayoutId id="2147483777" r:id="rId6"/>
    <p:sldLayoutId id="2147483776" r:id="rId7"/>
    <p:sldLayoutId id="2147483775" r:id="rId8"/>
    <p:sldLayoutId id="2147483783" r:id="rId9"/>
    <p:sldLayoutId id="2147483774" r:id="rId10"/>
    <p:sldLayoutId id="214748377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000" kern="1200" spc="-100">
          <a:solidFill>
            <a:srgbClr val="FFE3AF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rgbClr val="FFE3AF"/>
          </a:solidFill>
          <a:latin typeface="Corbe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rgbClr val="FFE3AF"/>
          </a:solidFill>
          <a:latin typeface="Corbe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rgbClr val="FFE3AF"/>
          </a:solidFill>
          <a:latin typeface="Corbe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rgbClr val="FFE3AF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FFE3AF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FFE3AF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FFE3AF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FFE3AF"/>
          </a:solidFill>
          <a:latin typeface="Corbel" pitchFamily="34" charset="0"/>
        </a:defRPr>
      </a:lvl9pPr>
      <a:extLst/>
    </p:titleStyle>
    <p:bodyStyle>
      <a:lvl1pPr marL="411163" indent="-342900" algn="l" rtl="0" fontAlgn="base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475" indent="-228600" algn="l" rtl="0" fontAlgn="base">
        <a:spcBef>
          <a:spcPct val="20000"/>
        </a:spcBef>
        <a:spcAft>
          <a:spcPct val="0"/>
        </a:spcAft>
        <a:buClr>
          <a:srgbClr val="A5AB81"/>
        </a:buClr>
        <a:buFont typeface="Wingdings 3" pitchFamily="18" charset="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138" indent="-209550" algn="l" rtl="0" fontAlgn="base">
        <a:spcBef>
          <a:spcPct val="20000"/>
        </a:spcBef>
        <a:spcAft>
          <a:spcPct val="0"/>
        </a:spcAft>
        <a:buClr>
          <a:srgbClr val="A5AB81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smiles.rc-mir.com/smile.68139.html" TargetMode="Externa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gif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0166" y="125412"/>
            <a:ext cx="6215106" cy="923330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</a:rPr>
              <a:t>T A S K  </a:t>
            </a:r>
            <a:r>
              <a:rPr lang="ru-RU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</a:rPr>
              <a:t> №  </a:t>
            </a:r>
            <a:r>
              <a:rPr lang="ru-RU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31746" name="TextBox 2"/>
          <p:cNvSpPr txBox="1">
            <a:spLocks noChangeArrowheads="1"/>
          </p:cNvSpPr>
          <p:nvPr/>
        </p:nvSpPr>
        <p:spPr bwMode="auto">
          <a:xfrm>
            <a:off x="428625" y="1928813"/>
            <a:ext cx="82867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214438" y="2857500"/>
            <a:ext cx="7643812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latin typeface="Corbel" pitchFamily="34" charset="0"/>
              </a:rPr>
              <a:t>Во  время соревнований ученики лесной школы решили организовать театр. </a:t>
            </a:r>
            <a:r>
              <a:rPr lang="ru-RU" sz="2400" b="1" i="1">
                <a:solidFill>
                  <a:srgbClr val="FF0000"/>
                </a:solidFill>
                <a:latin typeface="Corbel" pitchFamily="34" charset="0"/>
              </a:rPr>
              <a:t>Но не простой театр, а спортивный.</a:t>
            </a:r>
            <a:r>
              <a:rPr lang="ru-RU" sz="2400" b="1" i="1">
                <a:latin typeface="Corbel" pitchFamily="34" charset="0"/>
              </a:rPr>
              <a:t> </a:t>
            </a:r>
          </a:p>
          <a:p>
            <a:r>
              <a:rPr lang="ru-RU" sz="2400" b="1" i="1">
                <a:latin typeface="Corbel" pitchFamily="34" charset="0"/>
              </a:rPr>
              <a:t>И вот, что они придумали.</a:t>
            </a:r>
          </a:p>
          <a:p>
            <a:r>
              <a:rPr lang="ru-RU" sz="2400" b="1" i="1">
                <a:latin typeface="Corbel" pitchFamily="34" charset="0"/>
              </a:rPr>
              <a:t> Команды по очереди показывали  </a:t>
            </a:r>
            <a:r>
              <a:rPr lang="ru-RU" sz="2400" b="1" i="1">
                <a:solidFill>
                  <a:srgbClr val="FF0000"/>
                </a:solidFill>
                <a:latin typeface="Corbel" pitchFamily="34" charset="0"/>
              </a:rPr>
              <a:t>мимикой и жестами элементы разных спортивных игр и занятий.</a:t>
            </a:r>
            <a:r>
              <a:rPr lang="ru-RU" sz="2400" b="1" i="1">
                <a:latin typeface="Corbel" pitchFamily="34" charset="0"/>
              </a:rPr>
              <a:t> </a:t>
            </a:r>
          </a:p>
          <a:p>
            <a:r>
              <a:rPr lang="ru-RU" sz="2400" b="1" i="1">
                <a:latin typeface="Corbel" pitchFamily="34" charset="0"/>
              </a:rPr>
              <a:t>Если команда правильно по-английски называла вид спорта, то она получала приз – воздушный шарик. А вы помните названия спортивных игр?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2875" y="1571625"/>
            <a:ext cx="5500688" cy="1077913"/>
          </a:xfrm>
          <a:prstGeom prst="rect">
            <a:avLst/>
          </a:prstGeom>
          <a:solidFill>
            <a:srgbClr val="7030A0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Arial Black" pitchFamily="34" charset="0"/>
                <a:cs typeface="Arial" pitchFamily="34" charset="0"/>
              </a:rPr>
              <a:t>3.</a:t>
            </a:r>
            <a:r>
              <a:rPr lang="en-US" sz="32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Arial Black" pitchFamily="34" charset="0"/>
              </a:rPr>
              <a:t>We all can play sport games </a:t>
            </a:r>
            <a:r>
              <a:rPr lang="en-US" sz="32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</a:rPr>
              <a:t>.</a:t>
            </a:r>
            <a:endParaRPr lang="ru-RU" sz="3200" b="1" dirty="0">
              <a:solidFill>
                <a:schemeClr val="bg2">
                  <a:lumMod val="40000"/>
                  <a:lumOff val="60000"/>
                </a:schemeClr>
              </a:solidFill>
              <a:latin typeface="+mn-lt"/>
            </a:endParaRPr>
          </a:p>
        </p:txBody>
      </p:sp>
      <p:pic>
        <p:nvPicPr>
          <p:cNvPr id="7" name="Picture 12" descr="J009574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4214813"/>
            <a:ext cx="1249363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7" descr="520810d1a6d9c940422562c6e8138cf3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63" y="785813"/>
            <a:ext cx="2376487" cy="204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6858016" y="214290"/>
            <a:ext cx="1928826" cy="185738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lum contrast="20000"/>
          </a:blip>
          <a:srcRect/>
          <a:stretch>
            <a:fillRect/>
          </a:stretch>
        </p:blipFill>
        <p:spPr bwMode="auto">
          <a:xfrm>
            <a:off x="285720" y="214290"/>
            <a:ext cx="1700212" cy="1814513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rcRect/>
          <a:stretch>
            <a:fillRect/>
          </a:stretch>
        </p:blipFill>
        <p:spPr bwMode="auto">
          <a:xfrm>
            <a:off x="500034" y="2428868"/>
            <a:ext cx="1233491" cy="15001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5">
            <a:lum contrast="40000"/>
          </a:blip>
          <a:srcRect/>
          <a:stretch>
            <a:fillRect/>
          </a:stretch>
        </p:blipFill>
        <p:spPr bwMode="auto">
          <a:xfrm>
            <a:off x="7000892" y="2500306"/>
            <a:ext cx="1500198" cy="17859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>
            <a:lum contrast="30000"/>
          </a:blip>
          <a:srcRect/>
          <a:stretch>
            <a:fillRect/>
          </a:stretch>
        </p:blipFill>
        <p:spPr bwMode="auto">
          <a:xfrm>
            <a:off x="642910" y="4714884"/>
            <a:ext cx="1881189" cy="2000264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>
            <a:lum contrast="30000"/>
          </a:blip>
          <a:srcRect/>
          <a:stretch>
            <a:fillRect/>
          </a:stretch>
        </p:blipFill>
        <p:spPr bwMode="auto">
          <a:xfrm>
            <a:off x="3286116" y="2428868"/>
            <a:ext cx="2481265" cy="20002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8">
            <a:lum contrast="30000"/>
          </a:blip>
          <a:srcRect/>
          <a:stretch>
            <a:fillRect/>
          </a:stretch>
        </p:blipFill>
        <p:spPr bwMode="auto">
          <a:xfrm>
            <a:off x="3214678" y="5000636"/>
            <a:ext cx="1714512" cy="16383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9">
            <a:lum contrast="30000"/>
          </a:blip>
          <a:srcRect/>
          <a:stretch>
            <a:fillRect/>
          </a:stretch>
        </p:blipFill>
        <p:spPr bwMode="auto">
          <a:xfrm>
            <a:off x="6143636" y="4572008"/>
            <a:ext cx="1509712" cy="200026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0">
            <a:lum contrast="20000"/>
          </a:blip>
          <a:srcRect/>
          <a:stretch>
            <a:fillRect/>
          </a:stretch>
        </p:blipFill>
        <p:spPr bwMode="auto">
          <a:xfrm>
            <a:off x="3571868" y="214290"/>
            <a:ext cx="1714512" cy="18573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нтегрированный урок 0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0"/>
            <a:ext cx="5500726" cy="33575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интегрированный урок 0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4810" y="3571876"/>
            <a:ext cx="4714908" cy="32861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Documents and Settings\Admin\Рабочий стол\Мои рисунки\10kphotos (E)\Content\English\Entertainment\Fireworks\094_13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2" y="142852"/>
            <a:ext cx="3000396" cy="335758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4" name="Picture 2" descr="C:\Documents and Settings\Admin\Рабочий стол\Мои рисунки\10kphotos (E)\Content\English\Entertainment\Fireworks\100_13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3571876"/>
            <a:ext cx="3786214" cy="307183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33797" name="Picture 8" descr="звезды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72313" y="642938"/>
            <a:ext cx="79216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8" descr="звезды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29438" y="928688"/>
            <a:ext cx="79216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9" name="Picture 8" descr="звезды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85938" y="4500563"/>
            <a:ext cx="79216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0" name="Picture 8" descr="звезды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00250" y="5357813"/>
            <a:ext cx="7921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1" name="Picture 8" descr="звезды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28875" y="5214938"/>
            <a:ext cx="7921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2" name="Picture 8" descr="звезды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0" y="4786313"/>
            <a:ext cx="7921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3" name="Picture 8" descr="звезды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00188" y="5000625"/>
            <a:ext cx="79216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4" name="Picture 8" descr="звезды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29438" y="1357313"/>
            <a:ext cx="79216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5" name="Picture 8" descr="звезды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29438" y="1857375"/>
            <a:ext cx="79216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6" name="Picture 8" descr="звезды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71688" y="4143375"/>
            <a:ext cx="79216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57224" y="214290"/>
            <a:ext cx="7072362" cy="923330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  <a:reflection blurRad="6350" stA="52000" endA="300" endPos="35000" dir="5400000" sy="-100000" algn="bl" rotWithShape="0"/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</a:rPr>
              <a:t>T A S K  </a:t>
            </a:r>
            <a:r>
              <a:rPr lang="ru-RU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</a:rPr>
              <a:t>№  </a:t>
            </a:r>
            <a:r>
              <a:rPr lang="ru-RU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14313" y="1571625"/>
            <a:ext cx="80010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latin typeface="Corbel" pitchFamily="34" charset="0"/>
              </a:rPr>
              <a:t>Замечательный получился театр  у учеников лесной школы. </a:t>
            </a:r>
          </a:p>
          <a:p>
            <a:r>
              <a:rPr lang="ru-RU" sz="2400" b="1" i="1">
                <a:latin typeface="Corbel" pitchFamily="34" charset="0"/>
              </a:rPr>
              <a:t>В подарок они получили  разноцветные шары и скорее побежали хвастаться своему учителю. Учитель очень обрадовался, увидев своих учеников довольными и весёлыми и спросил: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42844" y="3786190"/>
            <a:ext cx="6643734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52D4E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What colour is your balloon?</a:t>
            </a:r>
            <a:endParaRPr lang="ru-RU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52D4E"/>
              </a:solidFill>
              <a:effectLst>
                <a:outerShdw blurRad="50800" algn="tl" rotWithShape="0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57188" y="4500563"/>
            <a:ext cx="48577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latin typeface="Corbel" pitchFamily="34" charset="0"/>
              </a:rPr>
              <a:t>А  ученики с радостью отвечали :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14282" y="6000768"/>
            <a:ext cx="500066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52D4E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 I have got a … balloon</a:t>
            </a:r>
            <a:r>
              <a:rPr lang="en-US" sz="40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.</a:t>
            </a:r>
            <a:endParaRPr lang="ru-RU" sz="4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3300"/>
              </a:solidFill>
              <a:effectLst>
                <a:outerShdw blurRad="50800" algn="tl" rotWithShape="0">
                  <a:srgbClr val="000000"/>
                </a:outerShdw>
              </a:effectLst>
              <a:latin typeface="+mn-lt"/>
            </a:endParaRPr>
          </a:p>
        </p:txBody>
      </p:sp>
      <p:pic>
        <p:nvPicPr>
          <p:cNvPr id="34822" name="Picture 11" descr="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00" y="3143250"/>
            <a:ext cx="271462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3" name="Picture 14" descr="Звезда1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" y="142875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4" name="Picture 14" descr="Звезда1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29500" y="214313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6" descr="04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1736" y="5000636"/>
            <a:ext cx="1285884" cy="1143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00134" y="571480"/>
            <a:ext cx="7643866" cy="923330"/>
          </a:xfrm>
          <a:prstGeom prst="rect">
            <a:avLst/>
          </a:prstGeom>
          <a:noFill/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isometricOffAxis2Left"/>
            <a:lightRig rig="threePt" dir="t"/>
          </a:scene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S U M M I N G   U P</a:t>
            </a:r>
            <a:endParaRPr lang="ru-RU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57188" y="1857375"/>
            <a:ext cx="8215312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latin typeface="Corbel" pitchFamily="34" charset="0"/>
              </a:rPr>
              <a:t>Вот так и закончился день спортивных соревнований в лесной школе. У всех было радостное настроение. Счастливые и довольные ученики спели песню о дружбе, попрощались с учителем и тренером и побежали рассказывать о своём празднике мамам и папам.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14438" y="6215063"/>
            <a:ext cx="6715125" cy="461962"/>
          </a:xfrm>
          <a:prstGeom prst="rect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accent2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+mn-lt"/>
              </a:rPr>
              <a:t>Исполнение песни  «</a:t>
            </a:r>
            <a:r>
              <a:rPr lang="en-US" sz="2400" b="1" dirty="0">
                <a:latin typeface="+mn-lt"/>
              </a:rPr>
              <a:t>The more we get together</a:t>
            </a:r>
            <a:r>
              <a:rPr lang="ru-RU" sz="2400" b="1" dirty="0">
                <a:latin typeface="+mn-lt"/>
              </a:rPr>
              <a:t>»</a:t>
            </a:r>
          </a:p>
        </p:txBody>
      </p:sp>
      <p:pic>
        <p:nvPicPr>
          <p:cNvPr id="8" name="Picture 2" descr="C:\Documents and Settings\Admin\Рабочий стол\Мои рисунки\фото интегр урок\интегрированный урок 022.jpg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2143108" y="3643314"/>
            <a:ext cx="4286248" cy="2643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845" name="Picture 8" descr="звезды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5" y="3929063"/>
            <a:ext cx="7921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8" descr="звезды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4572000"/>
            <a:ext cx="7921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7" name="Picture 8" descr="звезды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3929063"/>
            <a:ext cx="7921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8" name="Picture 8" descr="звезды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0" y="3857625"/>
            <a:ext cx="7921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9" name="Picture 8" descr="звезды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43813" y="3714750"/>
            <a:ext cx="79216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0" name="Picture 8" descr="звезды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50" y="3929063"/>
            <a:ext cx="7921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1" name="Picture 8" descr="звезды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86688" y="4429125"/>
            <a:ext cx="79216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2" name="Picture 8" descr="звезды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38" y="4643438"/>
            <a:ext cx="79216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3" name="Picture 8" descr="звезды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5357813"/>
            <a:ext cx="7921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4" name="Picture 8" descr="звезды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58063" y="5286375"/>
            <a:ext cx="79216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50" descr="1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63735">
            <a:off x="1758950" y="1293813"/>
            <a:ext cx="7116763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50" descr="1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7847">
            <a:off x="1820863" y="490538"/>
            <a:ext cx="7061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85750" y="142875"/>
            <a:ext cx="8358188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latin typeface="Corbel" pitchFamily="34" charset="0"/>
              </a:rPr>
              <a:t>Урок заканчивается построением класса в одну шеренгу</a:t>
            </a:r>
            <a:r>
              <a:rPr lang="en-US" sz="2400" b="1" i="1">
                <a:latin typeface="Corbel" pitchFamily="34" charset="0"/>
              </a:rPr>
              <a:t> </a:t>
            </a:r>
            <a:r>
              <a:rPr lang="ru-RU" sz="2400" b="1" i="1">
                <a:latin typeface="Corbel" pitchFamily="34" charset="0"/>
              </a:rPr>
              <a:t>и подводятся итоги.  Другой вариант -  подвести итоги можно в кругу.</a:t>
            </a:r>
          </a:p>
          <a:p>
            <a:r>
              <a:rPr lang="ru-RU" sz="2400" b="1" i="1">
                <a:latin typeface="Corbel" pitchFamily="34" charset="0"/>
              </a:rPr>
              <a:t> Так как урок был организован в форме соревнования, то целесообразно обратить внимание и отметить положительные моменты в работе каждой команды, похвалить  детей. </a:t>
            </a:r>
          </a:p>
        </p:txBody>
      </p:sp>
      <p:pic>
        <p:nvPicPr>
          <p:cNvPr id="6" name="Рисунок 5" descr="интегрированный урок 021.jp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tretch>
            <a:fillRect/>
          </a:stretch>
        </p:blipFill>
        <p:spPr>
          <a:xfrm>
            <a:off x="4643438" y="2500306"/>
            <a:ext cx="4500562" cy="3214710"/>
          </a:xfrm>
          <a:prstGeom prst="ellipse">
            <a:avLst/>
          </a:prstGeom>
          <a:ln w="63500" cap="rnd">
            <a:solidFill>
              <a:srgbClr val="3D26E8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2" descr="C:\Documents and Settings\Admin\Рабочий стол\Мои рисунки\фото интегр урок\интегрированный урок 017.jpg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 rot="10800000" flipV="1">
            <a:off x="0" y="3000372"/>
            <a:ext cx="4429156" cy="3429024"/>
          </a:xfrm>
          <a:prstGeom prst="ellipse">
            <a:avLst/>
          </a:prstGeom>
          <a:ln w="63500" cap="rnd">
            <a:solidFill>
              <a:srgbClr val="3D26E8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6" descr="хлопки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1938" y="5202238"/>
            <a:ext cx="1720850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Другая 1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1823</TotalTime>
  <Words>242</Words>
  <Application>Microsoft Office PowerPoint</Application>
  <PresentationFormat>Экран (4:3)</PresentationFormat>
  <Paragraphs>17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Метро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Андрей</cp:lastModifiedBy>
  <cp:revision>286</cp:revision>
  <dcterms:created xsi:type="dcterms:W3CDTF">2008-03-30T17:58:37Z</dcterms:created>
  <dcterms:modified xsi:type="dcterms:W3CDTF">2012-12-04T07:14:49Z</dcterms:modified>
</cp:coreProperties>
</file>