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25E646-8182-43BA-B5DB-154EE5A87FE2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72988D-5FDC-462A-B6D5-1F913726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9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484784"/>
            <a:ext cx="6156176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урока: </a:t>
            </a:r>
            <a:br>
              <a:rPr lang="ru-RU" dirty="0" smtClean="0"/>
            </a:br>
            <a:r>
              <a:rPr lang="ru-RU" dirty="0" smtClean="0"/>
              <a:t>«Свойства равнобедренного треугольника»</a:t>
            </a:r>
            <a:endParaRPr lang="ru-RU" dirty="0"/>
          </a:p>
        </p:txBody>
      </p:sp>
      <p:pic>
        <p:nvPicPr>
          <p:cNvPr id="5" name="Picture 2" descr="http://razvitie-rebenka.org/uploads/posts/2012-09/1347818074_den-ychitela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928469" cy="3621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052736"/>
            <a:ext cx="4820072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Теорема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204864"/>
            <a:ext cx="8496944" cy="1405136"/>
          </a:xfrm>
        </p:spPr>
        <p:txBody>
          <a:bodyPr/>
          <a:lstStyle/>
          <a:p>
            <a:pPr algn="just"/>
            <a:r>
              <a:rPr lang="ru-RU" dirty="0" smtClean="0"/>
              <a:t>В равнобедренном треугольнике биссектриса, проведенная к основанию является медианой и высотой</a:t>
            </a:r>
            <a:endParaRPr lang="ru-RU" dirty="0"/>
          </a:p>
        </p:txBody>
      </p:sp>
      <p:pic>
        <p:nvPicPr>
          <p:cNvPr id="34818" name="Picture 2" descr="http://www.cinnaminson.com/cms/lib05/NJ01001149/Centricity/Domain/360/School-Smile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2448272" cy="2015244"/>
          </a:xfrm>
          <a:prstGeom prst="rect">
            <a:avLst/>
          </a:prstGeom>
          <a:noFill/>
        </p:spPr>
      </p:pic>
      <p:grpSp>
        <p:nvGrpSpPr>
          <p:cNvPr id="17" name="Группа 16"/>
          <p:cNvGrpSpPr/>
          <p:nvPr/>
        </p:nvGrpSpPr>
        <p:grpSpPr>
          <a:xfrm>
            <a:off x="2411760" y="3068960"/>
            <a:ext cx="3958190" cy="3558009"/>
            <a:chOff x="2411760" y="3068960"/>
            <a:chExt cx="3958190" cy="3558009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2699792" y="3501008"/>
              <a:ext cx="3312368" cy="2880320"/>
              <a:chOff x="2699792" y="3501008"/>
              <a:chExt cx="3312368" cy="2880320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2699792" y="3501008"/>
                <a:ext cx="1584176" cy="288032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699792" y="6381328"/>
                <a:ext cx="331236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H="1" flipV="1">
                <a:off x="4283968" y="3501008"/>
                <a:ext cx="1728192" cy="288032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2411760" y="6165304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39952" y="3068960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В</a:t>
              </a:r>
              <a:endParaRPr lang="ru-RU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2160" y="6165304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</p:grpSp>
      <p:cxnSp>
        <p:nvCxnSpPr>
          <p:cNvPr id="19" name="Прямая соединительная линия 18"/>
          <p:cNvCxnSpPr/>
          <p:nvPr/>
        </p:nvCxnSpPr>
        <p:spPr>
          <a:xfrm>
            <a:off x="3419872" y="4653136"/>
            <a:ext cx="288032" cy="2160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4932040" y="4725144"/>
            <a:ext cx="288032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4283968" y="3501008"/>
            <a:ext cx="2" cy="28803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9952" y="6309320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29" name="Дуга 28"/>
          <p:cNvSpPr/>
          <p:nvPr/>
        </p:nvSpPr>
        <p:spPr>
          <a:xfrm rot="6892336">
            <a:off x="3862986" y="3690222"/>
            <a:ext cx="337906" cy="557676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6892336">
            <a:off x="4202165" y="3650880"/>
            <a:ext cx="307620" cy="492346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4283968" y="3501008"/>
            <a:ext cx="2" cy="288032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4283968" y="6237312"/>
            <a:ext cx="144016" cy="144016"/>
            <a:chOff x="4283968" y="6237312"/>
            <a:chExt cx="144016" cy="144016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>
              <a:off x="4283968" y="6237312"/>
              <a:ext cx="144016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V="1">
              <a:off x="4427984" y="6237312"/>
              <a:ext cx="0" cy="14401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Прямая соединительная линия 39"/>
          <p:cNvCxnSpPr/>
          <p:nvPr/>
        </p:nvCxnSpPr>
        <p:spPr>
          <a:xfrm flipH="1">
            <a:off x="4283968" y="3501008"/>
            <a:ext cx="2" cy="288032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491880" y="6237312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635896" y="6237312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004048" y="6237312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148064" y="6237312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04664"/>
            <a:ext cx="5194920" cy="778098"/>
          </a:xfrm>
        </p:spPr>
        <p:txBody>
          <a:bodyPr/>
          <a:lstStyle/>
          <a:p>
            <a:pPr algn="ctr"/>
            <a:r>
              <a:rPr lang="ru-RU" dirty="0" smtClean="0"/>
              <a:t>Утверждения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91880" y="1447800"/>
            <a:ext cx="5400600" cy="5221560"/>
          </a:xfrm>
        </p:spPr>
        <p:txBody>
          <a:bodyPr/>
          <a:lstStyle/>
          <a:p>
            <a:pPr algn="just"/>
            <a:r>
              <a:rPr lang="ru-RU" dirty="0" smtClean="0"/>
              <a:t>1. Высота равнобедренного треугольника, проведенная к основанию, является медианой и биссектрисой.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2. Медиана равнобедренного треугольника, проведенная к основанию, является высотой и биссектрисой</a:t>
            </a:r>
            <a:endParaRPr lang="ru-RU" dirty="0"/>
          </a:p>
        </p:txBody>
      </p:sp>
      <p:pic>
        <p:nvPicPr>
          <p:cNvPr id="33794" name="Picture 2" descr="http://img1.liveinternet.ru/images/attach/c/1/56/877/56877307_smaylik_shkolni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3878" r="9281" b="12641"/>
          <a:stretch>
            <a:fillRect/>
          </a:stretch>
        </p:blipFill>
        <p:spPr bwMode="auto">
          <a:xfrm>
            <a:off x="0" y="0"/>
            <a:ext cx="2123728" cy="1810810"/>
          </a:xfrm>
          <a:prstGeom prst="rect">
            <a:avLst/>
          </a:prstGeom>
          <a:noFill/>
        </p:spPr>
      </p:pic>
      <p:grpSp>
        <p:nvGrpSpPr>
          <p:cNvPr id="5" name="Группа 4"/>
          <p:cNvGrpSpPr/>
          <p:nvPr/>
        </p:nvGrpSpPr>
        <p:grpSpPr>
          <a:xfrm>
            <a:off x="611560" y="980728"/>
            <a:ext cx="3168352" cy="2448272"/>
            <a:chOff x="2319709" y="2846584"/>
            <a:chExt cx="4050241" cy="3780385"/>
          </a:xfrm>
        </p:grpSpPr>
        <p:grpSp>
          <p:nvGrpSpPr>
            <p:cNvPr id="6" name="Группа 12"/>
            <p:cNvGrpSpPr/>
            <p:nvPr/>
          </p:nvGrpSpPr>
          <p:grpSpPr>
            <a:xfrm>
              <a:off x="2699792" y="3501008"/>
              <a:ext cx="3312368" cy="2880320"/>
              <a:chOff x="2699792" y="3501008"/>
              <a:chExt cx="3312368" cy="2880320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2699792" y="3501008"/>
                <a:ext cx="1584176" cy="288032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699792" y="6381328"/>
                <a:ext cx="331236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flipH="1" flipV="1">
                <a:off x="4283968" y="3501008"/>
                <a:ext cx="1728192" cy="288032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2319709" y="6071030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68677" y="2846584"/>
              <a:ext cx="404279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В</a:t>
              </a:r>
              <a:endParaRPr lang="ru-RU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012160" y="6165304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</p:grpSp>
      <p:cxnSp>
        <p:nvCxnSpPr>
          <p:cNvPr id="13" name="Прямая соединительная линия 12"/>
          <p:cNvCxnSpPr/>
          <p:nvPr/>
        </p:nvCxnSpPr>
        <p:spPr>
          <a:xfrm>
            <a:off x="1403648" y="2204864"/>
            <a:ext cx="288032" cy="2160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699792" y="2204864"/>
            <a:ext cx="288032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79712" y="3212976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17" name="Дуга 16"/>
          <p:cNvSpPr/>
          <p:nvPr/>
        </p:nvSpPr>
        <p:spPr>
          <a:xfrm rot="6892336">
            <a:off x="1702747" y="1476507"/>
            <a:ext cx="337906" cy="557676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6892336">
            <a:off x="2041926" y="1409686"/>
            <a:ext cx="307620" cy="492346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123728" y="1484784"/>
            <a:ext cx="0" cy="1800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2123728" y="3140968"/>
            <a:ext cx="144016" cy="144016"/>
            <a:chOff x="4283968" y="6237312"/>
            <a:chExt cx="144016" cy="144016"/>
          </a:xfrm>
        </p:grpSpPr>
        <p:cxnSp>
          <p:nvCxnSpPr>
            <p:cNvPr id="21" name="Прямая соединительная линия 20"/>
            <p:cNvCxnSpPr/>
            <p:nvPr/>
          </p:nvCxnSpPr>
          <p:spPr>
            <a:xfrm>
              <a:off x="4283968" y="6237312"/>
              <a:ext cx="144016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4427984" y="6237312"/>
              <a:ext cx="0" cy="14401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Прямая соединительная линия 22"/>
          <p:cNvCxnSpPr/>
          <p:nvPr/>
        </p:nvCxnSpPr>
        <p:spPr>
          <a:xfrm flipH="1">
            <a:off x="2123728" y="1412776"/>
            <a:ext cx="2" cy="18722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619672" y="3140968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763688" y="3140968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627784" y="3140968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771800" y="3140968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2123728" y="1412776"/>
            <a:ext cx="2" cy="18722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467544" y="3789040"/>
            <a:ext cx="3168352" cy="2448272"/>
            <a:chOff x="2319709" y="2846584"/>
            <a:chExt cx="4050241" cy="3780385"/>
          </a:xfrm>
        </p:grpSpPr>
        <p:grpSp>
          <p:nvGrpSpPr>
            <p:cNvPr id="43" name="Группа 12"/>
            <p:cNvGrpSpPr/>
            <p:nvPr/>
          </p:nvGrpSpPr>
          <p:grpSpPr>
            <a:xfrm>
              <a:off x="2699792" y="3501008"/>
              <a:ext cx="3312368" cy="2880320"/>
              <a:chOff x="2699792" y="3501008"/>
              <a:chExt cx="3312368" cy="2880320"/>
            </a:xfrm>
          </p:grpSpPr>
          <p:cxnSp>
            <p:nvCxnSpPr>
              <p:cNvPr id="47" name="Прямая соединительная линия 46"/>
              <p:cNvCxnSpPr/>
              <p:nvPr/>
            </p:nvCxnSpPr>
            <p:spPr>
              <a:xfrm flipV="1">
                <a:off x="2699792" y="3501008"/>
                <a:ext cx="1584176" cy="288032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2699792" y="6381328"/>
                <a:ext cx="3312368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 flipV="1">
                <a:off x="4283968" y="3501008"/>
                <a:ext cx="1728192" cy="288032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TextBox 43"/>
            <p:cNvSpPr txBox="1"/>
            <p:nvPr/>
          </p:nvSpPr>
          <p:spPr>
            <a:xfrm>
              <a:off x="2319709" y="6071030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068677" y="2846584"/>
              <a:ext cx="404279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В</a:t>
              </a:r>
              <a:endParaRPr lang="ru-RU" sz="28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012160" y="6165304"/>
              <a:ext cx="3577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</p:grpSp>
      <p:cxnSp>
        <p:nvCxnSpPr>
          <p:cNvPr id="50" name="Прямая соединительная линия 49"/>
          <p:cNvCxnSpPr/>
          <p:nvPr/>
        </p:nvCxnSpPr>
        <p:spPr>
          <a:xfrm>
            <a:off x="1259632" y="5013176"/>
            <a:ext cx="288032" cy="21602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555776" y="5013176"/>
            <a:ext cx="288032" cy="1440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835696" y="6021288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М</a:t>
            </a:r>
            <a:endParaRPr lang="ru-RU" sz="2400" dirty="0"/>
          </a:p>
        </p:txBody>
      </p:sp>
      <p:sp>
        <p:nvSpPr>
          <p:cNvPr id="53" name="Дуга 52"/>
          <p:cNvSpPr/>
          <p:nvPr/>
        </p:nvSpPr>
        <p:spPr>
          <a:xfrm rot="6892336">
            <a:off x="1558731" y="4284819"/>
            <a:ext cx="337906" cy="557676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Дуга 53"/>
          <p:cNvSpPr/>
          <p:nvPr/>
        </p:nvSpPr>
        <p:spPr>
          <a:xfrm rot="6892336">
            <a:off x="1897910" y="4217998"/>
            <a:ext cx="307620" cy="492346"/>
          </a:xfrm>
          <a:prstGeom prst="arc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6" name="Группа 55"/>
          <p:cNvGrpSpPr/>
          <p:nvPr/>
        </p:nvGrpSpPr>
        <p:grpSpPr>
          <a:xfrm>
            <a:off x="1979712" y="5949280"/>
            <a:ext cx="144016" cy="144016"/>
            <a:chOff x="4283968" y="6237312"/>
            <a:chExt cx="144016" cy="144016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>
              <a:off x="4283968" y="6237312"/>
              <a:ext cx="144016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V="1">
              <a:off x="4427984" y="6237312"/>
              <a:ext cx="0" cy="144016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Прямая соединительная линия 58"/>
          <p:cNvCxnSpPr/>
          <p:nvPr/>
        </p:nvCxnSpPr>
        <p:spPr>
          <a:xfrm flipH="1">
            <a:off x="1979712" y="4221088"/>
            <a:ext cx="2" cy="187220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475656" y="5949280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619672" y="5949280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483768" y="5949280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627784" y="5949280"/>
            <a:ext cx="0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979712" y="4293096"/>
            <a:ext cx="0" cy="1800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H="1">
            <a:off x="1979712" y="4221088"/>
            <a:ext cx="2" cy="18722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52" grpId="0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5324128" cy="8640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Реши устно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95936" y="1124744"/>
            <a:ext cx="2880320" cy="576064"/>
          </a:xfrm>
        </p:spPr>
        <p:txBody>
          <a:bodyPr/>
          <a:lstStyle/>
          <a:p>
            <a:r>
              <a:rPr lang="ru-RU" dirty="0" smtClean="0"/>
              <a:t>Найдите </a:t>
            </a:r>
            <a:r>
              <a:rPr lang="en-US" dirty="0" smtClean="0"/>
              <a:t>&lt;</a:t>
            </a:r>
            <a:r>
              <a:rPr lang="ru-RU" dirty="0" smtClean="0"/>
              <a:t>ДВА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636912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4365104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3)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564904"/>
            <a:ext cx="5212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2)</a:t>
            </a:r>
            <a:endParaRPr lang="ru-RU" sz="2800" dirty="0"/>
          </a:p>
        </p:txBody>
      </p:sp>
      <p:pic>
        <p:nvPicPr>
          <p:cNvPr id="17" name="Picture 2" descr="http://wdesk.ru/_ph/6/2/99088696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818099" cy="1484784"/>
          </a:xfrm>
          <a:prstGeom prst="rect">
            <a:avLst/>
          </a:prstGeom>
          <a:noFill/>
        </p:spPr>
      </p:pic>
      <p:grpSp>
        <p:nvGrpSpPr>
          <p:cNvPr id="81" name="Группа 80"/>
          <p:cNvGrpSpPr/>
          <p:nvPr/>
        </p:nvGrpSpPr>
        <p:grpSpPr>
          <a:xfrm>
            <a:off x="251520" y="1772816"/>
            <a:ext cx="3168352" cy="3816424"/>
            <a:chOff x="251520" y="1772816"/>
            <a:chExt cx="2734054" cy="3413993"/>
          </a:xfrm>
        </p:grpSpPr>
        <p:grpSp>
          <p:nvGrpSpPr>
            <p:cNvPr id="75" name="Группа 74"/>
            <p:cNvGrpSpPr/>
            <p:nvPr/>
          </p:nvGrpSpPr>
          <p:grpSpPr>
            <a:xfrm>
              <a:off x="251520" y="1772816"/>
              <a:ext cx="2734054" cy="3413993"/>
              <a:chOff x="251520" y="1772816"/>
              <a:chExt cx="2734054" cy="3413993"/>
            </a:xfrm>
          </p:grpSpPr>
          <p:sp>
            <p:nvSpPr>
              <p:cNvPr id="8" name="Равнобедренный треугольник 7"/>
              <p:cNvSpPr/>
              <p:nvPr/>
            </p:nvSpPr>
            <p:spPr>
              <a:xfrm>
                <a:off x="539552" y="2204864"/>
                <a:ext cx="2088232" cy="2520280"/>
              </a:xfrm>
              <a:prstGeom prst="triangle">
                <a:avLst/>
              </a:prstGeom>
              <a:solidFill>
                <a:schemeClr val="accent1">
                  <a:alpha val="26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520" y="4509120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А</a:t>
                </a:r>
                <a:endParaRPr lang="ru-RU" sz="2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403648" y="1772816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В</a:t>
                </a:r>
                <a:endParaRPr lang="ru-RU" sz="24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627784" y="4581128"/>
                <a:ext cx="357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С</a:t>
                </a:r>
                <a:endParaRPr lang="ru-RU" sz="2400" dirty="0"/>
              </a:p>
            </p:txBody>
          </p:sp>
          <p:cxnSp>
            <p:nvCxnSpPr>
              <p:cNvPr id="26" name="Прямая соединительная линия 25"/>
              <p:cNvCxnSpPr>
                <a:stCxn id="16" idx="2"/>
                <a:endCxn id="8" idx="3"/>
              </p:cNvCxnSpPr>
              <p:nvPr/>
            </p:nvCxnSpPr>
            <p:spPr>
              <a:xfrm flipH="1">
                <a:off x="1583668" y="2234481"/>
                <a:ext cx="8493" cy="2490663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1403648" y="4725144"/>
                <a:ext cx="3866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Д</a:t>
                </a:r>
                <a:endParaRPr lang="ru-RU" sz="2400" dirty="0"/>
              </a:p>
            </p:txBody>
          </p:sp>
          <p:cxnSp>
            <p:nvCxnSpPr>
              <p:cNvPr id="62" name="Прямая соединительная линия 61"/>
              <p:cNvCxnSpPr/>
              <p:nvPr/>
            </p:nvCxnSpPr>
            <p:spPr>
              <a:xfrm flipH="1">
                <a:off x="1979712" y="4581128"/>
                <a:ext cx="27619" cy="29641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flipH="1">
                <a:off x="2051720" y="4581128"/>
                <a:ext cx="27619" cy="29641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flipH="1">
                <a:off x="1043608" y="4581128"/>
                <a:ext cx="27619" cy="29641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flipH="1">
                <a:off x="1115616" y="4581128"/>
                <a:ext cx="27619" cy="296416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927212" y="3284984"/>
                <a:ext cx="260412" cy="216024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flipV="1">
                <a:off x="1979712" y="3284984"/>
                <a:ext cx="216024" cy="216024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6" name="Дуга 75"/>
            <p:cNvSpPr/>
            <p:nvPr/>
          </p:nvSpPr>
          <p:spPr>
            <a:xfrm rot="6378546">
              <a:off x="1497556" y="2629051"/>
              <a:ext cx="325055" cy="589319"/>
            </a:xfrm>
            <a:prstGeom prst="arc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4067944" y="1268760"/>
            <a:ext cx="4678270" cy="2952328"/>
            <a:chOff x="4283968" y="1556792"/>
            <a:chExt cx="4462246" cy="2765921"/>
          </a:xfrm>
        </p:grpSpPr>
        <p:grpSp>
          <p:nvGrpSpPr>
            <p:cNvPr id="44" name="Группа 43"/>
            <p:cNvGrpSpPr/>
            <p:nvPr/>
          </p:nvGrpSpPr>
          <p:grpSpPr>
            <a:xfrm>
              <a:off x="4283968" y="1556792"/>
              <a:ext cx="4462246" cy="2765921"/>
              <a:chOff x="4283968" y="1556792"/>
              <a:chExt cx="4462246" cy="2765921"/>
            </a:xfrm>
          </p:grpSpPr>
          <p:sp>
            <p:nvSpPr>
              <p:cNvPr id="11" name="Равнобедренный треугольник 10"/>
              <p:cNvSpPr/>
              <p:nvPr/>
            </p:nvSpPr>
            <p:spPr>
              <a:xfrm rot="16200000">
                <a:off x="5480703" y="1080138"/>
                <a:ext cx="1991103" cy="3664492"/>
              </a:xfrm>
              <a:prstGeom prst="triangle">
                <a:avLst/>
              </a:prstGeom>
              <a:solidFill>
                <a:srgbClr val="92D050">
                  <a:alpha val="2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956376" y="1556792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А</a:t>
                </a:r>
                <a:endParaRPr lang="ru-RU" sz="2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3968" y="2780928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В</a:t>
                </a:r>
                <a:endParaRPr lang="ru-RU" sz="24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388424" y="2708920"/>
                <a:ext cx="357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С</a:t>
                </a:r>
                <a:endParaRPr lang="ru-RU" sz="24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8100392" y="3861048"/>
                <a:ext cx="3866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Д</a:t>
                </a:r>
                <a:endParaRPr lang="ru-RU" sz="2400" dirty="0"/>
              </a:p>
            </p:txBody>
          </p:sp>
          <p:cxnSp>
            <p:nvCxnSpPr>
              <p:cNvPr id="27" name="Прямая соединительная линия 26"/>
              <p:cNvCxnSpPr>
                <a:stCxn id="11" idx="0"/>
                <a:endCxn id="11" idx="3"/>
              </p:cNvCxnSpPr>
              <p:nvPr/>
            </p:nvCxnSpPr>
            <p:spPr>
              <a:xfrm>
                <a:off x="4644009" y="2912384"/>
                <a:ext cx="3664492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8100392" y="3356992"/>
                <a:ext cx="360509" cy="4176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flipV="1">
                <a:off x="8100392" y="2492896"/>
                <a:ext cx="360509" cy="4176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6516216" y="2281048"/>
                <a:ext cx="216024" cy="21184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6660232" y="2204864"/>
                <a:ext cx="216024" cy="211848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6444208" y="3284984"/>
                <a:ext cx="216024" cy="216024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6516216" y="3356992"/>
                <a:ext cx="216024" cy="216024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Дуга 76"/>
            <p:cNvSpPr/>
            <p:nvPr/>
          </p:nvSpPr>
          <p:spPr>
            <a:xfrm rot="2433549">
              <a:off x="5419308" y="2859140"/>
              <a:ext cx="200748" cy="491649"/>
            </a:xfrm>
            <a:prstGeom prst="arc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3779912" y="3429000"/>
            <a:ext cx="5040560" cy="3053953"/>
            <a:chOff x="3563888" y="3883117"/>
            <a:chExt cx="4563108" cy="2671844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3563888" y="3933056"/>
              <a:ext cx="4563108" cy="2621905"/>
              <a:chOff x="3563888" y="3933056"/>
              <a:chExt cx="4563108" cy="2621905"/>
            </a:xfrm>
          </p:grpSpPr>
          <p:sp>
            <p:nvSpPr>
              <p:cNvPr id="12" name="Равнобедренный треугольник 11"/>
              <p:cNvSpPr/>
              <p:nvPr/>
            </p:nvSpPr>
            <p:spPr>
              <a:xfrm rot="5400000">
                <a:off x="4832630" y="3384394"/>
                <a:ext cx="1991103" cy="3664492"/>
              </a:xfrm>
              <a:prstGeom prst="triangle">
                <a:avLst/>
              </a:prstGeom>
              <a:solidFill>
                <a:srgbClr val="00B0F0">
                  <a:alpha val="26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35896" y="3933056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А</a:t>
                </a:r>
                <a:endParaRPr lang="ru-RU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563888" y="4941168"/>
                <a:ext cx="3770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В</a:t>
                </a:r>
                <a:endParaRPr lang="ru-RU" sz="2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707904" y="6093296"/>
                <a:ext cx="3577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С</a:t>
                </a:r>
                <a:endParaRPr lang="ru-RU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740352" y="4941168"/>
                <a:ext cx="3866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dirty="0" smtClean="0"/>
                  <a:t>Д</a:t>
                </a:r>
                <a:endParaRPr lang="ru-RU" sz="2400" dirty="0"/>
              </a:p>
            </p:txBody>
          </p: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3995936" y="5229200"/>
                <a:ext cx="3664492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>
                <a:off x="3851920" y="5661248"/>
                <a:ext cx="360040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>
                <a:off x="3851920" y="4797152"/>
                <a:ext cx="360040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V="1">
                <a:off x="5436096" y="4509120"/>
                <a:ext cx="288032" cy="21602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flipV="1">
                <a:off x="5508104" y="4581128"/>
                <a:ext cx="288032" cy="216024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единительная линия 55"/>
              <p:cNvCxnSpPr/>
              <p:nvPr/>
            </p:nvCxnSpPr>
            <p:spPr>
              <a:xfrm flipH="1" flipV="1">
                <a:off x="5364088" y="5733256"/>
                <a:ext cx="216024" cy="288032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flipH="1" flipV="1">
                <a:off x="5436096" y="5661248"/>
                <a:ext cx="216024" cy="288032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Дуга 77"/>
            <p:cNvSpPr/>
            <p:nvPr/>
          </p:nvSpPr>
          <p:spPr>
            <a:xfrm rot="6378546">
              <a:off x="3753690" y="3848183"/>
              <a:ext cx="700518" cy="770385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1763688" y="3284984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40</a:t>
            </a:r>
            <a:r>
              <a:rPr lang="ru-RU" sz="2800" baseline="30000" dirty="0" smtClean="0"/>
              <a:t>0</a:t>
            </a:r>
            <a:endParaRPr lang="ru-RU" sz="2800" baseline="30000" dirty="0"/>
          </a:p>
        </p:txBody>
      </p:sp>
      <p:sp>
        <p:nvSpPr>
          <p:cNvPr id="83" name="TextBox 82"/>
          <p:cNvSpPr txBox="1"/>
          <p:nvPr/>
        </p:nvSpPr>
        <p:spPr>
          <a:xfrm>
            <a:off x="5652120" y="2708920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30</a:t>
            </a:r>
            <a:r>
              <a:rPr lang="ru-RU" sz="2800" baseline="30000" dirty="0" smtClean="0"/>
              <a:t>0</a:t>
            </a:r>
            <a:endParaRPr lang="ru-RU" sz="2800" baseline="30000" dirty="0"/>
          </a:p>
        </p:txBody>
      </p:sp>
      <p:sp>
        <p:nvSpPr>
          <p:cNvPr id="84" name="TextBox 83"/>
          <p:cNvSpPr txBox="1"/>
          <p:nvPr/>
        </p:nvSpPr>
        <p:spPr>
          <a:xfrm>
            <a:off x="4499992" y="4005064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50</a:t>
            </a:r>
            <a:r>
              <a:rPr lang="ru-RU" sz="2800" baseline="30000" dirty="0" smtClean="0"/>
              <a:t>0</a:t>
            </a:r>
            <a:endParaRPr lang="ru-RU" sz="2800" baseline="30000" dirty="0"/>
          </a:p>
        </p:txBody>
      </p:sp>
      <p:sp>
        <p:nvSpPr>
          <p:cNvPr id="85" name="TextBox 84"/>
          <p:cNvSpPr txBox="1"/>
          <p:nvPr/>
        </p:nvSpPr>
        <p:spPr>
          <a:xfrm>
            <a:off x="1403648" y="306896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86" name="TextBox 85"/>
          <p:cNvSpPr txBox="1"/>
          <p:nvPr/>
        </p:nvSpPr>
        <p:spPr>
          <a:xfrm>
            <a:off x="5004048" y="2492896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87" name="TextBox 86"/>
          <p:cNvSpPr txBox="1"/>
          <p:nvPr/>
        </p:nvSpPr>
        <p:spPr>
          <a:xfrm>
            <a:off x="4283968" y="450912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Решите задачу №70 в рабочей тетради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784976" cy="1800200"/>
          </a:xfrm>
        </p:spPr>
        <p:txBody>
          <a:bodyPr/>
          <a:lstStyle/>
          <a:p>
            <a:pPr algn="just"/>
            <a:r>
              <a:rPr lang="ru-RU" dirty="0" smtClean="0"/>
              <a:t>Найдите биссектрису АМ, проведенную к основанию ВС равнобедренного треугольника АВС, если периметр треугольника АВС равен 32 см, а периметр треугольника АВМ равен 24 см (сделайте чертеж).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2276872"/>
            <a:ext cx="6768752" cy="432048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1) По условию треугольник АВС - _________________, 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ВС – его __________, поэтому АВ = ____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2) АМ – биссектриса равнобедренного треугольника, проведенная к основанию ВС, значит, АМ является и ____________ треугольника АВС, т.е. ВМ =_____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3) Р</a:t>
            </a:r>
            <a:r>
              <a:rPr kumimoji="0" lang="ru-RU" sz="19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АВС</a:t>
            </a: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=АВ</a:t>
            </a: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ВС + ____ = 2(АВ + _____) = 32 см. Отсюда АВ + ВМ = ____  см.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1900" baseline="0" dirty="0" smtClean="0">
                <a:latin typeface="Times New Roman" pitchFamily="18" charset="0"/>
                <a:cs typeface="Times New Roman" pitchFamily="18" charset="0"/>
              </a:rPr>
              <a:t>4) Р</a:t>
            </a:r>
            <a:r>
              <a:rPr lang="ru-RU" sz="1900" baseline="-25000" dirty="0" smtClean="0">
                <a:latin typeface="Times New Roman" pitchFamily="18" charset="0"/>
                <a:cs typeface="Times New Roman" pitchFamily="18" charset="0"/>
              </a:rPr>
              <a:t>АВМ</a:t>
            </a:r>
            <a:r>
              <a:rPr lang="ru-RU" sz="1900" baseline="0" dirty="0" smtClean="0">
                <a:latin typeface="Times New Roman" pitchFamily="18" charset="0"/>
                <a:cs typeface="Times New Roman" pitchFamily="18" charset="0"/>
              </a:rPr>
              <a:t> = АВ + ВМ + ___ = ___ + АМ.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Итак, 16 + АМ = ___, следовательно, АМ = ________ см.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1900" baseline="0" dirty="0" smtClean="0">
                <a:latin typeface="Times New Roman" pitchFamily="18" charset="0"/>
                <a:cs typeface="Times New Roman" pitchFamily="18" charset="0"/>
              </a:rPr>
              <a:t>Ответ.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1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АМ = ___ см.</a:t>
            </a:r>
            <a:endParaRPr kumimoji="0" lang="ru-RU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2636912"/>
            <a:ext cx="204094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равнобедренный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2924944"/>
            <a:ext cx="131350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2924944"/>
            <a:ext cx="52520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3861048"/>
            <a:ext cx="124585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медианой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3861048"/>
            <a:ext cx="5902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МС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7744" y="4221088"/>
            <a:ext cx="52520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51920" y="4221088"/>
            <a:ext cx="5902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МС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4509120"/>
            <a:ext cx="4283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39752" y="4869160"/>
            <a:ext cx="5902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АМ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4869160"/>
            <a:ext cx="4283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5229200"/>
            <a:ext cx="4283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5229200"/>
            <a:ext cx="1015021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24-16=8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592" y="5949280"/>
            <a:ext cx="30649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1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6660232" y="2636912"/>
            <a:ext cx="2483768" cy="4221088"/>
            <a:chOff x="6660232" y="2636912"/>
            <a:chExt cx="2483768" cy="4221088"/>
          </a:xfrm>
        </p:grpSpPr>
        <p:sp>
          <p:nvSpPr>
            <p:cNvPr id="19" name="Равнобедренный треугольник 18"/>
            <p:cNvSpPr/>
            <p:nvPr/>
          </p:nvSpPr>
          <p:spPr>
            <a:xfrm>
              <a:off x="7020272" y="2996952"/>
              <a:ext cx="1728192" cy="3312368"/>
            </a:xfrm>
            <a:prstGeom prst="triangle">
              <a:avLst/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0352" y="2636912"/>
              <a:ext cx="4090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А</a:t>
              </a:r>
              <a:endParaRPr lang="ru-RU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60232" y="6021288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В</a:t>
              </a:r>
              <a:endParaRPr lang="ru-RU" sz="28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757356" y="6093296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С</a:t>
              </a:r>
              <a:endParaRPr lang="ru-RU" sz="28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68344" y="6334780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М</a:t>
              </a:r>
              <a:endParaRPr lang="ru-RU" sz="2800" dirty="0"/>
            </a:p>
          </p:txBody>
        </p:sp>
        <p:sp>
          <p:nvSpPr>
            <p:cNvPr id="27" name="Дуга 26"/>
            <p:cNvSpPr/>
            <p:nvPr/>
          </p:nvSpPr>
          <p:spPr>
            <a:xfrm rot="7175147">
              <a:off x="7571075" y="3564725"/>
              <a:ext cx="338552" cy="304611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endCxn id="19" idx="3"/>
            </p:cNvCxnSpPr>
            <p:nvPr/>
          </p:nvCxnSpPr>
          <p:spPr>
            <a:xfrm>
              <a:off x="7884368" y="2996952"/>
              <a:ext cx="0" cy="3312368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Дуга 27"/>
            <p:cNvSpPr/>
            <p:nvPr/>
          </p:nvSpPr>
          <p:spPr>
            <a:xfrm rot="7175147">
              <a:off x="7755789" y="3618506"/>
              <a:ext cx="401171" cy="269060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9344" y="836712"/>
            <a:ext cx="590465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Взаимопроверка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67544" y="2564904"/>
          <a:ext cx="8064896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768086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1 вариант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 вариант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ru-RU" sz="4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48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ru-RU" sz="4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4800" baseline="30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086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2. Нет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2. Да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3554" name="Picture 2" descr="http://www.maminclass.ru/uploads/posts/2011-04/1303905819_1sentybra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 b="13105"/>
          <a:stretch>
            <a:fillRect/>
          </a:stretch>
        </p:blipFill>
        <p:spPr bwMode="auto">
          <a:xfrm>
            <a:off x="179512" y="188640"/>
            <a:ext cx="3800475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92280" cy="792088"/>
          </a:xfrm>
        </p:spPr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7772400" cy="4572000"/>
          </a:xfrm>
        </p:spPr>
        <p:txBody>
          <a:bodyPr/>
          <a:lstStyle/>
          <a:p>
            <a:r>
              <a:rPr lang="ru-RU" dirty="0" smtClean="0"/>
              <a:t>П. 16</a:t>
            </a:r>
          </a:p>
          <a:p>
            <a:r>
              <a:rPr lang="ru-RU" dirty="0" smtClean="0"/>
              <a:t>Доказательство теорем по группам</a:t>
            </a:r>
          </a:p>
          <a:p>
            <a:r>
              <a:rPr lang="ru-RU" dirty="0" smtClean="0"/>
              <a:t>№111</a:t>
            </a:r>
          </a:p>
          <a:p>
            <a:r>
              <a:rPr lang="ru-RU" dirty="0" smtClean="0"/>
              <a:t>(по желанию):</a:t>
            </a:r>
          </a:p>
          <a:p>
            <a:pPr marL="0" indent="0">
              <a:buNone/>
            </a:pPr>
            <a:r>
              <a:rPr lang="ru-RU" dirty="0" smtClean="0"/>
              <a:t>Доказать, что если два внешних угла треугольника равны, то треугольник равнобедренный.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4584" name="Picture 8" descr="http://cs316931.vk.me/v316931104/5eed/iTzw8u_fHRw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7750" y="116632"/>
            <a:ext cx="2936249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435280" cy="1143000"/>
          </a:xfrm>
        </p:spPr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645024"/>
            <a:ext cx="8363272" cy="3024336"/>
          </a:xfrm>
        </p:spPr>
        <p:txBody>
          <a:bodyPr/>
          <a:lstStyle/>
          <a:p>
            <a:r>
              <a:rPr lang="ru-RU" dirty="0" smtClean="0"/>
              <a:t>Какую цель ставили?</a:t>
            </a:r>
          </a:p>
          <a:p>
            <a:r>
              <a:rPr lang="ru-RU" dirty="0" smtClean="0"/>
              <a:t>Удалось ли ее достичь?</a:t>
            </a:r>
          </a:p>
          <a:p>
            <a:r>
              <a:rPr lang="ru-RU" dirty="0" smtClean="0"/>
              <a:t>Где можно применить полученные знания?</a:t>
            </a:r>
          </a:p>
          <a:p>
            <a:r>
              <a:rPr lang="ru-RU" dirty="0" smtClean="0"/>
              <a:t>Составьте </a:t>
            </a:r>
            <a:r>
              <a:rPr lang="ru-RU" dirty="0" err="1" smtClean="0"/>
              <a:t>синквен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ttp://3.bp.blogspot.com/-WVpWV9FPoPA/Ty68WPIEozI/AAAAAAAAAWE/qqCJFYYTRiM/s1600/img.jpg"/>
          <p:cNvPicPr/>
          <p:nvPr/>
        </p:nvPicPr>
        <p:blipFill>
          <a:blip r:embed="rId2" cstate="print">
            <a:clrChange>
              <a:clrFrom>
                <a:srgbClr val="F7FFFF"/>
              </a:clrFrom>
              <a:clrTo>
                <a:srgbClr val="F7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16852" y="-171400"/>
            <a:ext cx="4527148" cy="366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5770984" cy="9087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44644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u="sng" dirty="0" smtClean="0"/>
              <a:t>Образовательные:</a:t>
            </a:r>
            <a:r>
              <a:rPr lang="ru-RU" dirty="0" smtClean="0"/>
              <a:t> обучающиеся должны знать свойство углов при основании равнобедренного треугольника. Знать, что медианы, биссектрисы и высоты, проведенные к основанию, совпадают, должны уметь применять изученные свойства при решении задач на первом уровне.</a:t>
            </a:r>
          </a:p>
          <a:p>
            <a:pPr algn="just"/>
            <a:r>
              <a:rPr lang="ru-RU" u="sng" dirty="0" smtClean="0"/>
              <a:t>Развивающие:</a:t>
            </a:r>
            <a:r>
              <a:rPr lang="ru-RU" dirty="0" smtClean="0"/>
              <a:t> развивать интерес к предмету, навыки исследовательской деятельности, самоконтроля и самооценки, умение анализировать и делать выводы.</a:t>
            </a:r>
          </a:p>
          <a:p>
            <a:pPr algn="just"/>
            <a:r>
              <a:rPr lang="ru-RU" u="sng" dirty="0" smtClean="0"/>
              <a:t>Воспитательные:</a:t>
            </a:r>
            <a:r>
              <a:rPr lang="ru-RU" dirty="0" smtClean="0"/>
              <a:t> воспитывать умение работать в группе, паре, толерантность, взаимовыручку.</a:t>
            </a:r>
            <a:endParaRPr lang="ru-RU" dirty="0"/>
          </a:p>
        </p:txBody>
      </p:sp>
      <p:pic>
        <p:nvPicPr>
          <p:cNvPr id="5" name="Picture 2" descr="http://t0.gstatic.com/images?q=tbn:ANd9GcTkOVi-J5vH2IG-9ypaQWMspZIgur4zptK5WC7vOWCavbCR8FD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4937" y="4707583"/>
            <a:ext cx="2299063" cy="2150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852936"/>
            <a:ext cx="8579296" cy="1728192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Знаменитый древнегреческий ученый Аристотель </a:t>
            </a:r>
            <a:r>
              <a:rPr lang="ru-RU" sz="3200" u="sng" dirty="0" smtClean="0">
                <a:solidFill>
                  <a:srgbClr val="C00000"/>
                </a:solidFill>
              </a:rPr>
              <a:t>вопрос</a:t>
            </a:r>
            <a:r>
              <a:rPr lang="ru-RU" sz="3200" dirty="0" smtClean="0"/>
              <a:t> трактовал как мыслительную форму, обеспечивающую переход от незнания к знанию.</a:t>
            </a:r>
            <a:endParaRPr lang="ru-RU" sz="3200" dirty="0"/>
          </a:p>
        </p:txBody>
      </p:sp>
      <p:pic>
        <p:nvPicPr>
          <p:cNvPr id="1026" name="Picture 2" descr="http://si-sv.com/Diya-vsego/aforizmi/afor-1/aristote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88640"/>
            <a:ext cx="2088232" cy="2668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треугольники являются равнобедренными?</a:t>
            </a:r>
            <a:endParaRPr lang="ru-RU" dirty="0"/>
          </a:p>
        </p:txBody>
      </p:sp>
      <p:grpSp>
        <p:nvGrpSpPr>
          <p:cNvPr id="65" name="Группа 64"/>
          <p:cNvGrpSpPr/>
          <p:nvPr/>
        </p:nvGrpSpPr>
        <p:grpSpPr>
          <a:xfrm>
            <a:off x="251520" y="1052736"/>
            <a:ext cx="1512168" cy="1296144"/>
            <a:chOff x="323528" y="1196752"/>
            <a:chExt cx="1512168" cy="1296144"/>
          </a:xfrm>
        </p:grpSpPr>
        <p:sp>
          <p:nvSpPr>
            <p:cNvPr id="4" name="Равнобедренный треугольник 3"/>
            <p:cNvSpPr/>
            <p:nvPr/>
          </p:nvSpPr>
          <p:spPr>
            <a:xfrm>
              <a:off x="323528" y="1196752"/>
              <a:ext cx="1512168" cy="1296144"/>
            </a:xfrm>
            <a:prstGeom prst="triangl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3528" y="1556792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4</a:t>
              </a:r>
              <a:endParaRPr lang="ru-RU" sz="32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03648" y="1484784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4</a:t>
              </a:r>
              <a:endParaRPr lang="ru-RU" sz="3200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6732240" y="980728"/>
            <a:ext cx="1996468" cy="2736304"/>
            <a:chOff x="6660232" y="1268760"/>
            <a:chExt cx="1996468" cy="2736304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6660232" y="1628800"/>
              <a:ext cx="1728192" cy="2376264"/>
              <a:chOff x="6300192" y="1628800"/>
              <a:chExt cx="1728192" cy="2376264"/>
            </a:xfrm>
          </p:grpSpPr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6300192" y="1628800"/>
                <a:ext cx="1584176" cy="28803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6300192" y="1628800"/>
                <a:ext cx="1728192" cy="2376264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7884368" y="1916832"/>
                <a:ext cx="144016" cy="208823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Box 49"/>
            <p:cNvSpPr txBox="1"/>
            <p:nvPr/>
          </p:nvSpPr>
          <p:spPr>
            <a:xfrm>
              <a:off x="7020272" y="2492896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5</a:t>
              </a:r>
              <a:endParaRPr lang="ru-RU" sz="3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244408" y="2420888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4</a:t>
              </a:r>
              <a:endParaRPr lang="ru-RU" sz="3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452320" y="1268760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3</a:t>
              </a:r>
              <a:endParaRPr lang="ru-RU" sz="3200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3275856" y="1052736"/>
            <a:ext cx="1996468" cy="1795182"/>
            <a:chOff x="3347864" y="1138473"/>
            <a:chExt cx="1996468" cy="1795182"/>
          </a:xfrm>
        </p:grpSpPr>
        <p:sp>
          <p:nvSpPr>
            <p:cNvPr id="5" name="Прямоугольный треугольник 4"/>
            <p:cNvSpPr/>
            <p:nvPr/>
          </p:nvSpPr>
          <p:spPr>
            <a:xfrm rot="18642478">
              <a:off x="3512506" y="1073296"/>
              <a:ext cx="1614930" cy="1745283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32040" y="2276872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3</a:t>
              </a:r>
              <a:endParaRPr lang="ru-RU" sz="32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347864" y="2348880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9</a:t>
              </a:r>
              <a:endParaRPr lang="ru-RU" sz="32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139952" y="1412776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11</a:t>
              </a:r>
              <a:endParaRPr lang="ru-RU" sz="3200" dirty="0"/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4283968" y="3284984"/>
            <a:ext cx="2304256" cy="1952927"/>
            <a:chOff x="4499992" y="2852936"/>
            <a:chExt cx="2304256" cy="1952927"/>
          </a:xfrm>
        </p:grpSpPr>
        <p:sp>
          <p:nvSpPr>
            <p:cNvPr id="32" name="Равнобедренный треугольник 31"/>
            <p:cNvSpPr/>
            <p:nvPr/>
          </p:nvSpPr>
          <p:spPr>
            <a:xfrm>
              <a:off x="4499992" y="2852936"/>
              <a:ext cx="2304256" cy="1440160"/>
            </a:xfrm>
            <a:prstGeom prst="triangle">
              <a:avLst/>
            </a:prstGeom>
            <a:solidFill>
              <a:srgbClr val="FFC0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156176" y="3140968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3</a:t>
              </a:r>
              <a:endParaRPr lang="ru-RU" sz="32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716016" y="3212976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3</a:t>
              </a:r>
              <a:endParaRPr lang="ru-RU" sz="32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580112" y="4221088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3</a:t>
              </a:r>
              <a:endParaRPr lang="ru-RU" sz="3200" dirty="0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251520" y="2708920"/>
            <a:ext cx="3168352" cy="1520879"/>
            <a:chOff x="755576" y="3068960"/>
            <a:chExt cx="3168352" cy="152087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755576" y="3573016"/>
              <a:ext cx="3168352" cy="1008112"/>
              <a:chOff x="539552" y="3645024"/>
              <a:chExt cx="3168352" cy="1008112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539552" y="3645024"/>
                <a:ext cx="3168352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V="1">
                <a:off x="1979712" y="3645024"/>
                <a:ext cx="1728192" cy="100811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39552" y="3645024"/>
                <a:ext cx="1440160" cy="100811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2123728" y="3068960"/>
              <a:ext cx="6399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10</a:t>
              </a:r>
              <a:endParaRPr lang="ru-RU" sz="32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115616" y="3933056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6</a:t>
              </a:r>
              <a:endParaRPr lang="ru-RU" sz="32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915816" y="4005064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6</a:t>
              </a:r>
              <a:endParaRPr lang="ru-RU" sz="3200" dirty="0"/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7020272" y="4437112"/>
            <a:ext cx="1974970" cy="2240959"/>
            <a:chOff x="6660232" y="4365104"/>
            <a:chExt cx="1974970" cy="2240959"/>
          </a:xfrm>
        </p:grpSpPr>
        <p:sp>
          <p:nvSpPr>
            <p:cNvPr id="33" name="Прямоугольный треугольник 32"/>
            <p:cNvSpPr/>
            <p:nvPr/>
          </p:nvSpPr>
          <p:spPr>
            <a:xfrm>
              <a:off x="7020272" y="4365104"/>
              <a:ext cx="1614930" cy="1745283"/>
            </a:xfrm>
            <a:prstGeom prst="rtTriangle">
              <a:avLst/>
            </a:prstGeom>
            <a:solidFill>
              <a:srgbClr val="0070C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60232" y="5157192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5</a:t>
              </a:r>
              <a:endParaRPr lang="ru-RU" sz="32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380312" y="6021288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5</a:t>
              </a:r>
              <a:endParaRPr lang="ru-RU" sz="3200" dirty="0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539552" y="4581128"/>
            <a:ext cx="3744416" cy="1988840"/>
            <a:chOff x="755576" y="4869160"/>
            <a:chExt cx="3744416" cy="1988840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755576" y="4869160"/>
              <a:ext cx="3744416" cy="1584176"/>
              <a:chOff x="395536" y="5085184"/>
              <a:chExt cx="2880320" cy="1368152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1547664" y="5085184"/>
                <a:ext cx="1728192" cy="136815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395536" y="6381328"/>
                <a:ext cx="2880320" cy="7200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flipH="1">
                <a:off x="395536" y="5085184"/>
                <a:ext cx="1152128" cy="129614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1115616" y="5157192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6</a:t>
              </a:r>
              <a:endParaRPr lang="ru-RU" sz="32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31840" y="5085184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8</a:t>
              </a:r>
              <a:endParaRPr lang="ru-RU" sz="32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195736" y="6273225"/>
              <a:ext cx="41229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dirty="0" smtClean="0"/>
                <a:t>9</a:t>
              </a:r>
              <a:endParaRPr lang="ru-RU" sz="3200" dirty="0"/>
            </a:p>
          </p:txBody>
        </p:sp>
      </p:grpSp>
      <p:sp>
        <p:nvSpPr>
          <p:cNvPr id="72" name="Овал 71"/>
          <p:cNvSpPr/>
          <p:nvPr/>
        </p:nvSpPr>
        <p:spPr>
          <a:xfrm>
            <a:off x="827584" y="17728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73" name="Овал 72"/>
          <p:cNvSpPr/>
          <p:nvPr/>
        </p:nvSpPr>
        <p:spPr>
          <a:xfrm>
            <a:off x="4139952" y="213285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</a:t>
            </a:r>
            <a:endParaRPr lang="ru-RU" sz="2800" dirty="0"/>
          </a:p>
        </p:txBody>
      </p:sp>
      <p:sp>
        <p:nvSpPr>
          <p:cNvPr id="74" name="Овал 73"/>
          <p:cNvSpPr/>
          <p:nvPr/>
        </p:nvSpPr>
        <p:spPr>
          <a:xfrm>
            <a:off x="7668344" y="191683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</a:t>
            </a:r>
            <a:endParaRPr lang="ru-RU" sz="2800" dirty="0"/>
          </a:p>
        </p:txBody>
      </p:sp>
      <p:sp>
        <p:nvSpPr>
          <p:cNvPr id="75" name="Овал 74"/>
          <p:cNvSpPr/>
          <p:nvPr/>
        </p:nvSpPr>
        <p:spPr>
          <a:xfrm>
            <a:off x="1475656" y="335699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4</a:t>
            </a:r>
            <a:endParaRPr lang="ru-RU" sz="2800" dirty="0"/>
          </a:p>
        </p:txBody>
      </p:sp>
      <p:sp>
        <p:nvSpPr>
          <p:cNvPr id="76" name="Овал 75"/>
          <p:cNvSpPr/>
          <p:nvPr/>
        </p:nvSpPr>
        <p:spPr>
          <a:xfrm>
            <a:off x="5292080" y="400506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77" name="Овал 76"/>
          <p:cNvSpPr/>
          <p:nvPr/>
        </p:nvSpPr>
        <p:spPr>
          <a:xfrm>
            <a:off x="1979712" y="530120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</a:t>
            </a:r>
            <a:endParaRPr lang="ru-RU" sz="2800" dirty="0"/>
          </a:p>
        </p:txBody>
      </p:sp>
      <p:sp>
        <p:nvSpPr>
          <p:cNvPr id="78" name="Овал 77"/>
          <p:cNvSpPr/>
          <p:nvPr/>
        </p:nvSpPr>
        <p:spPr>
          <a:xfrm>
            <a:off x="7812360" y="544522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7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75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8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5" grpId="0" animBg="1"/>
      <p:bldP spid="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778098"/>
          </a:xfrm>
        </p:spPr>
        <p:txBody>
          <a:bodyPr/>
          <a:lstStyle/>
          <a:p>
            <a:pPr algn="ctr"/>
            <a:r>
              <a:rPr lang="ru-RU" dirty="0" smtClean="0"/>
              <a:t>Решите задачу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867400" y="1109663"/>
          <a:ext cx="2874963" cy="3990975"/>
        </p:xfrm>
        <a:graphic>
          <a:graphicData uri="http://schemas.openxmlformats.org/presentationml/2006/ole">
            <p:oleObj spid="_x0000_s16386" name="Формула" r:id="rId3" imgW="1143000" imgH="1587240" progId="Equation.3">
              <p:embed/>
            </p:oleObj>
          </a:graphicData>
        </a:graphic>
      </p:graphicFrame>
      <p:sp>
        <p:nvSpPr>
          <p:cNvPr id="6" name="Равнобедренный треугольник 5"/>
          <p:cNvSpPr/>
          <p:nvPr/>
        </p:nvSpPr>
        <p:spPr>
          <a:xfrm>
            <a:off x="395536" y="1556792"/>
            <a:ext cx="4824536" cy="194421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9512" y="3356992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980728"/>
            <a:ext cx="611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 В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5148064" y="3212976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pic>
        <p:nvPicPr>
          <p:cNvPr id="16388" name="Picture 4" descr="http://moi-petelki.ru/wp-content/uploads/2012/10/smaylik-s-voproso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933056"/>
            <a:ext cx="2238375" cy="2400301"/>
          </a:xfrm>
          <a:prstGeom prst="rect">
            <a:avLst/>
          </a:prstGeom>
          <a:noFill/>
        </p:spPr>
      </p:pic>
      <p:sp>
        <p:nvSpPr>
          <p:cNvPr id="11" name="TextBox 10">
            <a:hlinkClick r:id="rId5" action="ppaction://hlinksldjump"/>
          </p:cNvPr>
          <p:cNvSpPr txBox="1"/>
          <p:nvPr/>
        </p:nvSpPr>
        <p:spPr>
          <a:xfrm>
            <a:off x="8604448" y="63093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Измерьте все углы равнобедренного треугольника и сделайте вывод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979712" y="1556792"/>
            <a:ext cx="4896544" cy="4104456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0" name="Picture 2" descr="http://domopta.ru/images/cms/data/534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005064"/>
            <a:ext cx="4000500" cy="2409826"/>
          </a:xfrm>
          <a:prstGeom prst="rect">
            <a:avLst/>
          </a:prstGeom>
          <a:noFill/>
        </p:spPr>
      </p:pic>
      <p:grpSp>
        <p:nvGrpSpPr>
          <p:cNvPr id="24" name="Группа 23"/>
          <p:cNvGrpSpPr/>
          <p:nvPr/>
        </p:nvGrpSpPr>
        <p:grpSpPr>
          <a:xfrm>
            <a:off x="1979712" y="3789040"/>
            <a:ext cx="1872208" cy="1872208"/>
            <a:chOff x="1979712" y="3789040"/>
            <a:chExt cx="1872208" cy="187220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979712" y="5661248"/>
              <a:ext cx="1872208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979712" y="3789040"/>
              <a:ext cx="1152128" cy="187220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339752" y="508518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?</a:t>
            </a:r>
            <a:endParaRPr lang="ru-RU" sz="3600" baseline="30000" dirty="0">
              <a:solidFill>
                <a:schemeClr val="bg1"/>
              </a:solidFill>
            </a:endParaRPr>
          </a:p>
        </p:txBody>
      </p:sp>
      <p:pic>
        <p:nvPicPr>
          <p:cNvPr id="11" name="Picture 2" descr="http://domopta.ru/images/cms/data/534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110572">
            <a:off x="2857089" y="596453"/>
            <a:ext cx="4000500" cy="2409826"/>
          </a:xfrm>
          <a:prstGeom prst="rect">
            <a:avLst/>
          </a:prstGeom>
          <a:noFill/>
        </p:spPr>
      </p:pic>
      <p:grpSp>
        <p:nvGrpSpPr>
          <p:cNvPr id="25" name="Группа 24"/>
          <p:cNvGrpSpPr/>
          <p:nvPr/>
        </p:nvGrpSpPr>
        <p:grpSpPr>
          <a:xfrm>
            <a:off x="3419872" y="1556792"/>
            <a:ext cx="2232248" cy="2052228"/>
            <a:chOff x="3419872" y="1556792"/>
            <a:chExt cx="2232248" cy="2052228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flipH="1">
              <a:off x="3419872" y="1556792"/>
              <a:ext cx="1008112" cy="180020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endCxn id="4" idx="5"/>
            </p:cNvCxnSpPr>
            <p:nvPr/>
          </p:nvCxnSpPr>
          <p:spPr>
            <a:xfrm>
              <a:off x="4427984" y="1556792"/>
              <a:ext cx="1224136" cy="20522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211960" y="191683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?</a:t>
            </a:r>
            <a:endParaRPr lang="ru-RU" sz="3600" baseline="30000" dirty="0">
              <a:solidFill>
                <a:schemeClr val="bg1"/>
              </a:solidFill>
            </a:endParaRPr>
          </a:p>
        </p:txBody>
      </p:sp>
      <p:pic>
        <p:nvPicPr>
          <p:cNvPr id="26" name="Picture 2" descr="http://domopta.ru/images/cms/data/534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393782">
            <a:off x="4436781" y="4628491"/>
            <a:ext cx="4000500" cy="2409826"/>
          </a:xfrm>
          <a:prstGeom prst="rect">
            <a:avLst/>
          </a:prstGeom>
          <a:noFill/>
        </p:spPr>
      </p:pic>
      <p:grpSp>
        <p:nvGrpSpPr>
          <p:cNvPr id="36" name="Группа 35"/>
          <p:cNvGrpSpPr/>
          <p:nvPr/>
        </p:nvGrpSpPr>
        <p:grpSpPr>
          <a:xfrm>
            <a:off x="4716016" y="3933056"/>
            <a:ext cx="2160240" cy="1728192"/>
            <a:chOff x="4716016" y="3933056"/>
            <a:chExt cx="2160240" cy="1728192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4716016" y="5661248"/>
              <a:ext cx="2160240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5868144" y="3933056"/>
              <a:ext cx="1008112" cy="172819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6084168" y="508518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?</a:t>
            </a:r>
            <a:endParaRPr lang="ru-RU" sz="3600" baseline="3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40960" cy="850106"/>
          </a:xfrm>
        </p:spPr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712968" cy="1045096"/>
          </a:xfrm>
        </p:spPr>
        <p:txBody>
          <a:bodyPr/>
          <a:lstStyle/>
          <a:p>
            <a:r>
              <a:rPr lang="ru-RU" dirty="0" smtClean="0"/>
              <a:t>Самостоятельно доказать теорему на свойство равнобедренного треугольника по учебнику  стр. 35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2276872"/>
            <a:ext cx="8784976" cy="12611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Теорема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ru-RU" sz="2600" b="1" u="sng" dirty="0" smtClean="0">
                <a:latin typeface="Times New Roman" pitchFamily="18" charset="0"/>
                <a:cs typeface="Times New Roman" pitchFamily="18" charset="0"/>
              </a:rPr>
              <a:t>В равнобедренном треугольнике углы при основании равны</a:t>
            </a:r>
            <a:endParaRPr kumimoji="0" lang="ru-RU" sz="2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2771800" y="3789040"/>
            <a:ext cx="72008" cy="237626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1043608" y="3789040"/>
            <a:ext cx="3456384" cy="2376264"/>
            <a:chOff x="683568" y="3501008"/>
            <a:chExt cx="4176464" cy="2736304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683568" y="3501008"/>
              <a:ext cx="2160240" cy="273630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683568" y="6237312"/>
              <a:ext cx="4176464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2843808" y="3501008"/>
              <a:ext cx="2016224" cy="273630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83568" y="5877272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83768" y="3212976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427984" y="5733256"/>
            <a:ext cx="4732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2555776" y="6137920"/>
            <a:ext cx="432048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29" name="Дуга 28"/>
          <p:cNvSpPr/>
          <p:nvPr/>
        </p:nvSpPr>
        <p:spPr>
          <a:xfrm rot="7309797">
            <a:off x="2262092" y="3884922"/>
            <a:ext cx="371343" cy="871284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5210636">
            <a:off x="2596190" y="3853733"/>
            <a:ext cx="371665" cy="865426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411760" y="40050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ru-RU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2771800" y="393305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763688" y="4797152"/>
            <a:ext cx="288032" cy="21602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3563888" y="4869160"/>
            <a:ext cx="360040" cy="1440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 descr="http://dl10.glitter-graphics.net/pub/1836/1836530lou44hga2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21098"/>
            <a:ext cx="2808312" cy="2785664"/>
          </a:xfrm>
          <a:prstGeom prst="rect">
            <a:avLst/>
          </a:prstGeom>
          <a:noFill/>
        </p:spPr>
      </p:pic>
      <p:pic>
        <p:nvPicPr>
          <p:cNvPr id="19460" name="Picture 4" descr="http://img0.liveinternet.ru/images/attach/c/8/99/539/99539706_smaylik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193399"/>
            <a:ext cx="4032448" cy="366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4" grpId="0"/>
      <p:bldP spid="25" grpId="0"/>
      <p:bldP spid="28" grpId="0"/>
      <p:bldP spid="29" grpId="0" animBg="1"/>
      <p:bldP spid="30" grpId="1" animBg="1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6131024" cy="922114"/>
          </a:xfrm>
        </p:spPr>
        <p:txBody>
          <a:bodyPr/>
          <a:lstStyle/>
          <a:p>
            <a:r>
              <a:rPr lang="ru-RU" dirty="0" smtClean="0"/>
              <a:t>Решите устно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496944" cy="61304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Найти </a:t>
            </a:r>
            <a:r>
              <a:rPr lang="en-US" dirty="0" smtClean="0"/>
              <a:t>&lt; </a:t>
            </a:r>
            <a:r>
              <a:rPr lang="ru-RU" dirty="0" smtClean="0"/>
              <a:t>ДВА</a:t>
            </a:r>
            <a:endParaRPr lang="ru-RU" dirty="0"/>
          </a:p>
        </p:txBody>
      </p:sp>
      <p:pic>
        <p:nvPicPr>
          <p:cNvPr id="20482" name="Picture 2" descr="http://wdesk.ru/_ph/6/2/99088696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818099" cy="14847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234888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450912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2348880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2)</a:t>
            </a:r>
            <a:endParaRPr lang="ru-RU" dirty="0"/>
          </a:p>
        </p:txBody>
      </p:sp>
      <p:grpSp>
        <p:nvGrpSpPr>
          <p:cNvPr id="81" name="Группа 80"/>
          <p:cNvGrpSpPr/>
          <p:nvPr/>
        </p:nvGrpSpPr>
        <p:grpSpPr>
          <a:xfrm>
            <a:off x="179512" y="1700808"/>
            <a:ext cx="4812796" cy="2035388"/>
            <a:chOff x="179512" y="1700808"/>
            <a:chExt cx="4812796" cy="2035388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395536" y="2204864"/>
              <a:ext cx="4256856" cy="1080120"/>
              <a:chOff x="395536" y="2204864"/>
              <a:chExt cx="4256856" cy="1080120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339752" y="2204864"/>
                <a:ext cx="2304256" cy="1008112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395536" y="3221360"/>
                <a:ext cx="4256856" cy="63624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H="1">
                <a:off x="395536" y="2204864"/>
                <a:ext cx="1944216" cy="1080120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extBox 37"/>
            <p:cNvSpPr txBox="1"/>
            <p:nvPr/>
          </p:nvSpPr>
          <p:spPr>
            <a:xfrm>
              <a:off x="179512" y="3212976"/>
              <a:ext cx="4090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А</a:t>
              </a:r>
              <a:endParaRPr lang="ru-RU" sz="28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23728" y="1700808"/>
              <a:ext cx="4203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Д</a:t>
              </a:r>
              <a:endParaRPr lang="ru-RU" sz="28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72000" y="2996952"/>
              <a:ext cx="4203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В</a:t>
              </a:r>
              <a:endParaRPr lang="ru-RU" sz="28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63888" y="2780928"/>
              <a:ext cx="3369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?</a:t>
              </a:r>
              <a:endParaRPr lang="ru-RU" sz="28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971600" y="2780928"/>
              <a:ext cx="7152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70</a:t>
              </a:r>
              <a:r>
                <a:rPr lang="ru-RU" sz="2800" baseline="30000" dirty="0" smtClean="0"/>
                <a:t>0</a:t>
              </a:r>
              <a:endParaRPr lang="ru-RU" sz="2800" baseline="30000" dirty="0"/>
            </a:p>
          </p:txBody>
        </p:sp>
        <p:sp>
          <p:nvSpPr>
            <p:cNvPr id="56" name="Дуга 55"/>
            <p:cNvSpPr/>
            <p:nvPr/>
          </p:nvSpPr>
          <p:spPr>
            <a:xfrm>
              <a:off x="827584" y="2996952"/>
              <a:ext cx="216024" cy="504056"/>
            </a:xfrm>
            <a:prstGeom prst="arc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547664" y="2420888"/>
              <a:ext cx="216024" cy="2880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H="1">
              <a:off x="3203848" y="2492896"/>
              <a:ext cx="216024" cy="2160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Группа 79"/>
          <p:cNvGrpSpPr/>
          <p:nvPr/>
        </p:nvGrpSpPr>
        <p:grpSpPr>
          <a:xfrm>
            <a:off x="5796136" y="1268760"/>
            <a:ext cx="3156612" cy="2827476"/>
            <a:chOff x="5796136" y="1268760"/>
            <a:chExt cx="3156612" cy="2827476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6084168" y="1700808"/>
              <a:ext cx="2520280" cy="1944216"/>
              <a:chOff x="6084168" y="1700808"/>
              <a:chExt cx="2520280" cy="1944216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 flipH="1">
                <a:off x="6084168" y="1700808"/>
                <a:ext cx="1008112" cy="19442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flipH="1">
                <a:off x="6084168" y="3645024"/>
                <a:ext cx="252028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7092280" y="1700808"/>
                <a:ext cx="792088" cy="19442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6804248" y="1268760"/>
              <a:ext cx="4090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А</a:t>
              </a:r>
              <a:endParaRPr lang="ru-RU" sz="28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32440" y="3501008"/>
              <a:ext cx="4203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Д</a:t>
              </a:r>
              <a:endParaRPr lang="ru-RU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68344" y="3573016"/>
              <a:ext cx="4203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В</a:t>
              </a:r>
              <a:endParaRPr lang="ru-RU" sz="28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96136" y="3429000"/>
              <a:ext cx="3866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С</a:t>
              </a:r>
              <a:endParaRPr lang="ru-RU" sz="2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884368" y="3068960"/>
              <a:ext cx="3369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?</a:t>
              </a:r>
              <a:endParaRPr lang="ru-RU" sz="2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72200" y="3068960"/>
              <a:ext cx="71526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dirty="0" smtClean="0"/>
                <a:t>70</a:t>
              </a:r>
              <a:r>
                <a:rPr lang="ru-RU" sz="2800" baseline="30000" dirty="0" smtClean="0"/>
                <a:t>0</a:t>
              </a:r>
              <a:endParaRPr lang="ru-RU" sz="2800" baseline="30000" dirty="0"/>
            </a:p>
          </p:txBody>
        </p:sp>
        <p:sp>
          <p:nvSpPr>
            <p:cNvPr id="58" name="Дуга 57"/>
            <p:cNvSpPr/>
            <p:nvPr/>
          </p:nvSpPr>
          <p:spPr>
            <a:xfrm>
              <a:off x="6156176" y="3212976"/>
              <a:ext cx="288032" cy="792088"/>
            </a:xfrm>
            <a:prstGeom prst="arc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>
              <a:off x="6444208" y="2492896"/>
              <a:ext cx="216024" cy="28803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7380312" y="2564904"/>
              <a:ext cx="216024" cy="21602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52320" y="2636912"/>
              <a:ext cx="216024" cy="216024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/>
            <p:nvPr/>
          </p:nvCxnSpPr>
          <p:spPr>
            <a:xfrm>
              <a:off x="6372200" y="2564904"/>
              <a:ext cx="216024" cy="288032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>
            <a:off x="1619672" y="4293096"/>
            <a:ext cx="5576030" cy="2448272"/>
            <a:chOff x="1619672" y="4293096"/>
            <a:chExt cx="5576030" cy="2448272"/>
          </a:xfrm>
        </p:grpSpPr>
        <p:grpSp>
          <p:nvGrpSpPr>
            <p:cNvPr id="79" name="Группа 78"/>
            <p:cNvGrpSpPr/>
            <p:nvPr/>
          </p:nvGrpSpPr>
          <p:grpSpPr>
            <a:xfrm>
              <a:off x="1619672" y="4293096"/>
              <a:ext cx="5576030" cy="2448272"/>
              <a:chOff x="1619672" y="4293096"/>
              <a:chExt cx="5576030" cy="2448272"/>
            </a:xfrm>
          </p:grpSpPr>
          <p:grpSp>
            <p:nvGrpSpPr>
              <p:cNvPr id="37" name="Группа 36"/>
              <p:cNvGrpSpPr/>
              <p:nvPr/>
            </p:nvGrpSpPr>
            <p:grpSpPr>
              <a:xfrm>
                <a:off x="2123728" y="4365104"/>
                <a:ext cx="4680520" cy="2088232"/>
                <a:chOff x="2123728" y="4365104"/>
                <a:chExt cx="4680520" cy="2088232"/>
              </a:xfrm>
            </p:grpSpPr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>
                  <a:off x="2483768" y="4365104"/>
                  <a:ext cx="4320480" cy="2088232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 flipH="1">
                  <a:off x="2123728" y="4509120"/>
                  <a:ext cx="3456384" cy="1944216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flipH="1">
                  <a:off x="2123728" y="6453336"/>
                  <a:ext cx="4680520" cy="0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5436096" y="4437112"/>
                <a:ext cx="40908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А</a:t>
                </a:r>
                <a:endParaRPr lang="ru-RU" sz="28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195736" y="4293096"/>
                <a:ext cx="4203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Д</a:t>
                </a:r>
                <a:endParaRPr lang="ru-RU" sz="28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572000" y="4941168"/>
                <a:ext cx="4203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В</a:t>
                </a:r>
                <a:endParaRPr lang="ru-RU" sz="28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804248" y="6093296"/>
                <a:ext cx="3914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Е</a:t>
                </a:r>
                <a:endParaRPr lang="ru-RU" sz="28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619672" y="6093296"/>
                <a:ext cx="4203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К</a:t>
                </a:r>
                <a:endParaRPr lang="ru-RU" sz="2800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139952" y="4653136"/>
                <a:ext cx="3369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?</a:t>
                </a:r>
                <a:endParaRPr lang="ru-RU" sz="28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843808" y="5949280"/>
                <a:ext cx="7152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/>
                  <a:t>70</a:t>
                </a:r>
                <a:r>
                  <a:rPr lang="ru-RU" sz="2800" baseline="30000" dirty="0" smtClean="0"/>
                  <a:t>0</a:t>
                </a:r>
                <a:endParaRPr lang="ru-RU" sz="2800" baseline="30000" dirty="0"/>
              </a:p>
            </p:txBody>
          </p:sp>
          <p:sp>
            <p:nvSpPr>
              <p:cNvPr id="59" name="Дуга 58"/>
              <p:cNvSpPr/>
              <p:nvPr/>
            </p:nvSpPr>
            <p:spPr>
              <a:xfrm>
                <a:off x="2483768" y="6165304"/>
                <a:ext cx="432048" cy="576064"/>
              </a:xfrm>
              <a:prstGeom prst="arc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1" name="Прямая соединительная линия 70"/>
              <p:cNvCxnSpPr/>
              <p:nvPr/>
            </p:nvCxnSpPr>
            <p:spPr>
              <a:xfrm flipH="1">
                <a:off x="4716016" y="6309320"/>
                <a:ext cx="216024" cy="288032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flipH="1">
                <a:off x="5436096" y="5733256"/>
                <a:ext cx="216024" cy="216024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5508104" y="5805264"/>
                <a:ext cx="216024" cy="216024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>
                <a:off x="4572000" y="6309320"/>
                <a:ext cx="216024" cy="288032"/>
              </a:xfrm>
              <a:prstGeom prst="line">
                <a:avLst/>
              </a:prstGeom>
              <a:ln w="381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4860032" y="6309320"/>
              <a:ext cx="216024" cy="28803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H="1">
              <a:off x="5580112" y="5877272"/>
              <a:ext cx="216024" cy="21602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12968" cy="3960440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Раз –подняться, потянуться,</a:t>
            </a:r>
          </a:p>
          <a:p>
            <a:r>
              <a:rPr lang="ru-RU" sz="3200" dirty="0" smtClean="0"/>
              <a:t>Два – согнуться, разогнуться,</a:t>
            </a:r>
          </a:p>
          <a:p>
            <a:r>
              <a:rPr lang="ru-RU" sz="3200" dirty="0" smtClean="0"/>
              <a:t>Три – в ладоши три хлопка,</a:t>
            </a:r>
          </a:p>
          <a:p>
            <a:r>
              <a:rPr lang="ru-RU" sz="3200" dirty="0" smtClean="0"/>
              <a:t>Головою три кивка.</a:t>
            </a:r>
          </a:p>
          <a:p>
            <a:r>
              <a:rPr lang="ru-RU" sz="3200" dirty="0" smtClean="0"/>
              <a:t>На четыре – руки шире,</a:t>
            </a:r>
          </a:p>
          <a:p>
            <a:r>
              <a:rPr lang="ru-RU" sz="3200" dirty="0" smtClean="0"/>
              <a:t>Пять – руками помахать, </a:t>
            </a:r>
          </a:p>
          <a:p>
            <a:r>
              <a:rPr lang="ru-RU" sz="3200" smtClean="0"/>
              <a:t>Шесть </a:t>
            </a:r>
            <a:r>
              <a:rPr lang="ru-RU" sz="3200" dirty="0" smtClean="0"/>
              <a:t>– за парту тихо сесть.</a:t>
            </a:r>
            <a:endParaRPr lang="ru-RU" sz="3200" dirty="0"/>
          </a:p>
        </p:txBody>
      </p:sp>
      <p:pic>
        <p:nvPicPr>
          <p:cNvPr id="22532" name="Picture 4" descr="http://liubavyshka.ru/_ph/123/2/65929224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188640"/>
            <a:ext cx="2137010" cy="1656184"/>
          </a:xfrm>
          <a:prstGeom prst="rect">
            <a:avLst/>
          </a:prstGeom>
          <a:noFill/>
        </p:spPr>
      </p:pic>
      <p:pic>
        <p:nvPicPr>
          <p:cNvPr id="22534" name="Picture 6" descr="http://smayli.ru/data/smiles/sports-58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869160"/>
            <a:ext cx="2673836" cy="1656184"/>
          </a:xfrm>
          <a:prstGeom prst="rect">
            <a:avLst/>
          </a:prstGeom>
          <a:noFill/>
        </p:spPr>
      </p:pic>
      <p:pic>
        <p:nvPicPr>
          <p:cNvPr id="22536" name="Picture 8" descr="http://smayls.ru/data/smiles/smayliki-sport-23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941168"/>
            <a:ext cx="1728192" cy="1728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241</TotalTime>
  <Words>548</Words>
  <Application>Microsoft Office PowerPoint</Application>
  <PresentationFormat>Экран (4:3)</PresentationFormat>
  <Paragraphs>171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Справедливость</vt:lpstr>
      <vt:lpstr>Формула</vt:lpstr>
      <vt:lpstr>Тема урока:  «Свойства равнобедренного треугольника»</vt:lpstr>
      <vt:lpstr>Цели урока</vt:lpstr>
      <vt:lpstr>Слайд 3</vt:lpstr>
      <vt:lpstr>Какие треугольники являются равнобедренными?</vt:lpstr>
      <vt:lpstr>Решите задачу</vt:lpstr>
      <vt:lpstr>Измерьте все углы равнобедренного треугольника и сделайте вывод</vt:lpstr>
      <vt:lpstr>Самостоятельная работа</vt:lpstr>
      <vt:lpstr>Решите устно</vt:lpstr>
      <vt:lpstr>Физкультминутка</vt:lpstr>
      <vt:lpstr>Теорема 2</vt:lpstr>
      <vt:lpstr>Утверждения</vt:lpstr>
      <vt:lpstr>Реши устно</vt:lpstr>
      <vt:lpstr>Решите задачу №70 в рабочей тетради</vt:lpstr>
      <vt:lpstr>Взаимопроверка</vt:lpstr>
      <vt:lpstr>Домашняя работа</vt:lpstr>
      <vt:lpstr>Итоги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29</cp:revision>
  <dcterms:created xsi:type="dcterms:W3CDTF">2014-11-21T08:39:55Z</dcterms:created>
  <dcterms:modified xsi:type="dcterms:W3CDTF">2014-11-24T05:49:09Z</dcterms:modified>
</cp:coreProperties>
</file>