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63" r:id="rId3"/>
    <p:sldId id="256" r:id="rId4"/>
    <p:sldId id="264" r:id="rId5"/>
    <p:sldId id="261" r:id="rId6"/>
    <p:sldId id="277" r:id="rId7"/>
    <p:sldId id="262" r:id="rId8"/>
    <p:sldId id="260" r:id="rId9"/>
    <p:sldId id="259" r:id="rId10"/>
    <p:sldId id="273" r:id="rId11"/>
    <p:sldId id="271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D26E8"/>
    <a:srgbClr val="FF66FF"/>
    <a:srgbClr val="FF99FF"/>
    <a:srgbClr val="CC0099"/>
    <a:srgbClr val="FF3300"/>
    <a:srgbClr val="F52D4E"/>
    <a:srgbClr val="ADC4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11" autoAdjust="0"/>
    <p:restoredTop sz="95134" autoAdjust="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443975-AFC6-4E7F-86AC-E9C8B48B396D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1101E1-10C6-490B-B58E-4FB71B9462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5C81A-9ED7-4863-9DEB-A169138F76BB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214B9-660E-4784-ABA9-7931C42024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E67F1-769C-4FB8-8CF5-7627B6BBEFA6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4D669-2B09-4C45-87B7-63649A711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9FE4-5BB6-405E-9A67-DF3E338AB4AF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BA36E-44B4-4533-B428-FBCE273EA7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94943B-0A49-4E0C-BE0C-820EA68E42D6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1CE1DC-E8E4-4AD8-8F6F-19E874917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3F78-9948-4AB4-932F-C67CED04F940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59AED-1FE3-4462-81F2-38F019EBAE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283823-77E6-4104-9FC9-6981123C559C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52B313-C170-4748-87EB-5419B7B786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20F10-EE30-4D09-B6D9-995F78BA2BB8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D7047-ED29-4996-B605-5EDF898871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49D7-CB6E-4E2D-A1D1-2B12DBE29F45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29AD-838F-4538-960D-A1B03D2A65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5EB6-17DE-429B-90C5-4C259EAF586F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B51B6-BE24-4FEA-BE46-18BFB4F9AA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DBB6D6-B715-4330-8DC0-DF5311D19DCB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26A37D-1C8D-4F2E-89BF-E9AC40B36C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lumOff val="2500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8706A15-7D17-4129-BD15-7881284A1EFD}" type="datetimeFigureOut">
              <a:rPr lang="ru-RU"/>
              <a:pPr>
                <a:defRPr/>
              </a:pPr>
              <a:t>04.12.2012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5D6AC3-5D9C-4D5A-BFC8-9EDB9A73C1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82" r:id="rId5"/>
    <p:sldLayoutId id="2147483777" r:id="rId6"/>
    <p:sldLayoutId id="2147483776" r:id="rId7"/>
    <p:sldLayoutId id="2147483775" r:id="rId8"/>
    <p:sldLayoutId id="2147483783" r:id="rId9"/>
    <p:sldLayoutId id="2147483774" r:id="rId10"/>
    <p:sldLayoutId id="21474837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FFE3A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E3AF"/>
          </a:solidFill>
          <a:latin typeface="Corbel" pitchFamily="34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A5AB81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A5AB8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кст 1"/>
          <p:cNvSpPr>
            <a:spLocks noGrp="1"/>
          </p:cNvSpPr>
          <p:nvPr>
            <p:ph type="body" idx="1"/>
          </p:nvPr>
        </p:nvSpPr>
        <p:spPr>
          <a:xfrm>
            <a:off x="1500188" y="260350"/>
            <a:ext cx="5786437" cy="3454400"/>
          </a:xfrm>
        </p:spPr>
        <p:txBody>
          <a:bodyPr/>
          <a:lstStyle/>
          <a:p>
            <a:pPr marL="53975" algn="ctr"/>
            <a:r>
              <a:rPr lang="ru-RU" sz="3200" b="1" smtClean="0">
                <a:solidFill>
                  <a:srgbClr val="FFFF00"/>
                </a:solidFill>
                <a:latin typeface="Cambria" pitchFamily="18" charset="0"/>
                <a:cs typeface="Arial" charset="0"/>
              </a:rPr>
              <a:t>ИНТЕГРИРОВАННЫЙ  УРОК  ПО  АНГЛИЙСКОМУ  ЯЗЫКУ  И  ФИЗИЧЕСКО</a:t>
            </a:r>
            <a:r>
              <a:rPr lang="ru-RU" sz="4000" b="1" smtClean="0">
                <a:solidFill>
                  <a:srgbClr val="FFFF00"/>
                </a:solidFill>
                <a:latin typeface="Cambria" pitchFamily="18" charset="0"/>
                <a:cs typeface="Arial" charset="0"/>
              </a:rPr>
              <a:t>й культуре</a:t>
            </a:r>
          </a:p>
          <a:p>
            <a:pPr marL="53975" algn="ctr"/>
            <a:r>
              <a:rPr lang="ru-RU" sz="5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3</a:t>
            </a:r>
            <a:r>
              <a:rPr lang="ru-RU" sz="3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ru-RU" sz="3200" b="1" smtClean="0">
                <a:solidFill>
                  <a:srgbClr val="FFFF00"/>
                </a:solidFill>
              </a:rPr>
              <a:t>  </a:t>
            </a:r>
            <a:r>
              <a:rPr lang="ru-RU" sz="40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класс	   </a:t>
            </a:r>
            <a:r>
              <a:rPr lang="ru-RU" sz="4000" smtClean="0">
                <a:solidFill>
                  <a:srgbClr val="FFFF0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929313"/>
            <a:ext cx="91440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D8B25C"/>
                </a:solidFill>
                <a:cs typeface="Arial" charset="0"/>
              </a:rPr>
              <a:t>УЧИТЕЛЯ </a:t>
            </a:r>
            <a:r>
              <a:rPr lang="ru-RU" b="1">
                <a:solidFill>
                  <a:srgbClr val="D8B25C"/>
                </a:solidFill>
                <a:latin typeface="Corbel" pitchFamily="34" charset="0"/>
              </a:rPr>
              <a:t>:  </a:t>
            </a:r>
            <a:r>
              <a:rPr lang="ru-RU" b="1" i="1">
                <a:solidFill>
                  <a:srgbClr val="D8B25C"/>
                </a:solidFill>
                <a:latin typeface="Arial Black" pitchFamily="34" charset="0"/>
                <a:cs typeface="Arial" charset="0"/>
              </a:rPr>
              <a:t>ГЕТМАН Н.А.</a:t>
            </a:r>
            <a:r>
              <a:rPr lang="ru-RU" b="1" i="1">
                <a:solidFill>
                  <a:srgbClr val="D8B25C"/>
                </a:solidFill>
                <a:latin typeface="Corbel" pitchFamily="34" charset="0"/>
              </a:rPr>
              <a:t> </a:t>
            </a:r>
            <a:r>
              <a:rPr lang="ru-RU" b="1">
                <a:solidFill>
                  <a:srgbClr val="D8B25C"/>
                </a:solidFill>
                <a:latin typeface="Corbel" pitchFamily="34" charset="0"/>
              </a:rPr>
              <a:t>,учитель английского языка,  </a:t>
            </a:r>
            <a:r>
              <a:rPr lang="ru-RU" b="1" i="1">
                <a:solidFill>
                  <a:srgbClr val="D8B25C"/>
                </a:solidFill>
                <a:latin typeface="Arial Black" pitchFamily="34" charset="0"/>
                <a:cs typeface="Arial" charset="0"/>
              </a:rPr>
              <a:t>БУДЦЕВ А.В.</a:t>
            </a:r>
            <a:r>
              <a:rPr lang="ru-RU" b="1" i="1">
                <a:solidFill>
                  <a:srgbClr val="D8B25C"/>
                </a:solidFill>
                <a:latin typeface="Corbel" pitchFamily="34" charset="0"/>
              </a:rPr>
              <a:t>, </a:t>
            </a:r>
            <a:r>
              <a:rPr lang="ru-RU" b="1">
                <a:solidFill>
                  <a:srgbClr val="D8B25C"/>
                </a:solidFill>
                <a:latin typeface="Corbel" pitchFamily="34" charset="0"/>
              </a:rPr>
              <a:t>учитель физической культуры, ГОУ СОШ № 1  Г. МОСКВА</a:t>
            </a:r>
            <a:endParaRPr lang="ru-RU" b="1">
              <a:latin typeface="Corbel" pitchFamily="34" charset="0"/>
            </a:endParaRPr>
          </a:p>
        </p:txBody>
      </p:sp>
      <p:pic>
        <p:nvPicPr>
          <p:cNvPr id="1026" name="Picture 2" descr="C:\Documents and Settings\Admin\Рабочий стол\Мои рисунки\футбол баскетбол\футбол баскетб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929066"/>
            <a:ext cx="5194300" cy="1901825"/>
          </a:xfrm>
          <a:prstGeom prst="ellipse">
            <a:avLst/>
          </a:prstGeom>
          <a:ln w="190500" cap="rnd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9" descr="sports_socc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4857750"/>
            <a:ext cx="500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12858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292893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228600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5718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7858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30718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28575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100012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164306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30003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25" y="30003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28575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875" y="235743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7" descr="slide0033_image28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766327" flipV="1">
            <a:off x="147638" y="4365625"/>
            <a:ext cx="15017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6" descr="slide0033_image28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4373563"/>
            <a:ext cx="13573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14312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71450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8" descr="звезд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200025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143932" cy="923330"/>
          </a:xfrm>
          <a:prstGeom prst="rect">
            <a:avLst/>
          </a:prstGeom>
          <a:noFill/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rgbClr val="CC0099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RELAX  AND  REVISE</a:t>
            </a:r>
            <a:endParaRPr lang="ru-RU" sz="5400" b="1" cap="all" dirty="0">
              <a:ln w="9000" cmpd="sng">
                <a:solidFill>
                  <a:srgbClr val="CC0099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857496"/>
            <a:ext cx="8215370" cy="2677656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/>
              <a:t>Ребята!  Нам сегодня предстоит совершить путешествие и навестить наших друзей в лесной школе. Вы готовы?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/>
              <a:t>Дорога предстоит долгая и трудная. Дорожные знаки будут давать нам указания, какие действия нам следует выполнять по пути, чтобы не заблудиться и скоротать путь.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6215082"/>
            <a:ext cx="8286808" cy="40011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Повторение изученных глаголов и выполнение названных действий.</a:t>
            </a:r>
          </a:p>
        </p:txBody>
      </p:sp>
      <p:pic>
        <p:nvPicPr>
          <p:cNvPr id="5" name="Picture 12" descr="Урок 4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1314450" cy="122872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4" descr="C:\Documents and Settings\Admin\Рабочий стол\564160\564160\Врублевская\sle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5572125"/>
            <a:ext cx="6143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7" descr="Звезда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20716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7" descr="Звезда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71625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7" descr="Звезда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13573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7" descr="Звезда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10715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7" descr="Звезда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200025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7" descr="Звезда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121443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8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00034" y="428604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CC0099"/>
                </a:solidFill>
              </a:rPr>
              <a:t>JUMP</a:t>
            </a:r>
            <a:endParaRPr lang="ru-RU" sz="1400" b="1" dirty="0">
              <a:solidFill>
                <a:srgbClr val="CC0099"/>
              </a:solidFill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2786050" y="285728"/>
            <a:ext cx="1857388" cy="1928802"/>
          </a:xfrm>
          <a:prstGeom prst="sun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CC0099"/>
                </a:solidFill>
              </a:rPr>
              <a:t>RUN</a:t>
            </a:r>
            <a:endParaRPr lang="ru-RU" sz="1400" b="1" dirty="0">
              <a:solidFill>
                <a:srgbClr val="CC0099"/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7000892" y="357166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CC0099"/>
                </a:solidFill>
              </a:rPr>
              <a:t>SING</a:t>
            </a:r>
            <a:endParaRPr lang="ru-RU" sz="1400" b="1" dirty="0">
              <a:solidFill>
                <a:srgbClr val="CC0099"/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0" y="2571744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CC0099"/>
                </a:solidFill>
              </a:rPr>
              <a:t>WALK</a:t>
            </a:r>
            <a:endParaRPr lang="ru-RU" sz="1200" b="1" dirty="0">
              <a:solidFill>
                <a:srgbClr val="CC0099"/>
              </a:solidFill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1785918" y="2285992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CC0099"/>
                </a:solidFill>
              </a:rPr>
              <a:t>SKIP</a:t>
            </a:r>
            <a:endParaRPr lang="ru-RU" sz="1600" b="1" dirty="0">
              <a:solidFill>
                <a:srgbClr val="CC0099"/>
              </a:solidFill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7143768" y="2428868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CC0099"/>
                </a:solidFill>
              </a:rPr>
              <a:t>SWIM</a:t>
            </a:r>
            <a:endParaRPr lang="ru-RU" sz="1400" b="1" dirty="0">
              <a:solidFill>
                <a:srgbClr val="CC0099"/>
              </a:solidFill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5000628" y="428604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CC0099"/>
                </a:solidFill>
              </a:rPr>
              <a:t>DANCE</a:t>
            </a:r>
            <a:endParaRPr lang="ru-RU" sz="1100" b="1" dirty="0">
              <a:solidFill>
                <a:srgbClr val="CC0099"/>
              </a:solidFill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642910" y="4572008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CC0099"/>
                </a:solidFill>
              </a:rPr>
              <a:t>COUNT</a:t>
            </a:r>
            <a:endParaRPr lang="ru-RU" sz="1100" b="1" dirty="0">
              <a:solidFill>
                <a:srgbClr val="CC0099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5357818" y="2714620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CC0099"/>
                </a:solidFill>
              </a:rPr>
              <a:t>SIT</a:t>
            </a:r>
            <a:endParaRPr lang="ru-RU" sz="1600" b="1" dirty="0">
              <a:solidFill>
                <a:srgbClr val="CC0099"/>
              </a:solidFill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2500298" y="4357694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CC0099"/>
                </a:solidFill>
              </a:rPr>
              <a:t>WRITE</a:t>
            </a:r>
            <a:endParaRPr lang="ru-RU" sz="1200" b="1" dirty="0">
              <a:solidFill>
                <a:srgbClr val="CC0099"/>
              </a:solidFill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4643438" y="4714884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CC0099"/>
                </a:solidFill>
              </a:rPr>
              <a:t>READ</a:t>
            </a:r>
            <a:endParaRPr lang="ru-RU" sz="1400" b="1" dirty="0">
              <a:solidFill>
                <a:srgbClr val="CC0099"/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000892" y="4786322"/>
            <a:ext cx="1857388" cy="1928802"/>
          </a:xfrm>
          <a:prstGeom prst="su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CC0099"/>
                </a:solidFill>
              </a:rPr>
              <a:t>FLY</a:t>
            </a:r>
            <a:endParaRPr lang="ru-RU" sz="1600" b="1" dirty="0">
              <a:solidFill>
                <a:srgbClr val="CC0099"/>
              </a:solidFill>
            </a:endParaRPr>
          </a:p>
        </p:txBody>
      </p:sp>
      <p:pic>
        <p:nvPicPr>
          <p:cNvPr id="14" name="Picture 19" descr="BLINKER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9" descr="BLINKER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6519863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1" name="Picture 19" descr="BLINKER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38775" y="3367088"/>
            <a:ext cx="7072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9" descr="BLINKER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3259931" y="3259931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3" name="Picture 6" descr="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428875"/>
            <a:ext cx="20113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6929486" cy="923330"/>
          </a:xfrm>
          <a:prstGeom prst="rect">
            <a:avLst/>
          </a:prstGeom>
          <a:noFill/>
        </p:spPr>
        <p:txBody>
          <a:bodyPr>
            <a:prstTxWarp prst="textDeflate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T E A M      W O R K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99FF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38" y="1643063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1</a:t>
            </a:r>
            <a:r>
              <a:rPr lang="en-US" sz="2400" b="1">
                <a:latin typeface="Corbel" pitchFamily="34" charset="0"/>
              </a:rPr>
              <a:t>. </a:t>
            </a:r>
            <a:r>
              <a:rPr lang="ru-RU" sz="2400" b="1">
                <a:latin typeface="Corbel" pitchFamily="34" charset="0"/>
              </a:rPr>
              <a:t>Класс строится в одну шеренгу, рассчитывается на первый, второй, третий (</a:t>
            </a:r>
            <a:r>
              <a:rPr lang="en-US" sz="2400" b="1">
                <a:latin typeface="Corbel" pitchFamily="34" charset="0"/>
              </a:rPr>
              <a:t>one, two, three)</a:t>
            </a:r>
            <a:r>
              <a:rPr lang="ru-RU" sz="2400" b="1">
                <a:latin typeface="Corbel" pitchFamily="34" charset="0"/>
              </a:rPr>
              <a:t> и делится на три команды: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5857875"/>
            <a:ext cx="771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3</a:t>
            </a:r>
            <a:r>
              <a:rPr lang="ru-RU" sz="2000" b="1">
                <a:cs typeface="Arial" charset="0"/>
              </a:rPr>
              <a:t>. </a:t>
            </a:r>
            <a:r>
              <a:rPr lang="ru-RU" sz="2400" b="1">
                <a:latin typeface="Corbel" pitchFamily="34" charset="0"/>
              </a:rPr>
              <a:t>Проводятся командные соревнования.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5000625"/>
            <a:ext cx="7786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2</a:t>
            </a:r>
            <a:r>
              <a:rPr lang="ru-RU" sz="2400" b="1">
                <a:latin typeface="Corbel" pitchFamily="34" charset="0"/>
              </a:rPr>
              <a:t>. Участникам  вручаются эмблемы команды.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143000" y="4500563"/>
            <a:ext cx="1617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C00000"/>
                </a:solidFill>
                <a:latin typeface="Arial Black" pitchFamily="34" charset="0"/>
              </a:rPr>
              <a:t>the Tigers</a:t>
            </a:r>
            <a:endParaRPr lang="ru-RU" sz="2000" b="1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071938" y="4500563"/>
            <a:ext cx="1631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Black" pitchFamily="34" charset="0"/>
              </a:rPr>
              <a:t>the  Bears</a:t>
            </a:r>
            <a:endParaRPr lang="ru-RU" sz="2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000875" y="4500563"/>
            <a:ext cx="1547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Black" pitchFamily="34" charset="0"/>
              </a:rPr>
              <a:t>the Foxes</a:t>
            </a:r>
            <a:endParaRPr lang="ru-RU" sz="2000" b="1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3" name="Picture 4" descr="j02362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143500"/>
            <a:ext cx="18573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Admin\Рабочий стол\Мои рисунки\животные\лис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928934"/>
            <a:ext cx="2428892" cy="1471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Documents and Settings\Admin\Рабочий стол\Мои рисунки\животные\n7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928934"/>
            <a:ext cx="2428892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Documents and Settings\Admin\Рабочий стол\Мои рисунки\животные\капнг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928933"/>
            <a:ext cx="2428891" cy="1500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2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8072494" cy="923330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ТЕМА  УРОКА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1000125" y="642938"/>
            <a:ext cx="742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714488"/>
            <a:ext cx="8001056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</a:rPr>
              <a:t>WE  CAN  SPEAK  ENGLISH  DOING  SPORT</a:t>
            </a:r>
            <a:endParaRPr lang="ru-RU" sz="3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785813" y="3071813"/>
            <a:ext cx="1428750" cy="11287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Arial Black" pitchFamily="34" charset="0"/>
              </a:rPr>
              <a:t>RUN</a:t>
            </a:r>
            <a:endParaRPr lang="ru-RU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86250" y="3357563"/>
            <a:ext cx="1714500" cy="11287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Arial Black" pitchFamily="34" charset="0"/>
              </a:rPr>
              <a:t>JUMP</a:t>
            </a:r>
            <a:endParaRPr lang="ru-RU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143125" y="4357688"/>
            <a:ext cx="1428750" cy="11287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Arial Black" pitchFamily="34" charset="0"/>
              </a:rPr>
              <a:t>SKIP</a:t>
            </a:r>
            <a:endParaRPr lang="ru-RU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858000" y="3571875"/>
            <a:ext cx="1500188" cy="1128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Arial Black" pitchFamily="34" charset="0"/>
              </a:rPr>
              <a:t>SWIM</a:t>
            </a:r>
            <a:endParaRPr lang="ru-RU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4714875" y="5000625"/>
            <a:ext cx="1714500" cy="1128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Arial Black" pitchFamily="34" charset="0"/>
              </a:rPr>
              <a:t>WALK</a:t>
            </a:r>
            <a:endParaRPr lang="ru-RU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4347" name="Picture 6" descr="chel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4643438"/>
            <a:ext cx="13573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4" descr="IMG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4929188"/>
            <a:ext cx="121443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714348" y="285728"/>
            <a:ext cx="7500940" cy="777875"/>
          </a:xfrm>
          <a:noFill/>
          <a:ln w="57150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numCol="1">
            <a:prstTxWarp prst="textCurveDown">
              <a:avLst>
                <a:gd name="adj" fmla="val 47504"/>
              </a:avLst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З А Д А Ч И      У Р О К А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785926"/>
          <a:ext cx="8643966" cy="43781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1322"/>
                <a:gridCol w="2881322"/>
                <a:gridCol w="2881322"/>
              </a:tblGrid>
              <a:tr h="779195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ОБУЧЕНИЕ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РАЗВИТИЕ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ВОСПИТАНИЕ</a:t>
                      </a:r>
                    </a:p>
                  </a:txBody>
                  <a:tcPr/>
                </a:tc>
              </a:tr>
              <a:tr h="1991275">
                <a:tc>
                  <a:txBody>
                    <a:bodyPr/>
                    <a:lstStyle/>
                    <a:p>
                      <a:r>
                        <a:rPr lang="ru-RU" b="1" i="1" cap="none" spc="0" baseline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Совершенствование лексико-грамматических навыков по изученным темам.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cap="none" spc="0" baseline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Развитие навыков употребления языковых и речевых структур в монологической и диалогической речи.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cap="none" spc="0" baseline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Воспитание взаимовыручки, взаимоподдержки, толерантности, навыков работы в команде.</a:t>
                      </a:r>
                    </a:p>
                  </a:txBody>
                  <a:tcPr/>
                </a:tc>
              </a:tr>
              <a:tr h="1587249">
                <a:tc>
                  <a:txBody>
                    <a:bodyPr/>
                    <a:lstStyle/>
                    <a:p>
                      <a:r>
                        <a:rPr lang="ru-RU" b="1" cap="none" spc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Обучение специальным</a:t>
                      </a:r>
                      <a:r>
                        <a:rPr lang="ru-RU" b="1" cap="none" spc="0" baseline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 техникам бега.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cap="none" spc="0" dirty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Развитие  двигательных качеств, быстроты, ловкости, сноровки.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8"/>
          <a:ext cx="8286808" cy="442915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143404"/>
                <a:gridCol w="4143404"/>
              </a:tblGrid>
              <a:tr h="44291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1357313"/>
          <a:ext cx="8286808" cy="467678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467678">
                <a:tc>
                  <a:txBody>
                    <a:bodyPr/>
                    <a:lstStyle/>
                    <a:p>
                      <a:r>
                        <a:rPr lang="ru-RU" sz="2000" b="1" cap="none" spc="0" dirty="0">
                          <a:ln w="17780" cmpd="sng">
                            <a:noFill/>
                            <a:prstDash val="solid"/>
                            <a:miter lim="800000"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Методический  </a:t>
                      </a: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    </a:t>
                      </a:r>
                      <a:r>
                        <a:rPr lang="ru-RU" sz="2000" b="1" cap="none" spc="0" dirty="0">
                          <a:ln w="17780" cmpd="sng">
                            <a:noFill/>
                            <a:prstDash val="solid"/>
                            <a:miter lim="800000"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инструментарий          </a:t>
                      </a:r>
                      <a:r>
                        <a:rPr lang="ru-RU" sz="2000" b="1" cap="none" spc="0" dirty="0" smtClean="0">
                          <a:ln w="17780" cmpd="sng">
                            <a:noFill/>
                            <a:prstDash val="solid"/>
                            <a:miter lim="800000"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Р </a:t>
                      </a:r>
                      <a:r>
                        <a:rPr lang="ru-RU" sz="2000" b="1" cap="none" spc="0" dirty="0">
                          <a:ln w="17780" cmpd="sng">
                            <a:noFill/>
                            <a:prstDash val="solid"/>
                            <a:miter lim="800000"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е з у л ь т а т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2071688"/>
            <a:ext cx="3500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rbel" pitchFamily="34" charset="0"/>
              </a:rPr>
              <a:t>М Е Т О Д Ы :</a:t>
            </a:r>
          </a:p>
        </p:txBody>
      </p:sp>
      <p:sp>
        <p:nvSpPr>
          <p:cNvPr id="16393" name="TextBox 5"/>
          <p:cNvSpPr txBox="1">
            <a:spLocks noChangeArrowheads="1"/>
          </p:cNvSpPr>
          <p:nvPr/>
        </p:nvSpPr>
        <p:spPr bwMode="auto">
          <a:xfrm>
            <a:off x="857250" y="2428875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Corbel" pitchFamily="34" charset="0"/>
              </a:rPr>
              <a:t>практический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5813" y="292893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rbel" pitchFamily="34" charset="0"/>
              </a:rPr>
              <a:t>С Р Е Д С Т В А :</a:t>
            </a:r>
          </a:p>
        </p:txBody>
      </p:sp>
      <p:sp>
        <p:nvSpPr>
          <p:cNvPr id="16395" name="TextBox 7"/>
          <p:cNvSpPr txBox="1">
            <a:spLocks noChangeArrowheads="1"/>
          </p:cNvSpPr>
          <p:nvPr/>
        </p:nvSpPr>
        <p:spPr bwMode="auto">
          <a:xfrm>
            <a:off x="857250" y="3214688"/>
            <a:ext cx="357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Corbel" pitchFamily="34" charset="0"/>
              </a:rPr>
              <a:t>аудиозапись,  мягкие игрушки, школьные принадлежности, карточки с глаголами, воздушные шарики.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4500563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rbel" pitchFamily="34" charset="0"/>
              </a:rPr>
              <a:t>Ф О Р М Ы:</a:t>
            </a:r>
          </a:p>
        </p:txBody>
      </p:sp>
      <p:sp>
        <p:nvSpPr>
          <p:cNvPr id="16397" name="TextBox 9"/>
          <p:cNvSpPr txBox="1">
            <a:spLocks noChangeArrowheads="1"/>
          </p:cNvSpPr>
          <p:nvPr/>
        </p:nvSpPr>
        <p:spPr bwMode="auto">
          <a:xfrm>
            <a:off x="928688" y="485775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Corbel" pitchFamily="34" charset="0"/>
              </a:rPr>
              <a:t>Фронтальная, групповая, коллективная.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57750" y="20716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rbel" pitchFamily="34" charset="0"/>
              </a:rPr>
              <a:t>У П О Т Р Е Б Л Я Т Ь </a:t>
            </a:r>
          </a:p>
        </p:txBody>
      </p:sp>
      <p:sp>
        <p:nvSpPr>
          <p:cNvPr id="16399" name="TextBox 11"/>
          <p:cNvSpPr txBox="1">
            <a:spLocks noChangeArrowheads="1"/>
          </p:cNvSpPr>
          <p:nvPr/>
        </p:nvSpPr>
        <p:spPr bwMode="auto">
          <a:xfrm>
            <a:off x="4857750" y="2571750"/>
            <a:ext cx="33575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Corbel" pitchFamily="34" charset="0"/>
              </a:rPr>
              <a:t>изученные  лексико-грамматические структуры в неподготовленной диалогической и монологической речи в условиях реального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52"/>
            <a:ext cx="671517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DeflateBottom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66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  УРОКА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43438" y="1000125"/>
            <a:ext cx="3357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cs typeface="Arial" charset="0"/>
              </a:rPr>
              <a:t>1</a:t>
            </a:r>
            <a:r>
              <a:rPr lang="ru-RU" sz="3200" b="1">
                <a:solidFill>
                  <a:srgbClr val="C00000"/>
                </a:solidFill>
                <a:latin typeface="Corbel" pitchFamily="34" charset="0"/>
              </a:rPr>
              <a:t>.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 </a:t>
            </a:r>
            <a:r>
              <a:rPr lang="en-US" sz="3200" b="1">
                <a:latin typeface="Corbel" pitchFamily="34" charset="0"/>
              </a:rPr>
              <a:t>Warming  up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6063" y="2000250"/>
            <a:ext cx="4000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rbel" pitchFamily="34" charset="0"/>
              </a:rPr>
              <a:t>Team  competitions</a:t>
            </a:r>
            <a:endParaRPr lang="ru-RU" sz="3200" b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2786063"/>
            <a:ext cx="3071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3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</a:t>
            </a:r>
            <a:r>
              <a:rPr lang="en-US" sz="3200" b="1">
                <a:latin typeface="Corbel" pitchFamily="34" charset="0"/>
              </a:rPr>
              <a:t>Task  one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786188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5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</a:t>
            </a:r>
            <a:r>
              <a:rPr lang="en-US" sz="3200" b="1">
                <a:latin typeface="Corbel" pitchFamily="34" charset="0"/>
              </a:rPr>
              <a:t>Task  two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1428750"/>
            <a:ext cx="4357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2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 </a:t>
            </a:r>
            <a:r>
              <a:rPr lang="en-US" sz="3200" b="1">
                <a:latin typeface="Corbel" pitchFamily="34" charset="0"/>
              </a:rPr>
              <a:t>Relax  and  revise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0" y="3071813"/>
            <a:ext cx="3643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4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</a:t>
            </a:r>
            <a:r>
              <a:rPr lang="en-US" sz="3200" b="1">
                <a:latin typeface="Corbel" pitchFamily="34" charset="0"/>
              </a:rPr>
              <a:t>Interviewing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0" y="4286250"/>
            <a:ext cx="3786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6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</a:t>
            </a:r>
            <a:r>
              <a:rPr lang="en-US" sz="3200" b="1">
                <a:latin typeface="Corbel" pitchFamily="34" charset="0"/>
              </a:rPr>
              <a:t> Musical  pause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4786313"/>
            <a:ext cx="3786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7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 </a:t>
            </a:r>
            <a:r>
              <a:rPr lang="en-US" sz="3200" b="1">
                <a:latin typeface="Corbel" pitchFamily="34" charset="0"/>
              </a:rPr>
              <a:t>Task three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" y="5929313"/>
            <a:ext cx="371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8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</a:t>
            </a:r>
            <a:r>
              <a:rPr lang="en-US" sz="3200" b="1">
                <a:latin typeface="Corbel" pitchFamily="34" charset="0"/>
              </a:rPr>
              <a:t> Task  four</a:t>
            </a:r>
            <a:endParaRPr lang="ru-RU" sz="3200" b="1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57750" y="5357813"/>
            <a:ext cx="350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cs typeface="Arial" charset="0"/>
              </a:rPr>
              <a:t>9</a:t>
            </a:r>
            <a:r>
              <a:rPr lang="en-US" sz="3200" b="1">
                <a:solidFill>
                  <a:srgbClr val="C00000"/>
                </a:solidFill>
                <a:latin typeface="Corbel" pitchFamily="34" charset="0"/>
              </a:rPr>
              <a:t>.</a:t>
            </a:r>
            <a:r>
              <a:rPr lang="en-US" sz="3200" b="1">
                <a:latin typeface="Corbel" pitchFamily="34" charset="0"/>
              </a:rPr>
              <a:t> Summing  up</a:t>
            </a:r>
            <a:endParaRPr lang="ru-RU" sz="3200" b="1">
              <a:latin typeface="Corbel" pitchFamily="34" charset="0"/>
            </a:endParaRPr>
          </a:p>
        </p:txBody>
      </p:sp>
      <p:pic>
        <p:nvPicPr>
          <p:cNvPr id="15" name="Picture 8" descr="STAR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2714625"/>
            <a:ext cx="137477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6786610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Wave1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Организационный  момент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2214563"/>
            <a:ext cx="7858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Построение класса в одну шеренгу. Приветствие учителям.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38" y="3071813"/>
            <a:ext cx="6929437" cy="121443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C000"/>
                </a:solidFill>
                <a:latin typeface="Arial Rounded MT Bold" pitchFamily="34" charset="0"/>
              </a:rPr>
              <a:t>Good morning, good morning, good morning to you,  Good morning, dear teacher,                                                                    We are glad to see you.  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4429125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rbel" pitchFamily="34" charset="0"/>
              </a:rPr>
              <a:t>Даётся команда рассчитаться по порядку:</a:t>
            </a:r>
            <a:r>
              <a:rPr lang="en-US" sz="2400" b="1" i="1">
                <a:latin typeface="Corbel" pitchFamily="34" charset="0"/>
              </a:rPr>
              <a:t> one, two, three…</a:t>
            </a:r>
            <a:endParaRPr lang="ru-RU" sz="2400" b="1" i="1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6027738"/>
            <a:ext cx="8501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Проводится традиционная для начала урока физкультуры  разминка</a:t>
            </a:r>
            <a:r>
              <a:rPr lang="ru-RU">
                <a:latin typeface="Corbel" pitchFamily="34" charset="0"/>
              </a:rPr>
              <a:t>.</a:t>
            </a:r>
          </a:p>
        </p:txBody>
      </p:sp>
      <p:pic>
        <p:nvPicPr>
          <p:cNvPr id="8" name="Picture 15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5214938"/>
            <a:ext cx="8572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4786313"/>
            <a:ext cx="7858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 descr="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528637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357158" y="2428868"/>
            <a:ext cx="2928958" cy="3139321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Hands up, hands down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Hands on hips, sit down Stand up, hands to your  sides,                                               Bend left, bend right.              Hands to your sides,                One, two, three -  hop,           One, two, three – stop.           Stand still.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76" y="357166"/>
            <a:ext cx="7000924" cy="83099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W  A  R  M  I  N  G     U  P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5" y="4572000"/>
            <a:ext cx="3786188" cy="12001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Raise your hands high in the air,        On your hips, on your hair.                   Raise your hands as before,                  And we clap – one, two, three, four.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214438"/>
            <a:ext cx="2214563" cy="14779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Hands on your hips,    Hands on your knees, Put  them behind you If you  please.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88" y="3071813"/>
            <a:ext cx="2857500" cy="12001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Touch your shoulders,              Touch your nose,                        Touch your  ears,                         Touch your toes.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3" y="6000750"/>
            <a:ext cx="8715375" cy="646113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C00000"/>
                </a:solidFill>
                <a:latin typeface="+mn-lt"/>
              </a:rPr>
              <a:t>Группа учащихся делает разминку с остальными учащимися класса. Рифмовки проговариваются всеми учениками.</a:t>
            </a:r>
          </a:p>
        </p:txBody>
      </p:sp>
      <p:pic>
        <p:nvPicPr>
          <p:cNvPr id="11" name="Picture 16" descr="a3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286000"/>
            <a:ext cx="15716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0" y="1143000"/>
            <a:ext cx="5072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FF00"/>
                </a:solidFill>
                <a:latin typeface="Corbel" pitchFamily="34" charset="0"/>
              </a:rPr>
              <a:t>С</a:t>
            </a:r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an  you hop like  a rabbit ? 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1214438" y="2643188"/>
            <a:ext cx="5072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Can you jump like a frog ?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500063" y="40005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Can you walk like a duck?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14313" y="5715000"/>
            <a:ext cx="500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Can you run like a dog ?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" y="214313"/>
            <a:ext cx="8572500" cy="400050"/>
          </a:xfrm>
          <a:prstGeom prst="rect">
            <a:avLst/>
          </a:prstGeom>
          <a:solidFill>
            <a:srgbClr val="3D26E8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Учащиеся выполняют движения, двигаясь по кругу</a:t>
            </a:r>
            <a:r>
              <a:rPr lang="ru-RU" sz="2000" b="1" i="1" dirty="0">
                <a:latin typeface="Arial Black" pitchFamily="34" charset="0"/>
              </a:rPr>
              <a:t>.</a:t>
            </a:r>
          </a:p>
        </p:txBody>
      </p:sp>
      <p:sp>
        <p:nvSpPr>
          <p:cNvPr id="10" name="AutoShape 3" descr="утка5"/>
          <p:cNvSpPr>
            <a:spLocks noGrp="1" noChangeAspect="1" noChangeArrowheads="1"/>
          </p:cNvSpPr>
          <p:nvPr/>
        </p:nvSpPr>
        <p:spPr bwMode="auto">
          <a:xfrm>
            <a:off x="7000892" y="3643314"/>
            <a:ext cx="1428760" cy="119062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stretch>
              <a:fillRect b="-63"/>
            </a:stretch>
          </a:blipFill>
          <a:ln w="25400">
            <a:solidFill>
              <a:schemeClr val="tx2"/>
            </a:solidFill>
            <a:round/>
            <a:headEnd/>
            <a:tailEnd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pic>
        <p:nvPicPr>
          <p:cNvPr id="11" name="Picture 13" descr="заяц лапкой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571500"/>
            <a:ext cx="10636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Frog_3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1785938"/>
            <a:ext cx="2333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собака 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8" y="5500688"/>
            <a:ext cx="185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5"/>
          <p:cNvSpPr txBox="1">
            <a:spLocks noChangeArrowheads="1"/>
          </p:cNvSpPr>
          <p:nvPr/>
        </p:nvSpPr>
        <p:spPr bwMode="auto">
          <a:xfrm>
            <a:off x="714375" y="857250"/>
            <a:ext cx="4357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Can you fly like a bird ?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357188" y="2428875"/>
            <a:ext cx="4643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Can you swim like a fish ?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1507" name="TextBox 8"/>
          <p:cNvSpPr txBox="1">
            <a:spLocks noChangeArrowheads="1"/>
          </p:cNvSpPr>
          <p:nvPr/>
        </p:nvSpPr>
        <p:spPr bwMode="auto">
          <a:xfrm>
            <a:off x="214313" y="4071938"/>
            <a:ext cx="5429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And be still like a good child,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500063" y="5429250"/>
            <a:ext cx="4857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Corbel" pitchFamily="34" charset="0"/>
              </a:rPr>
              <a:t>As still as you wish.</a:t>
            </a:r>
            <a:endParaRPr lang="ru-RU" sz="3200" b="1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11" name="Picture 8" descr="00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643563" y="357188"/>
            <a:ext cx="12144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00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358063" y="785813"/>
            <a:ext cx="10715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a9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071688"/>
            <a:ext cx="164306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67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357694"/>
            <a:ext cx="2214578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Другая 1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606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Слайд 1</vt:lpstr>
      <vt:lpstr>Слайд 2</vt:lpstr>
      <vt:lpstr>З А Д А Ч И      У Р О К А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</cp:lastModifiedBy>
  <cp:revision>285</cp:revision>
  <dcterms:created xsi:type="dcterms:W3CDTF">2008-03-30T17:58:37Z</dcterms:created>
  <dcterms:modified xsi:type="dcterms:W3CDTF">2012-12-04T07:11:15Z</dcterms:modified>
</cp:coreProperties>
</file>