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9" r:id="rId2"/>
    <p:sldMasterId id="2147483670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75" r:id="rId8"/>
    <p:sldId id="274" r:id="rId9"/>
    <p:sldId id="262" r:id="rId10"/>
    <p:sldId id="260" r:id="rId11"/>
    <p:sldId id="265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  <a:srgbClr val="0000FF"/>
    <a:srgbClr val="CC00CC"/>
    <a:srgbClr val="008080"/>
    <a:srgbClr val="FFCCFF"/>
    <a:srgbClr val="FFFFCC"/>
    <a:srgbClr val="FFC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-11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32D8AD7-B7E6-46F8-A83B-2741E03A3224}" type="datetimeFigureOut">
              <a:rPr lang="ru-RU"/>
              <a:pPr/>
              <a:t>19.10.2014</a:t>
            </a:fld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021B2B2-BDB7-4E79-A2FE-A7A8491692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7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0B313D-138C-446B-B003-1ACBFD37EF0F}" type="datetimeFigureOut">
              <a:rPr lang="ru-RU"/>
              <a:pPr/>
              <a:t>19.10.2014</a:t>
            </a:fld>
            <a:endParaRPr lang="ru-RU"/>
          </a:p>
        </p:txBody>
      </p:sp>
      <p:sp>
        <p:nvSpPr>
          <p:cNvPr id="4198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1990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E43B7E9-ED19-485F-AB47-3323CB24D6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9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80F1E-B9F4-44FC-8F3F-FF5544294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44998-E930-40FB-A639-6866B52B80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10"/>
          <p:cNvSpPr/>
          <p:nvPr/>
        </p:nvSpPr>
        <p:spPr>
          <a:xfrm rot="10800000">
            <a:off x="0" y="1206500"/>
            <a:ext cx="9144000" cy="3749675"/>
          </a:xfrm>
          <a:prstGeom prst="flowChartDocument">
            <a:avLst/>
          </a:pr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74345-B047-4473-896F-A2C081A5EA4B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3F3C-010A-4D45-84D9-0967E088D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020B70-A921-48F9-AC03-74751ABE947B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2F47-9C02-4DD7-9097-A568B4100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77361-2F9C-4691-99B2-2C5A244E2973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11EE3-9DD4-4304-A4B8-B1DA80E3E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3280B-9167-4DCA-B7B8-B31976DBE235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1520-9369-4B19-9AF3-D7D56322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E617A-23C7-4CB4-A718-2143BB168FAF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8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03F56-9CE2-4EEA-BB49-7F86AC369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B67B3-8A76-4CA5-81BC-32A9F1E8149B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9624-06ED-49C6-9052-70959D7A2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87A5-09C2-4024-B010-4A65F84602B7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D5A1-596E-440E-BD7E-10FEF0510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9BAA3-AD3B-4AB6-9652-6EA9D15E4A63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AC369-1C98-4820-94AB-D97FB0847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reflection stA="210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9A236-2B2B-4D5A-A027-3144AF84CF7D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AD45F-E6C4-465A-B7D4-7C1CBEECB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29F0-68A9-43E6-A508-D99AA63A17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hape 10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Eras Medium ITC" pitchFamily="34" charset="0"/>
              </a:endParaRPr>
            </a:p>
          </p:txBody>
        </p:sp>
        <p:sp>
          <p:nvSpPr>
            <p:cNvPr id="7" name="Shape 11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0 w 5760"/>
                <a:gd name="T15" fmla="*/ 0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Eras Medium ITC" pitchFamily="34" charset="0"/>
              </a:endParaRPr>
            </a:p>
          </p:txBody>
        </p:sp>
        <p:sp>
          <p:nvSpPr>
            <p:cNvPr id="8" name="Shape 12"/>
            <p:cNvSpPr>
              <a:spLocks/>
            </p:cNvSpPr>
            <p:nvPr userDrawn="1"/>
          </p:nvSpPr>
          <p:spPr bwMode="auto">
            <a:xfrm>
              <a:off x="0" y="5000901"/>
              <a:ext cx="9144000" cy="18626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Picture 14"/>
            <p:cNvCxnSpPr/>
            <p:nvPr/>
          </p:nvCxnSpPr>
          <p:spPr>
            <a:xfrm>
              <a:off x="-1970" y="4997407"/>
              <a:ext cx="9143177" cy="790655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2112336"/>
            <a:ext cx="7772400" cy="1470025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DED19-8DE1-4269-89E9-93614FB12A4D}" type="datetime2">
              <a:rPr lang="en-US"/>
              <a:pPr/>
              <a:t>Sunday, October 19, 2014</a:t>
            </a:fld>
            <a:endParaRPr lang="en-US">
              <a:solidFill>
                <a:srgbClr val="E8F0F4"/>
              </a:solidFill>
            </a:endParaRPr>
          </a:p>
        </p:txBody>
      </p:sp>
      <p:sp>
        <p:nvSpPr>
          <p:cNvPr id="12" name="Rectangl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87539A-D645-4205-BEC5-6D5097C09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B1E29-539F-4070-8B0F-DACF548284AB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EA0D0-BA60-4371-8069-6B69D1DA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360487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61C80-396F-4A43-A03A-40024DBBF51F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7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20CE-6AEA-4D34-AD07-82A06FA47C6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4402E-401C-4118-929A-7BA52D864521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50BC7-E0D0-40C8-B589-CB8CB0BBF6B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532120"/>
            <a:ext cx="4040188" cy="64008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5532438"/>
            <a:ext cx="4041775" cy="63976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1591302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91302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B7C20-03E5-468F-9EF3-3677F799F1D0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EF2C5-FF39-467C-8D60-F006DA85895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b="1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80061-BA15-4241-B317-1ADB5C722E5D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E8366-17D6-4CDD-A553-8C9F1A320D4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76956-AC89-48A5-B907-00E55FB02AD8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7DFF1-BDC7-497F-934D-D2A34C01B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5152" y="5334000"/>
            <a:ext cx="374904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D9DD7-FE3A-485F-AD98-F4D3A9C12888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DCE8-A3D1-40FB-A9E5-D7A4831A6C8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Eras Medium ITC" pitchFamily="34" charset="0"/>
            </a:endParaRPr>
          </a:p>
        </p:txBody>
      </p:sp>
      <p:sp>
        <p:nvSpPr>
          <p:cNvPr id="6" name="Shape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0 w 5760"/>
              <a:gd name="T15" fmla="*/ 0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Eras Medium ITC" pitchFamily="34" charset="0"/>
            </a:endParaRPr>
          </a:p>
        </p:txBody>
      </p:sp>
      <p:sp>
        <p:nvSpPr>
          <p:cNvPr id="7" name="Right Triangle 10"/>
          <p:cNvSpPr>
            <a:spLocks/>
          </p:cNvSpPr>
          <p:nvPr userDrawn="1"/>
        </p:nvSpPr>
        <p:spPr bwMode="auto">
          <a:xfrm>
            <a:off x="-6350" y="5791200"/>
            <a:ext cx="3401560" cy="108152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Picture 9"/>
          <p:cNvCxnSpPr/>
          <p:nvPr/>
        </p:nvCxnSpPr>
        <p:spPr>
          <a:xfrm>
            <a:off x="-8829" y="5787179"/>
            <a:ext cx="3406971" cy="108487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2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Chevron 13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502920"/>
          </a:xfrm>
          <a:noFill/>
        </p:spPr>
        <p:txBody>
          <a:bodyPr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167F4-5308-4F06-AA8C-A1D9759D4B82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12" name="Rectangl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595E-0D5F-4189-9D9F-D08ECB4BDF9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7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8A810-AC76-4F49-86DE-0CC6BA4555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326C9-4CB6-49AA-B7F0-2BFC8C35A9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69C0F-DBE2-4474-B83B-CDFA54A77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EA812-F8A9-4CFC-A214-4B8865FB3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8130-586F-4AE0-BD0F-E09BC0169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F8454-E8A4-4F41-9F6C-87A8373D8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117B3-53F7-4EEE-867C-68D81404F9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97EE-7B42-4E87-B7C7-42C38C2FE6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D9CAA-7404-4F15-9FBA-B38EF8F19E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0" y="773113"/>
            <a:ext cx="9144000" cy="5932487"/>
          </a:xfrm>
          <a:prstGeom prst="flowChartDocument">
            <a:avLst/>
          </a:pr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0" y="990600"/>
            <a:ext cx="9144000" cy="4830763"/>
          </a:xfrm>
          <a:prstGeom prst="flowChartDocument">
            <a:avLst/>
          </a:pr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wrap="square" lIns="0" tIns="9144" rIns="0" bIns="9144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2179638"/>
            <a:ext cx="82296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r>
              <a:rPr lang="en-US" smtClean="0"/>
              <a:t>Sixth level</a:t>
            </a:r>
          </a:p>
          <a:p>
            <a:pPr lvl="4"/>
            <a:r>
              <a:rPr lang="en-US" smtClean="0"/>
              <a:t>Seventh level</a:t>
            </a:r>
          </a:p>
          <a:p>
            <a:pPr lvl="4"/>
            <a:r>
              <a:rPr lang="en-US" smtClean="0"/>
              <a:t>Eighth level</a:t>
            </a:r>
          </a:p>
          <a:p>
            <a:pPr lvl="4"/>
            <a:r>
              <a:rPr lang="en-US" smtClean="0"/>
              <a:t>Ninth level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7A8"/>
                </a:solidFill>
                <a:latin typeface="Corbel" pitchFamily="34" charset="0"/>
              </a:defRPr>
            </a:lvl1pPr>
          </a:lstStyle>
          <a:p>
            <a:fld id="{70300562-28CB-458F-9560-2C613A471449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7175" name="Rectangle 21"/>
          <p:cNvSpPr>
            <a:spLocks noGrp="1"/>
          </p:cNvSpPr>
          <p:nvPr>
            <p:ph type="ftr" sz="quarter" idx="3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7A8"/>
                </a:solidFill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BCB7A8"/>
                </a:solidFill>
                <a:latin typeface="Corbel" pitchFamily="34" charset="0"/>
              </a:defRPr>
            </a:lvl1pPr>
          </a:lstStyle>
          <a:p>
            <a:fld id="{8F07C154-C559-4092-B0C9-8CC9568F1DD2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effectLst>
            <a:outerShdw blurRad="38100" dist="38100" dir="2700000" algn="tl">
              <a:srgbClr val="FFFFFF"/>
            </a:outerShdw>
          </a:effectLst>
          <a:latin typeface="Corbel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latinLnBrk="0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latinLnBrk="0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Eras Medium ITC" pitchFamily="34" charset="0"/>
            </a:endParaRPr>
          </a:p>
        </p:txBody>
      </p:sp>
      <p:sp>
        <p:nvSpPr>
          <p:cNvPr id="8195" name="Shap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0 w 5760"/>
              <a:gd name="T15" fmla="*/ 0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Eras Medium ITC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6350" y="5791200"/>
            <a:ext cx="3401560" cy="1081524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Picture 7"/>
          <p:cNvCxnSpPr/>
          <p:nvPr/>
        </p:nvCxnSpPr>
        <p:spPr>
          <a:xfrm>
            <a:off x="-8829" y="5787179"/>
            <a:ext cx="3406971" cy="108487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r>
              <a:rPr lang="en-US" smtClean="0"/>
              <a:t>Sixth level</a:t>
            </a:r>
          </a:p>
          <a:p>
            <a:pPr lvl="4"/>
            <a:r>
              <a:rPr lang="en-US" smtClean="0"/>
              <a:t>Seventh level</a:t>
            </a:r>
          </a:p>
          <a:p>
            <a:pPr lvl="4"/>
            <a:r>
              <a:rPr lang="en-US" smtClean="0"/>
              <a:t>Eighth level</a:t>
            </a:r>
          </a:p>
          <a:p>
            <a:pPr lvl="4"/>
            <a:r>
              <a:rPr lang="en-US" smtClean="0"/>
              <a:t>Ninth level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Eras Medium ITC" pitchFamily="34" charset="0"/>
              </a:defRPr>
            </a:lvl1pPr>
          </a:lstStyle>
          <a:p>
            <a:fld id="{AEC1CACE-0A8A-41B9-B0C2-1B6AE6B3EE88}" type="datetime2">
              <a:rPr lang="en-US"/>
              <a:pPr/>
              <a:t>Sunday, October 19, 2014</a:t>
            </a:fld>
            <a:endParaRPr lang="en-US"/>
          </a:p>
        </p:txBody>
      </p:sp>
      <p:sp>
        <p:nvSpPr>
          <p:cNvPr id="8203" name="Rectangle 21"/>
          <p:cNvSpPr>
            <a:spLocks noGrp="1"/>
          </p:cNvSpPr>
          <p:nvPr>
            <p:ph type="ftr" sz="quarter" idx="3"/>
          </p:nvPr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Eras Medium ITC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Eras Medium ITC" pitchFamily="34" charset="0"/>
              </a:defRPr>
            </a:lvl1pPr>
          </a:lstStyle>
          <a:p>
            <a:fld id="{C057465E-53F4-4FCE-83CB-0E40A05DB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Eras Medium ITC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5000"/>
        <a:buFont typeface="Wingdings 3" pitchFamily="18" charset="2"/>
        <a:buChar char="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icture 1"/>
          <p:cNvSpPr>
            <a:spLocks noGrp="1" noChangeArrowheads="1"/>
          </p:cNvSpPr>
          <p:nvPr>
            <p:ph type="ctrTitle"/>
          </p:nvPr>
        </p:nvSpPr>
        <p:spPr>
          <a:xfrm>
            <a:off x="506334" y="2777219"/>
            <a:ext cx="8227468" cy="2165948"/>
          </a:xfrm>
          <a:scene3d>
            <a:camera prst="orthographicFront"/>
            <a:lightRig rig="threePt" dir="t"/>
          </a:scene3d>
          <a:sp3d/>
        </p:spPr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tint val="100000"/>
                    <a:satMod val="250000"/>
                  </a:schemeClr>
                </a:solidFill>
              </a:rPr>
              <a:t>Параллельность прямых в пространстве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arallelogram 20481"/>
          <p:cNvSpPr>
            <a:spLocks noChangeArrowheads="1"/>
          </p:cNvSpPr>
          <p:nvPr/>
        </p:nvSpPr>
        <p:spPr bwMode="auto">
          <a:xfrm>
            <a:off x="684213" y="4652963"/>
            <a:ext cx="7416800" cy="1419225"/>
          </a:xfrm>
          <a:prstGeom prst="parallelogram">
            <a:avLst>
              <a:gd name="adj" fmla="val 1306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Straight Connector 20482"/>
          <p:cNvSpPr>
            <a:spLocks noChangeShapeType="1"/>
          </p:cNvSpPr>
          <p:nvPr/>
        </p:nvSpPr>
        <p:spPr bwMode="auto">
          <a:xfrm>
            <a:off x="3733800" y="4221163"/>
            <a:ext cx="1079500" cy="187166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Shape 2048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  <a:solidFill>
            <a:srgbClr val="FFFF99"/>
          </a:solidFill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marL="0" indent="0" algn="ctr" defTabSz="914400" eaLnBrk="1" hangingPunct="1">
              <a:buFontTx/>
              <a:buNone/>
            </a:pPr>
            <a:r>
              <a:rPr lang="ru-RU" smtClean="0"/>
              <a:t>Если одна из параллельных прямых пересекает плоскость, то и вторая прямая также пересекает эту плоскость?</a:t>
            </a:r>
          </a:p>
          <a:p>
            <a:pPr marL="0" indent="0" defTabSz="914400" eaLnBrk="1" hangingPunct="1">
              <a:buFontTx/>
              <a:buNone/>
            </a:pPr>
            <a:endParaRPr lang="ru-RU" smtClean="0"/>
          </a:p>
        </p:txBody>
      </p:sp>
      <p:sp>
        <p:nvSpPr>
          <p:cNvPr id="2054" name="Straight Connector 20485"/>
          <p:cNvSpPr>
            <a:spLocks noChangeShapeType="1"/>
          </p:cNvSpPr>
          <p:nvPr/>
        </p:nvSpPr>
        <p:spPr bwMode="auto">
          <a:xfrm>
            <a:off x="3692525" y="4149725"/>
            <a:ext cx="663575" cy="11509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Straight Connector 20486"/>
          <p:cNvSpPr>
            <a:spLocks noChangeShapeType="1"/>
          </p:cNvSpPr>
          <p:nvPr/>
        </p:nvSpPr>
        <p:spPr bwMode="auto">
          <a:xfrm>
            <a:off x="5511800" y="6073775"/>
            <a:ext cx="331788" cy="5762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Straight Connector 20487"/>
          <p:cNvSpPr>
            <a:spLocks noChangeShapeType="1"/>
          </p:cNvSpPr>
          <p:nvPr/>
        </p:nvSpPr>
        <p:spPr bwMode="auto">
          <a:xfrm>
            <a:off x="4840288" y="4911725"/>
            <a:ext cx="652462" cy="11303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Straight Connector 20488"/>
          <p:cNvSpPr>
            <a:spLocks noChangeShapeType="1"/>
          </p:cNvSpPr>
          <p:nvPr/>
        </p:nvSpPr>
        <p:spPr bwMode="auto">
          <a:xfrm>
            <a:off x="4797425" y="6073775"/>
            <a:ext cx="331788" cy="5762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TextBox 20489"/>
          <p:cNvSpPr txBox="1">
            <a:spLocks noChangeArrowheads="1"/>
          </p:cNvSpPr>
          <p:nvPr/>
        </p:nvSpPr>
        <p:spPr bwMode="auto">
          <a:xfrm>
            <a:off x="4456113" y="62166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59" name="TextBox 20490"/>
          <p:cNvSpPr txBox="1">
            <a:spLocks noChangeArrowheads="1"/>
          </p:cNvSpPr>
          <p:nvPr/>
        </p:nvSpPr>
        <p:spPr bwMode="auto">
          <a:xfrm>
            <a:off x="5791200" y="61531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0" name="Oval 20491"/>
          <p:cNvSpPr>
            <a:spLocks noChangeArrowheads="1"/>
          </p:cNvSpPr>
          <p:nvPr/>
        </p:nvSpPr>
        <p:spPr bwMode="auto">
          <a:xfrm flipH="1">
            <a:off x="4270375" y="5224463"/>
            <a:ext cx="119063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61" name="Oval 20492"/>
          <p:cNvSpPr>
            <a:spLocks noChangeArrowheads="1"/>
          </p:cNvSpPr>
          <p:nvPr/>
        </p:nvSpPr>
        <p:spPr bwMode="auto">
          <a:xfrm flipH="1">
            <a:off x="4859338" y="4975225"/>
            <a:ext cx="119062" cy="11906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049" name="Object 14"/>
          <p:cNvGraphicFramePr>
            <a:graphicFrameLocks noChangeAspect="1"/>
          </p:cNvGraphicFramePr>
          <p:nvPr/>
        </p:nvGraphicFramePr>
        <p:xfrm>
          <a:off x="1325563" y="5643563"/>
          <a:ext cx="5270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5643563"/>
                        <a:ext cx="52705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Straight Connector 20494"/>
          <p:cNvSpPr>
            <a:spLocks noChangeShapeType="1"/>
          </p:cNvSpPr>
          <p:nvPr/>
        </p:nvSpPr>
        <p:spPr bwMode="auto">
          <a:xfrm>
            <a:off x="4211638" y="3789363"/>
            <a:ext cx="64770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485" grpId="0" build="p" animBg="1"/>
      <p:bldP spid="20485" grpId="1" uiExpand="1" build="p" animBg="1"/>
      <p:bldP spid="2054" grpId="0" animBg="1"/>
      <p:bldP spid="2055" grpId="0" animBg="1"/>
      <p:bldP spid="2056" grpId="0" animBg="1"/>
      <p:bldP spid="2057" grpId="0" animBg="1"/>
      <p:bldP spid="2058" grpId="0"/>
      <p:bldP spid="2059" grpId="0"/>
      <p:bldP spid="2060" grpId="0" animBg="1"/>
      <p:bldP spid="2061" grpId="0" animBg="1"/>
      <p:bldP spid="20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hape 266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ru-RU" sz="4000" b="1" smtClean="0"/>
              <a:t>Теорема о параллельности трех прямых в пространстве.</a:t>
            </a:r>
          </a:p>
        </p:txBody>
      </p:sp>
      <p:sp>
        <p:nvSpPr>
          <p:cNvPr id="26628" name="Shape 26627"/>
          <p:cNvSpPr>
            <a:spLocks noGrp="1" noChangeArrowheads="1"/>
          </p:cNvSpPr>
          <p:nvPr>
            <p:ph type="body" idx="1"/>
          </p:nvPr>
        </p:nvSpPr>
        <p:spPr>
          <a:xfrm>
            <a:off x="365125" y="1797050"/>
            <a:ext cx="8229600" cy="1177925"/>
          </a:xfrm>
          <a:solidFill>
            <a:srgbClr val="FFCCFF"/>
          </a:solidFill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marL="0" indent="0" algn="ctr" defTabSz="914400" eaLnBrk="1" hangingPunct="1">
              <a:buFontTx/>
              <a:buNone/>
            </a:pPr>
            <a:r>
              <a:rPr lang="ru-RU" b="1" smtClean="0"/>
              <a:t>Если две прямые параллельны третьей прямой, то они параллельны</a:t>
            </a:r>
          </a:p>
        </p:txBody>
      </p:sp>
      <p:sp>
        <p:nvSpPr>
          <p:cNvPr id="21522" name="Shape 21521"/>
          <p:cNvSpPr>
            <a:spLocks/>
          </p:cNvSpPr>
          <p:nvPr/>
        </p:nvSpPr>
        <p:spPr bwMode="auto">
          <a:xfrm>
            <a:off x="4176713" y="3411538"/>
            <a:ext cx="4535487" cy="3082925"/>
          </a:xfrm>
          <a:custGeom>
            <a:avLst/>
            <a:gdLst>
              <a:gd name="T0" fmla="*/ 578 w 2857"/>
              <a:gd name="T1" fmla="*/ 1743 h 1942"/>
              <a:gd name="T2" fmla="*/ 84 w 2857"/>
              <a:gd name="T3" fmla="*/ 1529 h 1942"/>
              <a:gd name="T4" fmla="*/ 76 w 2857"/>
              <a:gd name="T5" fmla="*/ 1200 h 1942"/>
              <a:gd name="T6" fmla="*/ 208 w 2857"/>
              <a:gd name="T7" fmla="*/ 977 h 1942"/>
              <a:gd name="T8" fmla="*/ 504 w 2857"/>
              <a:gd name="T9" fmla="*/ 706 h 1942"/>
              <a:gd name="T10" fmla="*/ 940 w 2857"/>
              <a:gd name="T11" fmla="*/ 607 h 1942"/>
              <a:gd name="T12" fmla="*/ 1401 w 2857"/>
              <a:gd name="T13" fmla="*/ 377 h 1942"/>
              <a:gd name="T14" fmla="*/ 1722 w 2857"/>
              <a:gd name="T15" fmla="*/ 188 h 1942"/>
              <a:gd name="T16" fmla="*/ 2199 w 2857"/>
              <a:gd name="T17" fmla="*/ 15 h 1942"/>
              <a:gd name="T18" fmla="*/ 2553 w 2857"/>
              <a:gd name="T19" fmla="*/ 97 h 1942"/>
              <a:gd name="T20" fmla="*/ 2767 w 2857"/>
              <a:gd name="T21" fmla="*/ 418 h 1942"/>
              <a:gd name="T22" fmla="*/ 2857 w 2857"/>
              <a:gd name="T23" fmla="*/ 903 h 1942"/>
              <a:gd name="T24" fmla="*/ 2767 w 2857"/>
              <a:gd name="T25" fmla="*/ 1298 h 1942"/>
              <a:gd name="T26" fmla="*/ 2372 w 2857"/>
              <a:gd name="T27" fmla="*/ 1545 h 1942"/>
              <a:gd name="T28" fmla="*/ 1804 w 2857"/>
              <a:gd name="T29" fmla="*/ 1734 h 1942"/>
              <a:gd name="T30" fmla="*/ 1467 w 2857"/>
              <a:gd name="T31" fmla="*/ 1916 h 1942"/>
              <a:gd name="T32" fmla="*/ 850 w 2857"/>
              <a:gd name="T33" fmla="*/ 1891 h 1942"/>
              <a:gd name="T34" fmla="*/ 578 w 2857"/>
              <a:gd name="T35" fmla="*/ 1743 h 19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57"/>
              <a:gd name="T55" fmla="*/ 0 h 1942"/>
              <a:gd name="T56" fmla="*/ 0 w 2857"/>
              <a:gd name="T57" fmla="*/ 0 h 19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57" h="1942">
                <a:moveTo>
                  <a:pt x="578" y="1743"/>
                </a:moveTo>
                <a:cubicBezTo>
                  <a:pt x="450" y="1683"/>
                  <a:pt x="168" y="1619"/>
                  <a:pt x="84" y="1529"/>
                </a:cubicBezTo>
                <a:cubicBezTo>
                  <a:pt x="0" y="1439"/>
                  <a:pt x="55" y="1292"/>
                  <a:pt x="76" y="1200"/>
                </a:cubicBezTo>
                <a:cubicBezTo>
                  <a:pt x="97" y="1108"/>
                  <a:pt x="137" y="1059"/>
                  <a:pt x="208" y="977"/>
                </a:cubicBezTo>
                <a:cubicBezTo>
                  <a:pt x="279" y="895"/>
                  <a:pt x="382" y="768"/>
                  <a:pt x="504" y="706"/>
                </a:cubicBezTo>
                <a:cubicBezTo>
                  <a:pt x="626" y="644"/>
                  <a:pt x="791" y="662"/>
                  <a:pt x="940" y="607"/>
                </a:cubicBezTo>
                <a:cubicBezTo>
                  <a:pt x="1089" y="552"/>
                  <a:pt x="1271" y="447"/>
                  <a:pt x="1401" y="377"/>
                </a:cubicBezTo>
                <a:cubicBezTo>
                  <a:pt x="1531" y="307"/>
                  <a:pt x="1589" y="248"/>
                  <a:pt x="1722" y="188"/>
                </a:cubicBezTo>
                <a:cubicBezTo>
                  <a:pt x="1855" y="128"/>
                  <a:pt x="2061" y="30"/>
                  <a:pt x="2199" y="15"/>
                </a:cubicBezTo>
                <a:cubicBezTo>
                  <a:pt x="2337" y="0"/>
                  <a:pt x="2458" y="30"/>
                  <a:pt x="2553" y="97"/>
                </a:cubicBezTo>
                <a:cubicBezTo>
                  <a:pt x="2648" y="164"/>
                  <a:pt x="2716" y="284"/>
                  <a:pt x="2767" y="418"/>
                </a:cubicBezTo>
                <a:cubicBezTo>
                  <a:pt x="2818" y="552"/>
                  <a:pt x="2857" y="756"/>
                  <a:pt x="2857" y="903"/>
                </a:cubicBezTo>
                <a:cubicBezTo>
                  <a:pt x="2857" y="1050"/>
                  <a:pt x="2848" y="1191"/>
                  <a:pt x="2767" y="1298"/>
                </a:cubicBezTo>
                <a:cubicBezTo>
                  <a:pt x="2686" y="1405"/>
                  <a:pt x="2532" y="1472"/>
                  <a:pt x="2372" y="1545"/>
                </a:cubicBezTo>
                <a:cubicBezTo>
                  <a:pt x="2212" y="1618"/>
                  <a:pt x="1955" y="1672"/>
                  <a:pt x="1804" y="1734"/>
                </a:cubicBezTo>
                <a:cubicBezTo>
                  <a:pt x="1653" y="1796"/>
                  <a:pt x="1626" y="1890"/>
                  <a:pt x="1467" y="1916"/>
                </a:cubicBezTo>
                <a:cubicBezTo>
                  <a:pt x="1308" y="1942"/>
                  <a:pt x="999" y="1918"/>
                  <a:pt x="850" y="1891"/>
                </a:cubicBezTo>
                <a:cubicBezTo>
                  <a:pt x="701" y="1864"/>
                  <a:pt x="706" y="1803"/>
                  <a:pt x="578" y="1743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0965" name="Straight Connector 21513"/>
          <p:cNvSpPr>
            <a:spLocks noChangeShapeType="1"/>
          </p:cNvSpPr>
          <p:nvPr/>
        </p:nvSpPr>
        <p:spPr bwMode="auto">
          <a:xfrm flipV="1">
            <a:off x="4102100" y="3487738"/>
            <a:ext cx="2481263" cy="1017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Straight Connector 21514"/>
          <p:cNvSpPr>
            <a:spLocks noChangeShapeType="1"/>
          </p:cNvSpPr>
          <p:nvPr/>
        </p:nvSpPr>
        <p:spPr bwMode="auto">
          <a:xfrm flipV="1">
            <a:off x="5381625" y="386715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Straight Connector 21515"/>
          <p:cNvSpPr>
            <a:spLocks noChangeShapeType="1"/>
          </p:cNvSpPr>
          <p:nvPr/>
        </p:nvSpPr>
        <p:spPr bwMode="auto">
          <a:xfrm flipV="1">
            <a:off x="5133975" y="455930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8" name="TextBox 21516"/>
          <p:cNvSpPr txBox="1">
            <a:spLocks noChangeArrowheads="1"/>
          </p:cNvSpPr>
          <p:nvPr/>
        </p:nvSpPr>
        <p:spPr bwMode="auto">
          <a:xfrm>
            <a:off x="7378700" y="3446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969" name="TextBox 21517"/>
          <p:cNvSpPr txBox="1">
            <a:spLocks noChangeArrowheads="1"/>
          </p:cNvSpPr>
          <p:nvPr/>
        </p:nvSpPr>
        <p:spPr bwMode="auto">
          <a:xfrm>
            <a:off x="4029075" y="38925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70" name="TextBox 21518"/>
          <p:cNvSpPr txBox="1">
            <a:spLocks noChangeArrowheads="1"/>
          </p:cNvSpPr>
          <p:nvPr/>
        </p:nvSpPr>
        <p:spPr bwMode="auto">
          <a:xfrm>
            <a:off x="7327900" y="4443413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8000"/>
                </a:solidFill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8093075" y="5173663"/>
          <a:ext cx="5270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5173663"/>
                        <a:ext cx="52705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320800" y="3438525"/>
          <a:ext cx="13017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Формула" r:id="rId5" imgW="241200" imgH="253800" progId="Equation.3">
                  <p:embed/>
                </p:oleObj>
              </mc:Choice>
              <mc:Fallback>
                <p:oleObj name="Формула" r:id="rId5" imgW="2412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438525"/>
                        <a:ext cx="130175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844800" y="3435350"/>
          <a:ext cx="13001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Формула" r:id="rId7" imgW="228600" imgH="253800" progId="Equation.3">
                  <p:embed/>
                </p:oleObj>
              </mc:Choice>
              <mc:Fallback>
                <p:oleObj name="Формула" r:id="rId7" imgW="2286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3435350"/>
                        <a:ext cx="130016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Box 21510"/>
          <p:cNvSpPr txBox="1">
            <a:spLocks noChangeArrowheads="1"/>
          </p:cNvSpPr>
          <p:nvPr/>
        </p:nvSpPr>
        <p:spPr bwMode="auto">
          <a:xfrm>
            <a:off x="207963" y="3662363"/>
            <a:ext cx="104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Дано:</a:t>
            </a:r>
          </a:p>
        </p:txBody>
      </p:sp>
      <p:sp>
        <p:nvSpPr>
          <p:cNvPr id="40977" name="TextBox 21511"/>
          <p:cNvSpPr txBox="1">
            <a:spLocks noChangeArrowheads="1"/>
          </p:cNvSpPr>
          <p:nvPr/>
        </p:nvSpPr>
        <p:spPr bwMode="auto">
          <a:xfrm>
            <a:off x="254000" y="4827588"/>
            <a:ext cx="166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Доказать:</a:t>
            </a:r>
          </a:p>
        </p:txBody>
      </p:sp>
      <p:graphicFrame>
        <p:nvGraphicFramePr>
          <p:cNvPr id="40978" name="Object 9"/>
          <p:cNvGraphicFramePr>
            <a:graphicFrameLocks noChangeAspect="1"/>
          </p:cNvGraphicFramePr>
          <p:nvPr/>
        </p:nvGraphicFramePr>
        <p:xfrm>
          <a:off x="2011363" y="4600575"/>
          <a:ext cx="14065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Формула" r:id="rId9" imgW="241200" imgH="253800" progId="Equation.3">
                  <p:embed/>
                </p:oleObj>
              </mc:Choice>
              <mc:Fallback>
                <p:oleObj name="Формула" r:id="rId9" imgW="2412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4600575"/>
                        <a:ext cx="140652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439988" y="3684588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uild="p" animBg="1"/>
      <p:bldP spid="21522" grpId="0" animBg="1"/>
      <p:bldP spid="40965" grpId="0" animBg="1"/>
      <p:bldP spid="40966" grpId="0" animBg="1"/>
      <p:bldP spid="40967" grpId="0" animBg="1"/>
      <p:bldP spid="40969" grpId="0"/>
      <p:bldP spid="40970" grpId="0"/>
      <p:bldP spid="40976" grpId="0"/>
      <p:bldP spid="40976" grpId="1"/>
      <p:bldP spid="40977" grpId="0"/>
      <p:bldP spid="40977" grpId="1"/>
      <p:bldP spid="40979" grpId="0"/>
      <p:bldP spid="4097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hape 266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0" indent="0" defTabSz="914400" eaLnBrk="1" hangingPunct="1"/>
            <a:r>
              <a:rPr lang="ru-RU" sz="4000" b="1" smtClean="0"/>
              <a:t>Теорема о параллельности трех прямых в пространстве.</a:t>
            </a:r>
          </a:p>
        </p:txBody>
      </p:sp>
      <p:sp>
        <p:nvSpPr>
          <p:cNvPr id="26628" name="Shape 26627"/>
          <p:cNvSpPr>
            <a:spLocks noGrp="1" noChangeArrowheads="1"/>
          </p:cNvSpPr>
          <p:nvPr>
            <p:ph type="body" idx="4294967295"/>
          </p:nvPr>
        </p:nvSpPr>
        <p:spPr>
          <a:xfrm>
            <a:off x="365125" y="1797050"/>
            <a:ext cx="8229600" cy="1177925"/>
          </a:xfrm>
          <a:solidFill>
            <a:srgbClr val="FFCCFF"/>
          </a:solidFill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marL="0" indent="0" algn="ctr" defTabSz="914400" eaLnBrk="1" hangingPunct="1">
              <a:buFontTx/>
              <a:buNone/>
            </a:pPr>
            <a:r>
              <a:rPr lang="ru-RU" b="1" smtClean="0"/>
              <a:t>Если две прямые параллельны третьей прямой, то они параллельны</a:t>
            </a:r>
          </a:p>
        </p:txBody>
      </p:sp>
      <p:sp>
        <p:nvSpPr>
          <p:cNvPr id="21522" name="Shape 21521"/>
          <p:cNvSpPr>
            <a:spLocks/>
          </p:cNvSpPr>
          <p:nvPr/>
        </p:nvSpPr>
        <p:spPr bwMode="auto">
          <a:xfrm>
            <a:off x="4176713" y="3411538"/>
            <a:ext cx="4535487" cy="3082925"/>
          </a:xfrm>
          <a:custGeom>
            <a:avLst/>
            <a:gdLst>
              <a:gd name="T0" fmla="*/ 578 w 2857"/>
              <a:gd name="T1" fmla="*/ 1743 h 1942"/>
              <a:gd name="T2" fmla="*/ 84 w 2857"/>
              <a:gd name="T3" fmla="*/ 1529 h 1942"/>
              <a:gd name="T4" fmla="*/ 76 w 2857"/>
              <a:gd name="T5" fmla="*/ 1200 h 1942"/>
              <a:gd name="T6" fmla="*/ 208 w 2857"/>
              <a:gd name="T7" fmla="*/ 977 h 1942"/>
              <a:gd name="T8" fmla="*/ 504 w 2857"/>
              <a:gd name="T9" fmla="*/ 706 h 1942"/>
              <a:gd name="T10" fmla="*/ 940 w 2857"/>
              <a:gd name="T11" fmla="*/ 607 h 1942"/>
              <a:gd name="T12" fmla="*/ 1401 w 2857"/>
              <a:gd name="T13" fmla="*/ 377 h 1942"/>
              <a:gd name="T14" fmla="*/ 1722 w 2857"/>
              <a:gd name="T15" fmla="*/ 188 h 1942"/>
              <a:gd name="T16" fmla="*/ 2199 w 2857"/>
              <a:gd name="T17" fmla="*/ 15 h 1942"/>
              <a:gd name="T18" fmla="*/ 2553 w 2857"/>
              <a:gd name="T19" fmla="*/ 97 h 1942"/>
              <a:gd name="T20" fmla="*/ 2767 w 2857"/>
              <a:gd name="T21" fmla="*/ 418 h 1942"/>
              <a:gd name="T22" fmla="*/ 2857 w 2857"/>
              <a:gd name="T23" fmla="*/ 903 h 1942"/>
              <a:gd name="T24" fmla="*/ 2767 w 2857"/>
              <a:gd name="T25" fmla="*/ 1298 h 1942"/>
              <a:gd name="T26" fmla="*/ 2372 w 2857"/>
              <a:gd name="T27" fmla="*/ 1545 h 1942"/>
              <a:gd name="T28" fmla="*/ 1804 w 2857"/>
              <a:gd name="T29" fmla="*/ 1734 h 1942"/>
              <a:gd name="T30" fmla="*/ 1467 w 2857"/>
              <a:gd name="T31" fmla="*/ 1916 h 1942"/>
              <a:gd name="T32" fmla="*/ 850 w 2857"/>
              <a:gd name="T33" fmla="*/ 1891 h 1942"/>
              <a:gd name="T34" fmla="*/ 578 w 2857"/>
              <a:gd name="T35" fmla="*/ 1743 h 19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57"/>
              <a:gd name="T55" fmla="*/ 0 h 1942"/>
              <a:gd name="T56" fmla="*/ 0 w 2857"/>
              <a:gd name="T57" fmla="*/ 0 h 19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57" h="1942">
                <a:moveTo>
                  <a:pt x="578" y="1743"/>
                </a:moveTo>
                <a:cubicBezTo>
                  <a:pt x="450" y="1683"/>
                  <a:pt x="168" y="1619"/>
                  <a:pt x="84" y="1529"/>
                </a:cubicBezTo>
                <a:cubicBezTo>
                  <a:pt x="0" y="1439"/>
                  <a:pt x="55" y="1292"/>
                  <a:pt x="76" y="1200"/>
                </a:cubicBezTo>
                <a:cubicBezTo>
                  <a:pt x="97" y="1108"/>
                  <a:pt x="137" y="1059"/>
                  <a:pt x="208" y="977"/>
                </a:cubicBezTo>
                <a:cubicBezTo>
                  <a:pt x="279" y="895"/>
                  <a:pt x="382" y="768"/>
                  <a:pt x="504" y="706"/>
                </a:cubicBezTo>
                <a:cubicBezTo>
                  <a:pt x="626" y="644"/>
                  <a:pt x="791" y="662"/>
                  <a:pt x="940" y="607"/>
                </a:cubicBezTo>
                <a:cubicBezTo>
                  <a:pt x="1089" y="552"/>
                  <a:pt x="1271" y="447"/>
                  <a:pt x="1401" y="377"/>
                </a:cubicBezTo>
                <a:cubicBezTo>
                  <a:pt x="1531" y="307"/>
                  <a:pt x="1589" y="248"/>
                  <a:pt x="1722" y="188"/>
                </a:cubicBezTo>
                <a:cubicBezTo>
                  <a:pt x="1855" y="128"/>
                  <a:pt x="2061" y="30"/>
                  <a:pt x="2199" y="15"/>
                </a:cubicBezTo>
                <a:cubicBezTo>
                  <a:pt x="2337" y="0"/>
                  <a:pt x="2458" y="30"/>
                  <a:pt x="2553" y="97"/>
                </a:cubicBezTo>
                <a:cubicBezTo>
                  <a:pt x="2648" y="164"/>
                  <a:pt x="2716" y="284"/>
                  <a:pt x="2767" y="418"/>
                </a:cubicBezTo>
                <a:cubicBezTo>
                  <a:pt x="2818" y="552"/>
                  <a:pt x="2857" y="756"/>
                  <a:pt x="2857" y="903"/>
                </a:cubicBezTo>
                <a:cubicBezTo>
                  <a:pt x="2857" y="1050"/>
                  <a:pt x="2848" y="1191"/>
                  <a:pt x="2767" y="1298"/>
                </a:cubicBezTo>
                <a:cubicBezTo>
                  <a:pt x="2686" y="1405"/>
                  <a:pt x="2532" y="1472"/>
                  <a:pt x="2372" y="1545"/>
                </a:cubicBezTo>
                <a:cubicBezTo>
                  <a:pt x="2212" y="1618"/>
                  <a:pt x="1955" y="1672"/>
                  <a:pt x="1804" y="1734"/>
                </a:cubicBezTo>
                <a:cubicBezTo>
                  <a:pt x="1653" y="1796"/>
                  <a:pt x="1626" y="1890"/>
                  <a:pt x="1467" y="1916"/>
                </a:cubicBezTo>
                <a:cubicBezTo>
                  <a:pt x="1308" y="1942"/>
                  <a:pt x="999" y="1918"/>
                  <a:pt x="850" y="1891"/>
                </a:cubicBezTo>
                <a:cubicBezTo>
                  <a:pt x="701" y="1864"/>
                  <a:pt x="706" y="1803"/>
                  <a:pt x="578" y="1743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3733" name="Straight Connector 21513"/>
          <p:cNvSpPr>
            <a:spLocks noChangeShapeType="1"/>
          </p:cNvSpPr>
          <p:nvPr/>
        </p:nvSpPr>
        <p:spPr bwMode="auto">
          <a:xfrm flipV="1">
            <a:off x="4102100" y="3487738"/>
            <a:ext cx="2481263" cy="1017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4" name="Straight Connector 21514"/>
          <p:cNvSpPr>
            <a:spLocks noChangeShapeType="1"/>
          </p:cNvSpPr>
          <p:nvPr/>
        </p:nvSpPr>
        <p:spPr bwMode="auto">
          <a:xfrm flipV="1">
            <a:off x="5381625" y="386715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5" name="Straight Connector 21515"/>
          <p:cNvSpPr>
            <a:spLocks noChangeShapeType="1"/>
          </p:cNvSpPr>
          <p:nvPr/>
        </p:nvSpPr>
        <p:spPr bwMode="auto">
          <a:xfrm flipV="1">
            <a:off x="5133975" y="4559300"/>
            <a:ext cx="2481263" cy="1017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6" name="TextBox 21516"/>
          <p:cNvSpPr txBox="1">
            <a:spLocks noChangeArrowheads="1"/>
          </p:cNvSpPr>
          <p:nvPr/>
        </p:nvSpPr>
        <p:spPr bwMode="auto">
          <a:xfrm>
            <a:off x="7378700" y="3446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3737" name="TextBox 21517"/>
          <p:cNvSpPr txBox="1">
            <a:spLocks noChangeArrowheads="1"/>
          </p:cNvSpPr>
          <p:nvPr/>
        </p:nvSpPr>
        <p:spPr bwMode="auto">
          <a:xfrm>
            <a:off x="4029075" y="38925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3738" name="TextBox 21518"/>
          <p:cNvSpPr txBox="1">
            <a:spLocks noChangeArrowheads="1"/>
          </p:cNvSpPr>
          <p:nvPr/>
        </p:nvSpPr>
        <p:spPr bwMode="auto">
          <a:xfrm>
            <a:off x="7327900" y="4443413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8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1520" name="Oval 21519"/>
          <p:cNvSpPr>
            <a:spLocks noChangeArrowheads="1"/>
          </p:cNvSpPr>
          <p:nvPr/>
        </p:nvSpPr>
        <p:spPr bwMode="auto">
          <a:xfrm flipH="1">
            <a:off x="6269038" y="5027613"/>
            <a:ext cx="119062" cy="1190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1521" name="TextBox 21520"/>
          <p:cNvSpPr txBox="1">
            <a:spLocks noChangeArrowheads="1"/>
          </p:cNvSpPr>
          <p:nvPr/>
        </p:nvSpPr>
        <p:spPr bwMode="auto">
          <a:xfrm>
            <a:off x="6126163" y="5130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Р</a:t>
            </a:r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8093075" y="5173663"/>
          <a:ext cx="5270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5173663"/>
                        <a:ext cx="52705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0" y="3157538"/>
            <a:ext cx="4051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>
                <a:solidFill>
                  <a:srgbClr val="FF0000"/>
                </a:solidFill>
              </a:rPr>
              <a:t>Доказать:</a:t>
            </a:r>
          </a:p>
          <a:p>
            <a:pPr marL="342900" indent="-342900">
              <a:buFontTx/>
              <a:buAutoNum type="arabicParenR"/>
            </a:pPr>
            <a:r>
              <a:rPr lang="ru-RU" sz="2800" b="1">
                <a:solidFill>
                  <a:srgbClr val="0000FF"/>
                </a:solidFill>
              </a:rPr>
              <a:t>Прямые а и </a:t>
            </a:r>
            <a:r>
              <a:rPr lang="en-US" sz="2800" b="1">
                <a:solidFill>
                  <a:srgbClr val="0000FF"/>
                </a:solidFill>
              </a:rPr>
              <a:t>b</a:t>
            </a:r>
            <a:r>
              <a:rPr lang="ru-RU" sz="2800" b="1">
                <a:solidFill>
                  <a:srgbClr val="0000FF"/>
                </a:solidFill>
              </a:rPr>
              <a:t> лежат</a:t>
            </a:r>
          </a:p>
          <a:p>
            <a:pPr marL="342900" indent="-342900"/>
            <a:r>
              <a:rPr lang="ru-RU" sz="2800" b="1">
                <a:solidFill>
                  <a:srgbClr val="0000FF"/>
                </a:solidFill>
              </a:rPr>
              <a:t>    в одной плоскости.</a:t>
            </a:r>
          </a:p>
          <a:p>
            <a:pPr marL="342900" indent="-342900"/>
            <a:r>
              <a:rPr lang="ru-RU" sz="2800" b="1">
                <a:solidFill>
                  <a:srgbClr val="0000FF"/>
                </a:solidFill>
              </a:rPr>
              <a:t>2) Не пересекаются.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 animBg="1"/>
      <p:bldP spid="21521" grpId="0"/>
      <p:bldP spid="73748" grpId="0"/>
      <p:bldP spid="737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icture 1"/>
          <p:cNvSpPr>
            <a:spLocks noGrp="1" noChangeArrowheads="1"/>
          </p:cNvSpPr>
          <p:nvPr>
            <p:ph type="title"/>
          </p:nvPr>
        </p:nvSpPr>
        <p:spPr>
          <a:xfrm>
            <a:off x="456745" y="274638"/>
            <a:ext cx="8230055" cy="1143887"/>
          </a:xfrm>
          <a:scene3d>
            <a:camera prst="orthographicFront"/>
            <a:lightRig rig="threePt" dir="t"/>
          </a:scene3d>
          <a:sp3d/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ru-RU" sz="400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ВСПОМНИМ  ПЛАНИМЕТРИЮ</a:t>
            </a:r>
          </a:p>
        </p:txBody>
      </p:sp>
      <p:sp>
        <p:nvSpPr>
          <p:cNvPr id="3075" name="Shape 307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73050" defTabSz="914400" eaLnBrk="1" hangingPunct="1"/>
            <a:r>
              <a:rPr lang="ru-RU" smtClean="0"/>
              <a:t>Каково может быть взаимное расположение двух прямых на плоскости?</a:t>
            </a:r>
          </a:p>
          <a:p>
            <a:pPr marL="365125" indent="-273050" defTabSz="914400" eaLnBrk="1" hangingPunct="1"/>
            <a:endParaRPr lang="ru-RU" smtClean="0"/>
          </a:p>
          <a:p>
            <a:pPr marL="365125" indent="-273050" defTabSz="914400" eaLnBrk="1" hangingPunct="1"/>
            <a:endParaRPr lang="ru-RU" smtClean="0"/>
          </a:p>
          <a:p>
            <a:pPr marL="365125" indent="-273050" defTabSz="914400" eaLnBrk="1" hangingPunct="1"/>
            <a:endParaRPr lang="ru-RU" smtClean="0"/>
          </a:p>
          <a:p>
            <a:pPr marL="365125" indent="-273050" defTabSz="914400" eaLnBrk="1" hangingPunct="1"/>
            <a:r>
              <a:rPr lang="ru-RU" smtClean="0"/>
              <a:t>Какие прямые в планиметрии называются параллельными?</a:t>
            </a:r>
          </a:p>
          <a:p>
            <a:pPr marL="365125" indent="-273050" defTabSz="914400" eaLnBrk="1" hangingPunct="1"/>
            <a:endParaRPr lang="ru-RU" smtClean="0"/>
          </a:p>
        </p:txBody>
      </p:sp>
      <p:sp>
        <p:nvSpPr>
          <p:cNvPr id="3076" name="Straight Connector 3075"/>
          <p:cNvSpPr>
            <a:spLocks noChangeShapeType="1"/>
          </p:cNvSpPr>
          <p:nvPr/>
        </p:nvSpPr>
        <p:spPr bwMode="auto">
          <a:xfrm flipV="1">
            <a:off x="4067175" y="3284538"/>
            <a:ext cx="1655763" cy="9556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Straight Connector 3076"/>
          <p:cNvSpPr>
            <a:spLocks noChangeShapeType="1"/>
          </p:cNvSpPr>
          <p:nvPr/>
        </p:nvSpPr>
        <p:spPr bwMode="auto">
          <a:xfrm flipV="1">
            <a:off x="1331913" y="3357563"/>
            <a:ext cx="1655762" cy="955675"/>
          </a:xfrm>
          <a:prstGeom prst="line">
            <a:avLst/>
          </a:prstGeom>
          <a:noFill/>
          <a:ln w="57150" algn="ctr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Straight Connector 3077"/>
          <p:cNvSpPr>
            <a:spLocks noChangeShapeType="1"/>
          </p:cNvSpPr>
          <p:nvPr/>
        </p:nvSpPr>
        <p:spPr bwMode="auto">
          <a:xfrm flipV="1">
            <a:off x="3851275" y="3213100"/>
            <a:ext cx="1655763" cy="9556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Straight Connector 3078"/>
          <p:cNvSpPr>
            <a:spLocks noChangeShapeType="1"/>
          </p:cNvSpPr>
          <p:nvPr/>
        </p:nvSpPr>
        <p:spPr bwMode="auto">
          <a:xfrm flipV="1">
            <a:off x="6300788" y="3284538"/>
            <a:ext cx="1655762" cy="955675"/>
          </a:xfrm>
          <a:prstGeom prst="line">
            <a:avLst/>
          </a:prstGeom>
          <a:noFill/>
          <a:ln w="571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Straight Connector 3079"/>
          <p:cNvSpPr>
            <a:spLocks noChangeShapeType="1"/>
          </p:cNvSpPr>
          <p:nvPr/>
        </p:nvSpPr>
        <p:spPr bwMode="auto">
          <a:xfrm rot="3697068" flipV="1">
            <a:off x="6526213" y="3275012"/>
            <a:ext cx="1657350" cy="955675"/>
          </a:xfrm>
          <a:prstGeom prst="line">
            <a:avLst/>
          </a:prstGeom>
          <a:noFill/>
          <a:ln w="571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101"/>
          <p:cNvSpPr>
            <a:spLocks noChangeArrowheads="1"/>
          </p:cNvSpPr>
          <p:nvPr/>
        </p:nvSpPr>
        <p:spPr bwMode="auto">
          <a:xfrm>
            <a:off x="684213" y="2420938"/>
            <a:ext cx="8064500" cy="1430337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Eras Medium ITC" pitchFamily="34" charset="0"/>
            </a:endParaRPr>
          </a:p>
        </p:txBody>
      </p:sp>
      <p:sp>
        <p:nvSpPr>
          <p:cNvPr id="4098" name="Picture 2"/>
          <p:cNvSpPr>
            <a:spLocks noGrp="1" noChangeArrowheads="1"/>
          </p:cNvSpPr>
          <p:nvPr>
            <p:ph type="title"/>
          </p:nvPr>
        </p:nvSpPr>
        <p:spPr>
          <a:xfrm>
            <a:off x="456745" y="274638"/>
            <a:ext cx="8230055" cy="1143887"/>
          </a:xfrm>
          <a:scene3d>
            <a:camera prst="orthographicFront"/>
            <a:lightRig rig="threePt" dir="t"/>
          </a:scene3d>
          <a:sp3d/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ru-RU" sz="400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ВСПОМНИМ  ПЛАНИМЕТРИЮ</a:t>
            </a:r>
          </a:p>
        </p:txBody>
      </p:sp>
      <p:sp>
        <p:nvSpPr>
          <p:cNvPr id="4099" name="Shape 40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73050" defTabSz="914400" eaLnBrk="1" hangingPunct="1"/>
            <a:r>
              <a:rPr lang="ru-RU" smtClean="0"/>
              <a:t>Аксиома параллельных прямых - ?</a:t>
            </a:r>
          </a:p>
        </p:txBody>
      </p:sp>
      <p:sp>
        <p:nvSpPr>
          <p:cNvPr id="4100" name="TextBox 4099"/>
          <p:cNvSpPr txBox="1">
            <a:spLocks noChangeArrowheads="1"/>
          </p:cNvSpPr>
          <p:nvPr/>
        </p:nvSpPr>
        <p:spPr bwMode="auto">
          <a:xfrm>
            <a:off x="900113" y="2565400"/>
            <a:ext cx="7488237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Через точку, не лежащую на данной прямой, </a:t>
            </a:r>
          </a:p>
        </p:txBody>
      </p:sp>
      <p:sp>
        <p:nvSpPr>
          <p:cNvPr id="4101" name="TextBox 4100"/>
          <p:cNvSpPr txBox="1">
            <a:spLocks noChangeArrowheads="1"/>
          </p:cNvSpPr>
          <p:nvPr/>
        </p:nvSpPr>
        <p:spPr bwMode="auto">
          <a:xfrm>
            <a:off x="900113" y="2887663"/>
            <a:ext cx="7920037" cy="822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проходит прямая, параллельная данной и притом только одна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animBg="1"/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121"/>
          <p:cNvSpPr>
            <a:spLocks noChangeArrowheads="1"/>
          </p:cNvSpPr>
          <p:nvPr/>
        </p:nvSpPr>
        <p:spPr bwMode="auto">
          <a:xfrm>
            <a:off x="684213" y="2709863"/>
            <a:ext cx="8064500" cy="1430337"/>
          </a:xfrm>
          <a:prstGeom prst="rect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Eras Medium ITC" pitchFamily="34" charset="0"/>
            </a:endParaRPr>
          </a:p>
        </p:txBody>
      </p:sp>
      <p:sp>
        <p:nvSpPr>
          <p:cNvPr id="5123" name="Picture 2"/>
          <p:cNvSpPr>
            <a:spLocks noGrp="1" noChangeArrowheads="1"/>
          </p:cNvSpPr>
          <p:nvPr>
            <p:ph type="title"/>
          </p:nvPr>
        </p:nvSpPr>
        <p:spPr>
          <a:xfrm>
            <a:off x="456745" y="274638"/>
            <a:ext cx="8230055" cy="1143887"/>
          </a:xfrm>
          <a:scene3d>
            <a:camera prst="orthographicFront"/>
            <a:lightRig rig="threePt" dir="t"/>
          </a:scene3d>
          <a:sp3d/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ru-RU" sz="400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ВСПОМНИМ  ПЛАНИМЕТРИЮ</a:t>
            </a:r>
          </a:p>
        </p:txBody>
      </p:sp>
      <p:sp>
        <p:nvSpPr>
          <p:cNvPr id="5124" name="Shape 51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73050" defTabSz="914400" eaLnBrk="1" hangingPunct="1"/>
            <a:r>
              <a:rPr lang="ru-RU" smtClean="0"/>
              <a:t>Следствия аксиомы параллельных прямых - ?</a:t>
            </a:r>
          </a:p>
        </p:txBody>
      </p:sp>
      <p:sp>
        <p:nvSpPr>
          <p:cNvPr id="5125" name="TextBox 5124"/>
          <p:cNvSpPr txBox="1">
            <a:spLocks noChangeArrowheads="1"/>
          </p:cNvSpPr>
          <p:nvPr/>
        </p:nvSpPr>
        <p:spPr bwMode="auto">
          <a:xfrm>
            <a:off x="900113" y="2854325"/>
            <a:ext cx="7488237" cy="1187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Если прямая пересекает одну из параллельных прямых, то она пересекает и  другую.</a:t>
            </a:r>
          </a:p>
        </p:txBody>
      </p:sp>
      <p:sp>
        <p:nvSpPr>
          <p:cNvPr id="32774" name="Rectangle 5126"/>
          <p:cNvSpPr>
            <a:spLocks noChangeArrowheads="1"/>
          </p:cNvSpPr>
          <p:nvPr/>
        </p:nvSpPr>
        <p:spPr bwMode="auto">
          <a:xfrm>
            <a:off x="684213" y="4292600"/>
            <a:ext cx="8064500" cy="1414463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Eras Medium ITC" pitchFamily="34" charset="0"/>
            </a:endParaRPr>
          </a:p>
        </p:txBody>
      </p:sp>
      <p:sp>
        <p:nvSpPr>
          <p:cNvPr id="5128" name="TextBox 5127"/>
          <p:cNvSpPr txBox="1">
            <a:spLocks noChangeArrowheads="1"/>
          </p:cNvSpPr>
          <p:nvPr/>
        </p:nvSpPr>
        <p:spPr bwMode="auto">
          <a:xfrm>
            <a:off x="900113" y="4437063"/>
            <a:ext cx="7488237" cy="822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Если две прямые параллельны третьей прямой, то они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  <p:bldP spid="5125" grpId="1"/>
      <p:bldP spid="32774" grpId="0" animBg="1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ВЕРНЕМСЯ В ПРОСТРАНСТВО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прямые в пространстве называются параллельными?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4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336473" y="900546"/>
            <a:ext cx="4807527" cy="3297381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70C0"/>
                </a:solidFill>
              </a:rPr>
              <a:t>Две прямые в пространстве называются </a:t>
            </a:r>
            <a:r>
              <a:rPr lang="ru-RU" sz="2400" b="1" i="1" dirty="0">
                <a:solidFill>
                  <a:srgbClr val="C00000"/>
                </a:solidFill>
              </a:rPr>
              <a:t>параллельными , 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              если </a:t>
            </a:r>
            <a:r>
              <a:rPr lang="ru-RU" sz="2400" b="1" i="1" dirty="0">
                <a:solidFill>
                  <a:srgbClr val="0070C0"/>
                </a:solidFill>
              </a:rPr>
              <a:t>они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лежат </a:t>
            </a:r>
            <a:r>
              <a:rPr lang="ru-RU" sz="2400" b="1" i="1" dirty="0">
                <a:solidFill>
                  <a:srgbClr val="0070C0"/>
                </a:solidFill>
              </a:rPr>
              <a:t>в одной плоскости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и 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не </a:t>
            </a:r>
            <a:r>
              <a:rPr lang="ru-RU" sz="2400" b="1" i="1" dirty="0">
                <a:solidFill>
                  <a:srgbClr val="0070C0"/>
                </a:solidFill>
              </a:rPr>
              <a:t>имеют общих точек.</a:t>
            </a:r>
          </a:p>
        </p:txBody>
      </p:sp>
      <p:pic>
        <p:nvPicPr>
          <p:cNvPr id="11268" name="Объект 12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749618">
            <a:off x="-54560" y="1171764"/>
            <a:ext cx="4690387" cy="321230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hape 81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ru-RU" dirty="0" smtClean="0"/>
              <a:t>Какие прямые в пространстве называются параллельными?</a:t>
            </a:r>
          </a:p>
        </p:txBody>
      </p:sp>
      <p:sp>
        <p:nvSpPr>
          <p:cNvPr id="34819" name="Cube 8195"/>
          <p:cNvSpPr>
            <a:spLocks noChangeArrowheads="1"/>
          </p:cNvSpPr>
          <p:nvPr/>
        </p:nvSpPr>
        <p:spPr bwMode="auto">
          <a:xfrm>
            <a:off x="1176338" y="3213100"/>
            <a:ext cx="3384550" cy="2879725"/>
          </a:xfrm>
          <a:prstGeom prst="cube">
            <a:avLst>
              <a:gd name="adj" fmla="val 25000"/>
            </a:avLst>
          </a:prstGeom>
          <a:solidFill>
            <a:srgbClr val="E3F62E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4820" name="Straight Connector 8196"/>
          <p:cNvSpPr>
            <a:spLocks noChangeShapeType="1"/>
          </p:cNvSpPr>
          <p:nvPr/>
        </p:nvSpPr>
        <p:spPr bwMode="auto">
          <a:xfrm>
            <a:off x="1895475" y="3213100"/>
            <a:ext cx="0" cy="21605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1" name="Straight Connector 8197"/>
          <p:cNvSpPr>
            <a:spLocks noChangeShapeType="1"/>
          </p:cNvSpPr>
          <p:nvPr/>
        </p:nvSpPr>
        <p:spPr bwMode="auto">
          <a:xfrm>
            <a:off x="1895475" y="5373688"/>
            <a:ext cx="26654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2" name="Straight Connector 8198"/>
          <p:cNvSpPr>
            <a:spLocks noChangeShapeType="1"/>
          </p:cNvSpPr>
          <p:nvPr/>
        </p:nvSpPr>
        <p:spPr bwMode="auto">
          <a:xfrm flipH="1">
            <a:off x="1176338" y="5373688"/>
            <a:ext cx="719137" cy="7191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3" name="TextBox 8199"/>
          <p:cNvSpPr txBox="1">
            <a:spLocks noChangeArrowheads="1"/>
          </p:cNvSpPr>
          <p:nvPr/>
        </p:nvSpPr>
        <p:spPr bwMode="auto">
          <a:xfrm>
            <a:off x="755650" y="5989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34824" name="TextBox 8200"/>
          <p:cNvSpPr txBox="1">
            <a:spLocks noChangeArrowheads="1"/>
          </p:cNvSpPr>
          <p:nvPr/>
        </p:nvSpPr>
        <p:spPr bwMode="auto">
          <a:xfrm>
            <a:off x="1908175" y="48545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B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25" name="TextBox 8201"/>
          <p:cNvSpPr txBox="1">
            <a:spLocks noChangeArrowheads="1"/>
          </p:cNvSpPr>
          <p:nvPr/>
        </p:nvSpPr>
        <p:spPr bwMode="auto">
          <a:xfrm>
            <a:off x="4632325" y="49260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C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26" name="TextBox 8202"/>
          <p:cNvSpPr txBox="1">
            <a:spLocks noChangeArrowheads="1"/>
          </p:cNvSpPr>
          <p:nvPr/>
        </p:nvSpPr>
        <p:spPr bwMode="auto">
          <a:xfrm>
            <a:off x="3840163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27" name="TextBox 8203"/>
          <p:cNvSpPr txBox="1">
            <a:spLocks noChangeArrowheads="1"/>
          </p:cNvSpPr>
          <p:nvPr/>
        </p:nvSpPr>
        <p:spPr bwMode="auto">
          <a:xfrm>
            <a:off x="611188" y="38306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А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28" name="TextBox 8204"/>
          <p:cNvSpPr txBox="1">
            <a:spLocks noChangeArrowheads="1"/>
          </p:cNvSpPr>
          <p:nvPr/>
        </p:nvSpPr>
        <p:spPr bwMode="auto">
          <a:xfrm>
            <a:off x="1824038" y="263842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B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29" name="TextBox 8205"/>
          <p:cNvSpPr txBox="1">
            <a:spLocks noChangeArrowheads="1"/>
          </p:cNvSpPr>
          <p:nvPr/>
        </p:nvSpPr>
        <p:spPr bwMode="auto">
          <a:xfrm>
            <a:off x="4487863" y="263842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C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30" name="TextBox 8206"/>
          <p:cNvSpPr txBox="1">
            <a:spLocks noChangeArrowheads="1"/>
          </p:cNvSpPr>
          <p:nvPr/>
        </p:nvSpPr>
        <p:spPr bwMode="auto">
          <a:xfrm>
            <a:off x="3830638" y="3789363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029200" y="3749675"/>
            <a:ext cx="4114800" cy="3108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Параллельными  </a:t>
            </a:r>
          </a:p>
          <a:p>
            <a:pPr algn="ctr"/>
            <a:r>
              <a:rPr lang="ru-RU" sz="2800" b="1"/>
              <a:t>называются прямые,</a:t>
            </a:r>
          </a:p>
          <a:p>
            <a:pPr algn="ctr"/>
            <a:r>
              <a:rPr lang="ru-RU" sz="2800" b="1"/>
              <a:t>лежащие в одной</a:t>
            </a:r>
          </a:p>
          <a:p>
            <a:pPr algn="ctr"/>
            <a:r>
              <a:rPr lang="ru-RU" sz="2800" b="1"/>
              <a:t>плоскости и не</a:t>
            </a:r>
          </a:p>
          <a:p>
            <a:pPr algn="ctr"/>
            <a:r>
              <a:rPr lang="ru-RU" sz="2800" b="1"/>
              <a:t>имеющие точек</a:t>
            </a:r>
          </a:p>
          <a:p>
            <a:pPr algn="ctr"/>
            <a:r>
              <a:rPr lang="ru-RU" sz="2800" b="1"/>
              <a:t>пересечения.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hape 614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ru-RU" smtClean="0"/>
              <a:t>Каково может быть взаимное расположение прямых в пространстве?</a:t>
            </a:r>
          </a:p>
        </p:txBody>
      </p:sp>
      <p:sp>
        <p:nvSpPr>
          <p:cNvPr id="6148" name="Cube 6147"/>
          <p:cNvSpPr>
            <a:spLocks noChangeArrowheads="1"/>
          </p:cNvSpPr>
          <p:nvPr/>
        </p:nvSpPr>
        <p:spPr bwMode="auto">
          <a:xfrm>
            <a:off x="1176338" y="3213100"/>
            <a:ext cx="3384550" cy="2879725"/>
          </a:xfrm>
          <a:prstGeom prst="cube">
            <a:avLst>
              <a:gd name="adj" fmla="val 25000"/>
            </a:avLst>
          </a:prstGeom>
          <a:solidFill>
            <a:srgbClr val="E3F62E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149" name="Straight Connector 6148"/>
          <p:cNvSpPr>
            <a:spLocks noChangeShapeType="1"/>
          </p:cNvSpPr>
          <p:nvPr/>
        </p:nvSpPr>
        <p:spPr bwMode="auto">
          <a:xfrm>
            <a:off x="1895475" y="3213100"/>
            <a:ext cx="0" cy="21605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Straight Connector 6149"/>
          <p:cNvSpPr>
            <a:spLocks noChangeShapeType="1"/>
          </p:cNvSpPr>
          <p:nvPr/>
        </p:nvSpPr>
        <p:spPr bwMode="auto">
          <a:xfrm>
            <a:off x="1895475" y="5373688"/>
            <a:ext cx="26654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Straight Connector 6150"/>
          <p:cNvSpPr>
            <a:spLocks noChangeShapeType="1"/>
          </p:cNvSpPr>
          <p:nvPr/>
        </p:nvSpPr>
        <p:spPr bwMode="auto">
          <a:xfrm flipH="1">
            <a:off x="1176338" y="5373688"/>
            <a:ext cx="719137" cy="719137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TextBox 6151"/>
          <p:cNvSpPr txBox="1">
            <a:spLocks noChangeArrowheads="1"/>
          </p:cNvSpPr>
          <p:nvPr/>
        </p:nvSpPr>
        <p:spPr bwMode="auto">
          <a:xfrm>
            <a:off x="755650" y="5989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6153" name="TextBox 6152"/>
          <p:cNvSpPr txBox="1">
            <a:spLocks noChangeArrowheads="1"/>
          </p:cNvSpPr>
          <p:nvPr/>
        </p:nvSpPr>
        <p:spPr bwMode="auto">
          <a:xfrm>
            <a:off x="1908175" y="48545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B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54" name="TextBox 6153"/>
          <p:cNvSpPr txBox="1">
            <a:spLocks noChangeArrowheads="1"/>
          </p:cNvSpPr>
          <p:nvPr/>
        </p:nvSpPr>
        <p:spPr bwMode="auto">
          <a:xfrm>
            <a:off x="4632325" y="49260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C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55" name="TextBox 6154"/>
          <p:cNvSpPr txBox="1">
            <a:spLocks noChangeArrowheads="1"/>
          </p:cNvSpPr>
          <p:nvPr/>
        </p:nvSpPr>
        <p:spPr bwMode="auto">
          <a:xfrm>
            <a:off x="3840163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58" name="TextBox 6157"/>
          <p:cNvSpPr txBox="1">
            <a:spLocks noChangeArrowheads="1"/>
          </p:cNvSpPr>
          <p:nvPr/>
        </p:nvSpPr>
        <p:spPr bwMode="auto">
          <a:xfrm>
            <a:off x="611188" y="38306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А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59" name="TextBox 6158"/>
          <p:cNvSpPr txBox="1">
            <a:spLocks noChangeArrowheads="1"/>
          </p:cNvSpPr>
          <p:nvPr/>
        </p:nvSpPr>
        <p:spPr bwMode="auto">
          <a:xfrm>
            <a:off x="1824038" y="263842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B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60" name="TextBox 6159"/>
          <p:cNvSpPr txBox="1">
            <a:spLocks noChangeArrowheads="1"/>
          </p:cNvSpPr>
          <p:nvPr/>
        </p:nvSpPr>
        <p:spPr bwMode="auto">
          <a:xfrm>
            <a:off x="4487863" y="263842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C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61" name="TextBox 6160"/>
          <p:cNvSpPr txBox="1">
            <a:spLocks noChangeArrowheads="1"/>
          </p:cNvSpPr>
          <p:nvPr/>
        </p:nvSpPr>
        <p:spPr bwMode="auto">
          <a:xfrm>
            <a:off x="3830638" y="3789363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162" name="TextBox 6161"/>
          <p:cNvSpPr txBox="1">
            <a:spLocks noChangeArrowheads="1"/>
          </p:cNvSpPr>
          <p:nvPr/>
        </p:nvSpPr>
        <p:spPr bwMode="auto">
          <a:xfrm>
            <a:off x="5580063" y="2924175"/>
            <a:ext cx="316865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AB </a:t>
            </a:r>
            <a:r>
              <a:rPr lang="ru-RU" sz="3200" b="1">
                <a:solidFill>
                  <a:srgbClr val="008000"/>
                </a:solidFill>
              </a:rPr>
              <a:t>и </a:t>
            </a:r>
            <a:r>
              <a:rPr lang="en-US" sz="3200" b="1">
                <a:solidFill>
                  <a:srgbClr val="008000"/>
                </a:solidFill>
              </a:rPr>
              <a:t>CD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B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en-US" sz="3200" b="1">
                <a:solidFill>
                  <a:srgbClr val="008000"/>
                </a:solidFill>
              </a:rPr>
              <a:t>C </a:t>
            </a:r>
            <a:r>
              <a:rPr lang="ru-RU" sz="3200" b="1">
                <a:solidFill>
                  <a:srgbClr val="008000"/>
                </a:solidFill>
              </a:rPr>
              <a:t>и</a:t>
            </a:r>
            <a:r>
              <a:rPr lang="en-US" sz="3200" b="1">
                <a:solidFill>
                  <a:srgbClr val="008000"/>
                </a:solidFill>
              </a:rPr>
              <a:t> C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en-US" sz="3200" b="1">
                <a:solidFill>
                  <a:srgbClr val="008000"/>
                </a:solidFill>
              </a:rPr>
              <a:t>C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AD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ru-RU" sz="3200" b="1">
                <a:solidFill>
                  <a:srgbClr val="008000"/>
                </a:solidFill>
              </a:rPr>
              <a:t> и </a:t>
            </a:r>
            <a:r>
              <a:rPr lang="en-US" sz="3200" b="1">
                <a:solidFill>
                  <a:srgbClr val="008000"/>
                </a:solidFill>
              </a:rPr>
              <a:t>A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en-US" sz="3200" b="1">
                <a:solidFill>
                  <a:srgbClr val="008000"/>
                </a:solidFill>
              </a:rPr>
              <a:t>D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BC </a:t>
            </a:r>
            <a:r>
              <a:rPr lang="ru-RU" sz="3200" b="1">
                <a:solidFill>
                  <a:srgbClr val="008000"/>
                </a:solidFill>
              </a:rPr>
              <a:t>и </a:t>
            </a:r>
            <a:r>
              <a:rPr lang="en-US" sz="3200" b="1">
                <a:solidFill>
                  <a:srgbClr val="008000"/>
                </a:solidFill>
              </a:rPr>
              <a:t>AA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endParaRPr lang="en-US" sz="3200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</a:rPr>
              <a:t>B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en-US" sz="3200" b="1">
                <a:solidFill>
                  <a:srgbClr val="008000"/>
                </a:solidFill>
              </a:rPr>
              <a:t>C </a:t>
            </a:r>
            <a:r>
              <a:rPr lang="ru-RU" sz="3200" b="1">
                <a:solidFill>
                  <a:srgbClr val="008000"/>
                </a:solidFill>
              </a:rPr>
              <a:t>и </a:t>
            </a:r>
            <a:r>
              <a:rPr lang="en-US" sz="3200" b="1">
                <a:solidFill>
                  <a:srgbClr val="008000"/>
                </a:solidFill>
              </a:rPr>
              <a:t>A</a:t>
            </a:r>
            <a:r>
              <a:rPr lang="en-US" sz="3200" b="1" baseline="-25000">
                <a:solidFill>
                  <a:srgbClr val="008000"/>
                </a:solidFill>
              </a:rPr>
              <a:t>1</a:t>
            </a:r>
            <a:r>
              <a:rPr lang="en-US" sz="3200" b="1">
                <a:solidFill>
                  <a:srgbClr val="008000"/>
                </a:solidFill>
              </a:rPr>
              <a:t>D</a:t>
            </a:r>
            <a:endParaRPr lang="ru-RU" sz="3200" b="1">
              <a:solidFill>
                <a:srgbClr val="008000"/>
              </a:solidFill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294438" y="2940050"/>
            <a:ext cx="409575" cy="56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cs typeface="Arial" pitchFamily="34" charset="0"/>
              </a:rPr>
              <a:t>II</a:t>
            </a:r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7527925" y="2773363"/>
            <a:ext cx="914400" cy="914400"/>
          </a:xfrm>
          <a:prstGeom prst="ellipse">
            <a:avLst/>
          </a:prstGeom>
          <a:solidFill>
            <a:srgbClr val="FFC5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450013" y="3689350"/>
            <a:ext cx="409575" cy="56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cs typeface="Arial" pitchFamily="34" charset="0"/>
              </a:rPr>
              <a:t>∩</a:t>
            </a: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7851775" y="3460750"/>
            <a:ext cx="914400" cy="914400"/>
          </a:xfrm>
          <a:prstGeom prst="ellipse">
            <a:avLst/>
          </a:prstGeom>
          <a:solidFill>
            <a:srgbClr val="FFC5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451600" y="4408488"/>
            <a:ext cx="409575" cy="56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cs typeface="Arial" pitchFamily="34" charset="0"/>
              </a:rPr>
              <a:t>∩</a:t>
            </a:r>
          </a:p>
        </p:txBody>
      </p:sp>
      <p:sp>
        <p:nvSpPr>
          <p:cNvPr id="33817" name="Oval 25"/>
          <p:cNvSpPr>
            <a:spLocks noChangeArrowheads="1"/>
          </p:cNvSpPr>
          <p:nvPr/>
        </p:nvSpPr>
        <p:spPr bwMode="auto">
          <a:xfrm>
            <a:off x="7716838" y="4210050"/>
            <a:ext cx="914400" cy="914400"/>
          </a:xfrm>
          <a:prstGeom prst="ellipse">
            <a:avLst/>
          </a:prstGeom>
          <a:solidFill>
            <a:srgbClr val="FFC5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7626350" y="4895850"/>
            <a:ext cx="914400" cy="914400"/>
          </a:xfrm>
          <a:prstGeom prst="ellipse">
            <a:avLst/>
          </a:prstGeom>
          <a:solidFill>
            <a:srgbClr val="FFC5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3819" name="Oval 27"/>
          <p:cNvSpPr>
            <a:spLocks noChangeArrowheads="1"/>
          </p:cNvSpPr>
          <p:nvPr/>
        </p:nvSpPr>
        <p:spPr bwMode="auto">
          <a:xfrm>
            <a:off x="7762875" y="5611813"/>
            <a:ext cx="914400" cy="914400"/>
          </a:xfrm>
          <a:prstGeom prst="ellipse">
            <a:avLst/>
          </a:prstGeom>
          <a:solidFill>
            <a:srgbClr val="FFC5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/>
      <p:bldP spid="6153" grpId="0"/>
      <p:bldP spid="6154" grpId="0"/>
      <p:bldP spid="6155" grpId="0"/>
      <p:bldP spid="6158" grpId="0"/>
      <p:bldP spid="6159" grpId="0"/>
      <p:bldP spid="6160" grpId="0"/>
      <p:bldP spid="6161" grpId="0"/>
      <p:bldP spid="6162" grpId="0" uiExpand="1" build="p"/>
      <p:bldP spid="33810" grpId="0" uiExpand="1" animBg="1"/>
      <p:bldP spid="33811" grpId="0" uiExpand="1" animBg="1"/>
      <p:bldP spid="33811" grpId="1" uiExpand="1" animBg="1"/>
      <p:bldP spid="33812" grpId="0" uiExpand="1" animBg="1"/>
      <p:bldP spid="33813" grpId="0" uiExpand="1" animBg="1"/>
      <p:bldP spid="33813" grpId="1" uiExpand="1" animBg="1"/>
      <p:bldP spid="33814" grpId="0" uiExpand="1" animBg="1"/>
      <p:bldP spid="33817" grpId="0" uiExpand="1" animBg="1"/>
      <p:bldP spid="33817" grpId="1" uiExpand="1" animBg="1"/>
      <p:bldP spid="33818" grpId="0" uiExpand="1" animBg="1"/>
      <p:bldP spid="33818" grpId="1" uiExpand="1" animBg="1"/>
      <p:bldP spid="33819" grpId="0" animBg="1"/>
      <p:bldP spid="338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Shape 11271"/>
          <p:cNvSpPr>
            <a:spLocks/>
          </p:cNvSpPr>
          <p:nvPr/>
        </p:nvSpPr>
        <p:spPr bwMode="auto">
          <a:xfrm>
            <a:off x="1860550" y="2936875"/>
            <a:ext cx="5303838" cy="3468688"/>
          </a:xfrm>
          <a:custGeom>
            <a:avLst/>
            <a:gdLst>
              <a:gd name="T0" fmla="*/ 529 w 3341"/>
              <a:gd name="T1" fmla="*/ 1988 h 2185"/>
              <a:gd name="T2" fmla="*/ 76 w 3341"/>
              <a:gd name="T3" fmla="*/ 1807 h 2185"/>
              <a:gd name="T4" fmla="*/ 76 w 3341"/>
              <a:gd name="T5" fmla="*/ 1489 h 2185"/>
              <a:gd name="T6" fmla="*/ 30 w 3341"/>
              <a:gd name="T7" fmla="*/ 1126 h 2185"/>
              <a:gd name="T8" fmla="*/ 167 w 3341"/>
              <a:gd name="T9" fmla="*/ 854 h 2185"/>
              <a:gd name="T10" fmla="*/ 620 w 3341"/>
              <a:gd name="T11" fmla="*/ 582 h 2185"/>
              <a:gd name="T12" fmla="*/ 802 w 3341"/>
              <a:gd name="T13" fmla="*/ 401 h 2185"/>
              <a:gd name="T14" fmla="*/ 1346 w 3341"/>
              <a:gd name="T15" fmla="*/ 310 h 2185"/>
              <a:gd name="T16" fmla="*/ 1709 w 3341"/>
              <a:gd name="T17" fmla="*/ 129 h 2185"/>
              <a:gd name="T18" fmla="*/ 2162 w 3341"/>
              <a:gd name="T19" fmla="*/ 83 h 2185"/>
              <a:gd name="T20" fmla="*/ 2480 w 3341"/>
              <a:gd name="T21" fmla="*/ 83 h 2185"/>
              <a:gd name="T22" fmla="*/ 2933 w 3341"/>
              <a:gd name="T23" fmla="*/ 38 h 2185"/>
              <a:gd name="T24" fmla="*/ 3296 w 3341"/>
              <a:gd name="T25" fmla="*/ 310 h 2185"/>
              <a:gd name="T26" fmla="*/ 3206 w 3341"/>
              <a:gd name="T27" fmla="*/ 628 h 2185"/>
              <a:gd name="T28" fmla="*/ 3251 w 3341"/>
              <a:gd name="T29" fmla="*/ 990 h 2185"/>
              <a:gd name="T30" fmla="*/ 3070 w 3341"/>
              <a:gd name="T31" fmla="*/ 1444 h 2185"/>
              <a:gd name="T32" fmla="*/ 2843 w 3341"/>
              <a:gd name="T33" fmla="*/ 1807 h 2185"/>
              <a:gd name="T34" fmla="*/ 2253 w 3341"/>
              <a:gd name="T35" fmla="*/ 1943 h 2185"/>
              <a:gd name="T36" fmla="*/ 1663 w 3341"/>
              <a:gd name="T37" fmla="*/ 2124 h 2185"/>
              <a:gd name="T38" fmla="*/ 1210 w 3341"/>
              <a:gd name="T39" fmla="*/ 2170 h 2185"/>
              <a:gd name="T40" fmla="*/ 938 w 3341"/>
              <a:gd name="T41" fmla="*/ 2034 h 2185"/>
              <a:gd name="T42" fmla="*/ 529 w 3341"/>
              <a:gd name="T43" fmla="*/ 1988 h 21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341"/>
              <a:gd name="T67" fmla="*/ 0 h 2185"/>
              <a:gd name="T68" fmla="*/ 0 w 3341"/>
              <a:gd name="T69" fmla="*/ 0 h 218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341" h="2185">
                <a:moveTo>
                  <a:pt x="529" y="1988"/>
                </a:moveTo>
                <a:cubicBezTo>
                  <a:pt x="385" y="1950"/>
                  <a:pt x="152" y="1890"/>
                  <a:pt x="76" y="1807"/>
                </a:cubicBezTo>
                <a:cubicBezTo>
                  <a:pt x="0" y="1724"/>
                  <a:pt x="84" y="1602"/>
                  <a:pt x="76" y="1489"/>
                </a:cubicBezTo>
                <a:cubicBezTo>
                  <a:pt x="68" y="1376"/>
                  <a:pt x="15" y="1232"/>
                  <a:pt x="30" y="1126"/>
                </a:cubicBezTo>
                <a:cubicBezTo>
                  <a:pt x="45" y="1020"/>
                  <a:pt x="69" y="945"/>
                  <a:pt x="167" y="854"/>
                </a:cubicBezTo>
                <a:cubicBezTo>
                  <a:pt x="265" y="763"/>
                  <a:pt x="514" y="657"/>
                  <a:pt x="620" y="582"/>
                </a:cubicBezTo>
                <a:cubicBezTo>
                  <a:pt x="726" y="507"/>
                  <a:pt x="681" y="446"/>
                  <a:pt x="802" y="401"/>
                </a:cubicBezTo>
                <a:cubicBezTo>
                  <a:pt x="923" y="356"/>
                  <a:pt x="1195" y="355"/>
                  <a:pt x="1346" y="310"/>
                </a:cubicBezTo>
                <a:cubicBezTo>
                  <a:pt x="1497" y="265"/>
                  <a:pt x="1573" y="167"/>
                  <a:pt x="1709" y="129"/>
                </a:cubicBezTo>
                <a:cubicBezTo>
                  <a:pt x="1845" y="91"/>
                  <a:pt x="2034" y="91"/>
                  <a:pt x="2162" y="83"/>
                </a:cubicBezTo>
                <a:cubicBezTo>
                  <a:pt x="2290" y="75"/>
                  <a:pt x="2352" y="90"/>
                  <a:pt x="2480" y="83"/>
                </a:cubicBezTo>
                <a:cubicBezTo>
                  <a:pt x="2608" y="76"/>
                  <a:pt x="2797" y="0"/>
                  <a:pt x="2933" y="38"/>
                </a:cubicBezTo>
                <a:cubicBezTo>
                  <a:pt x="3069" y="76"/>
                  <a:pt x="3251" y="212"/>
                  <a:pt x="3296" y="310"/>
                </a:cubicBezTo>
                <a:cubicBezTo>
                  <a:pt x="3341" y="408"/>
                  <a:pt x="3213" y="515"/>
                  <a:pt x="3206" y="628"/>
                </a:cubicBezTo>
                <a:cubicBezTo>
                  <a:pt x="3199" y="741"/>
                  <a:pt x="3274" y="854"/>
                  <a:pt x="3251" y="990"/>
                </a:cubicBezTo>
                <a:cubicBezTo>
                  <a:pt x="3228" y="1126"/>
                  <a:pt x="3138" y="1308"/>
                  <a:pt x="3070" y="1444"/>
                </a:cubicBezTo>
                <a:cubicBezTo>
                  <a:pt x="3002" y="1580"/>
                  <a:pt x="2979" y="1724"/>
                  <a:pt x="2843" y="1807"/>
                </a:cubicBezTo>
                <a:cubicBezTo>
                  <a:pt x="2707" y="1890"/>
                  <a:pt x="2450" y="1890"/>
                  <a:pt x="2253" y="1943"/>
                </a:cubicBezTo>
                <a:cubicBezTo>
                  <a:pt x="2056" y="1996"/>
                  <a:pt x="1837" y="2086"/>
                  <a:pt x="1663" y="2124"/>
                </a:cubicBezTo>
                <a:cubicBezTo>
                  <a:pt x="1489" y="2162"/>
                  <a:pt x="1331" y="2185"/>
                  <a:pt x="1210" y="2170"/>
                </a:cubicBezTo>
                <a:cubicBezTo>
                  <a:pt x="1089" y="2155"/>
                  <a:pt x="1059" y="2064"/>
                  <a:pt x="938" y="2034"/>
                </a:cubicBezTo>
                <a:cubicBezTo>
                  <a:pt x="817" y="2004"/>
                  <a:pt x="673" y="2026"/>
                  <a:pt x="529" y="1988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6" name="Shape 1126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defTabSz="914400" eaLnBrk="1" hangingPunct="1"/>
            <a:r>
              <a:rPr lang="ru-RU" sz="4000" b="1" dirty="0" smtClean="0"/>
              <a:t>Теорема о параллельных </a:t>
            </a:r>
            <a:r>
              <a:rPr lang="ru-RU" sz="4000" b="1" dirty="0" smtClean="0"/>
              <a:t>прямых</a:t>
            </a:r>
            <a:endParaRPr lang="ru-RU" sz="4000" b="1" dirty="0" smtClean="0"/>
          </a:p>
        </p:txBody>
      </p:sp>
      <p:sp>
        <p:nvSpPr>
          <p:cNvPr id="11267" name="Shape 11266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229600" cy="1595437"/>
          </a:xfrm>
          <a:solidFill>
            <a:srgbClr val="CCFFCC"/>
          </a:solidFill>
          <a:ln cap="flat" algn="ctr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marL="0" indent="0" algn="ctr" defTabSz="914400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/>
              <a:t>Через </a:t>
            </a:r>
            <a:r>
              <a:rPr lang="ru-RU" sz="2800" b="1" dirty="0" smtClean="0"/>
              <a:t>точку вне данной прямой, можно провести прямую, параллельную этой прямой, </a:t>
            </a:r>
            <a:r>
              <a:rPr lang="ru-RU" sz="2800" b="1" dirty="0" smtClean="0"/>
              <a:t>и притом только </a:t>
            </a:r>
            <a:r>
              <a:rPr lang="ru-RU" sz="2800" b="1" dirty="0" smtClean="0"/>
              <a:t>одну.</a:t>
            </a:r>
            <a:endParaRPr lang="ru-RU" sz="2800" b="1" dirty="0" smtClean="0"/>
          </a:p>
        </p:txBody>
      </p:sp>
      <p:sp>
        <p:nvSpPr>
          <p:cNvPr id="1029" name="Straight Connector 11267"/>
          <p:cNvSpPr>
            <a:spLocks noChangeShapeType="1"/>
          </p:cNvSpPr>
          <p:nvPr/>
        </p:nvSpPr>
        <p:spPr bwMode="auto">
          <a:xfrm flipV="1">
            <a:off x="2268538" y="3429000"/>
            <a:ext cx="3889375" cy="15128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Oval 11268"/>
          <p:cNvSpPr>
            <a:spLocks noChangeArrowheads="1"/>
          </p:cNvSpPr>
          <p:nvPr/>
        </p:nvSpPr>
        <p:spPr bwMode="auto">
          <a:xfrm>
            <a:off x="4645025" y="4941888"/>
            <a:ext cx="144463" cy="14446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TextBox 11269"/>
          <p:cNvSpPr txBox="1">
            <a:spLocks noChangeArrowheads="1"/>
          </p:cNvSpPr>
          <p:nvPr/>
        </p:nvSpPr>
        <p:spPr bwMode="auto">
          <a:xfrm>
            <a:off x="4716463" y="5084763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032" name="TextBox 11270"/>
          <p:cNvSpPr txBox="1">
            <a:spLocks noChangeArrowheads="1"/>
          </p:cNvSpPr>
          <p:nvPr/>
        </p:nvSpPr>
        <p:spPr bwMode="auto">
          <a:xfrm>
            <a:off x="2268538" y="426878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73" name="Straight Connector 11272"/>
          <p:cNvSpPr>
            <a:spLocks noChangeShapeType="1"/>
          </p:cNvSpPr>
          <p:nvPr/>
        </p:nvSpPr>
        <p:spPr bwMode="auto">
          <a:xfrm flipV="1">
            <a:off x="2700338" y="4292600"/>
            <a:ext cx="3889375" cy="15128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TextBox 11273"/>
          <p:cNvSpPr txBox="1">
            <a:spLocks noChangeArrowheads="1"/>
          </p:cNvSpPr>
          <p:nvPr/>
        </p:nvSpPr>
        <p:spPr bwMode="auto">
          <a:xfrm>
            <a:off x="3133725" y="5445125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6589713" y="3357563"/>
          <a:ext cx="5270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3357563"/>
                        <a:ext cx="52705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66" grpId="0"/>
      <p:bldP spid="11267" grpId="0" uiExpand="1" build="p" animBg="1"/>
      <p:bldP spid="1029" grpId="0" animBg="1"/>
      <p:bldP spid="1030" grpId="0" animBg="1"/>
      <p:bldP spid="1031" grpId="0"/>
      <p:bldP spid="1032" grpId="0"/>
      <p:bldP spid="11273" grpId="0" animBg="1"/>
      <p:bldP spid="11274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4444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">
              <a:schemeClr val="phClr">
                <a:tint val="1000"/>
                <a:satMod val="15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" t="8000" r="155000" b="200000"/>
          </a:path>
        </a:gradFill>
        <a:gradFill rotWithShape="1">
          <a:gsLst>
            <a:gs pos="0">
              <a:schemeClr val="phClr">
                <a:tint val="45000"/>
                <a:satMod val="1500000"/>
              </a:schemeClr>
            </a:gs>
            <a:gs pos="1000">
              <a:schemeClr val="phClr">
                <a:tint val="45000"/>
                <a:satMod val="14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0" t="100000" r="135000" b="145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D71600"/>
      </a:hlink>
      <a:folHlink>
        <a:srgbClr val="00AFE1"/>
      </a:folHlink>
    </a:clrScheme>
    <a:fontScheme name="Concourse">
      <a:maj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新細明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38000"/>
                <a:satMod val="135000"/>
              </a:schemeClr>
            </a:gs>
            <a:gs pos="50000">
              <a:schemeClr val="phClr">
                <a:shade val="69000"/>
                <a:satMod val="135000"/>
              </a:schemeClr>
            </a:gs>
            <a:gs pos="100000">
              <a:schemeClr val="phClr">
                <a:shade val="98000"/>
                <a:satMod val="130000"/>
              </a:schemeClr>
            </a:gs>
          </a:gsLst>
          <a:lin ang="16200000" scaled="0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brightRoom" dir="t">
              <a:rot lat="0" lon="0" rev="7000000"/>
            </a:lightRig>
          </a:scene3d>
          <a:sp3d contourW="1000" prstMaterial="flat">
            <a:bevelT w="10200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83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D71600"/>
    </a:hlink>
    <a:folHlink>
      <a:srgbClr val="00AFE1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D71600"/>
    </a:hlink>
    <a:folHlink>
      <a:srgbClr val="00AFE1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D71600"/>
    </a:hlink>
    <a:folHlink>
      <a:srgbClr val="00AFE1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D71600"/>
    </a:hlink>
    <a:folHlink>
      <a:srgbClr val="00AF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292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Оформление по умолчанию</vt:lpstr>
      <vt:lpstr>Deluxe</vt:lpstr>
      <vt:lpstr>Concourse</vt:lpstr>
      <vt:lpstr>Формула</vt:lpstr>
      <vt:lpstr>Параллельность прямых в пространстве</vt:lpstr>
      <vt:lpstr>ВСПОМНИМ  ПЛАНИМЕТРИЮ</vt:lpstr>
      <vt:lpstr>ВСПОМНИМ  ПЛАНИМЕТРИЮ</vt:lpstr>
      <vt:lpstr>ВСПОМНИМ  ПЛАНИМЕТРИЮ</vt:lpstr>
      <vt:lpstr>ВЕРНЕМСЯ В ПРОСТРАНСТВО</vt:lpstr>
      <vt:lpstr>Презентация PowerPoint</vt:lpstr>
      <vt:lpstr>Презентация PowerPoint</vt:lpstr>
      <vt:lpstr>Презентация PowerPoint</vt:lpstr>
      <vt:lpstr>Теорема о параллельных прямых</vt:lpstr>
      <vt:lpstr>Презентация PowerPoint</vt:lpstr>
      <vt:lpstr>Теорема о параллельности трех прямых в пространстве.</vt:lpstr>
      <vt:lpstr>Теорема о параллельности трех прямых в пространстве.</vt:lpstr>
    </vt:vector>
  </TitlesOfParts>
  <Company>Домашний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Параллельность прямых в пространстве</dc:title>
  <dc:creator>Домашний</dc:creator>
  <cp:lastModifiedBy>я</cp:lastModifiedBy>
  <cp:revision>20</cp:revision>
  <dcterms:created xsi:type="dcterms:W3CDTF">2006-09-21T16:50:13Z</dcterms:created>
  <dcterms:modified xsi:type="dcterms:W3CDTF">2014-10-19T11:09:04Z</dcterms:modified>
</cp:coreProperties>
</file>