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9" r:id="rId2"/>
    <p:sldId id="378" r:id="rId3"/>
    <p:sldId id="377" r:id="rId4"/>
    <p:sldId id="380" r:id="rId5"/>
    <p:sldId id="381" r:id="rId6"/>
    <p:sldId id="382" r:id="rId7"/>
    <p:sldId id="379" r:id="rId8"/>
    <p:sldId id="38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6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956" y="-84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60419-6C3A-4042-8F0C-E5B58F07442A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269DA-6326-4509-9141-F795E4FAF6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592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14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F75BA-60E3-4934-8471-8B3AB412CEC6}" type="slidenum">
              <a:rPr lang="ru-RU"/>
              <a:pPr/>
              <a:t>1</a:t>
            </a:fld>
            <a:endParaRPr lang="ru-RU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Устная работа</a:t>
            </a:r>
            <a:endParaRPr lang="ru-RU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F75BA-60E3-4934-8471-8B3AB412CEC6}" type="slidenum">
              <a:rPr lang="ru-RU"/>
              <a:pPr/>
              <a:t>2</a:t>
            </a:fld>
            <a:endParaRPr lang="ru-RU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Устная работа</a:t>
            </a:r>
            <a:endParaRPr lang="ru-RU"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F75BA-60E3-4934-8471-8B3AB412CEC6}" type="slidenum">
              <a:rPr lang="ru-RU"/>
              <a:pPr/>
              <a:t>3</a:t>
            </a:fld>
            <a:endParaRPr lang="ru-RU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Устная работа</a:t>
            </a:r>
            <a:endParaRPr lang="ru-RU" b="1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F75BA-60E3-4934-8471-8B3AB412CEC6}" type="slidenum">
              <a:rPr lang="ru-RU"/>
              <a:pPr/>
              <a:t>4</a:t>
            </a:fld>
            <a:endParaRPr lang="ru-RU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Устная работа</a:t>
            </a:r>
            <a:endParaRPr lang="ru-RU" b="1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F75BA-60E3-4934-8471-8B3AB412CEC6}" type="slidenum">
              <a:rPr lang="ru-RU"/>
              <a:pPr/>
              <a:t>5</a:t>
            </a:fld>
            <a:endParaRPr lang="ru-RU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Устная работа</a:t>
            </a:r>
            <a:endParaRPr lang="ru-RU" b="1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F75BA-60E3-4934-8471-8B3AB412CEC6}" type="slidenum">
              <a:rPr lang="ru-RU"/>
              <a:pPr/>
              <a:t>6</a:t>
            </a:fld>
            <a:endParaRPr lang="ru-RU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Устная работа</a:t>
            </a:r>
            <a:endParaRPr lang="ru-RU" b="1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F75BA-60E3-4934-8471-8B3AB412CEC6}" type="slidenum">
              <a:rPr lang="ru-RU"/>
              <a:pPr/>
              <a:t>7</a:t>
            </a:fld>
            <a:endParaRPr lang="ru-RU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Устная работа</a:t>
            </a:r>
            <a:endParaRPr lang="ru-RU" b="1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№14. А. С.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Атанасян</a:t>
            </a: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287-FF5A-415C-8816-31F575EB76E1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3EF-9624-482F-B950-F68826D9D832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434A-528F-45F0-A3CC-3817D4F91B7A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4DB6-BAAD-4842-BB9F-4AF29C0C8CA7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A4-E12A-4BC1-BCEC-7514FB892BE9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CC1A-FC36-49D2-A135-91308A588A89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C378-2417-4188-8706-1C6D9323D405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A04B-FE28-4648-985A-6195AFB28072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84F5-123F-4B5A-A188-4A5EFF936D00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F9F-1362-48AA-8E4B-806175D4202C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380C-A1BB-4C0D-B516-C485AC83A8E1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CAA9A-55B2-4EE8-BEAA-B18F7C6E0A97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19"/>
          <p:cNvGrpSpPr>
            <a:grpSpLocks/>
          </p:cNvGrpSpPr>
          <p:nvPr/>
        </p:nvGrpSpPr>
        <p:grpSpPr bwMode="auto">
          <a:xfrm>
            <a:off x="-324680" y="3933070"/>
            <a:ext cx="6794500" cy="1828800"/>
            <a:chOff x="336" y="2024"/>
            <a:chExt cx="4280" cy="1152"/>
          </a:xfrm>
        </p:grpSpPr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2574925" y="177482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P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993775" y="1519238"/>
            <a:ext cx="3622675" cy="3649662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6" name="Freeform 6"/>
          <p:cNvSpPr>
            <a:spLocks/>
          </p:cNvSpPr>
          <p:nvPr/>
        </p:nvSpPr>
        <p:spPr bwMode="auto">
          <a:xfrm>
            <a:off x="993775" y="4262438"/>
            <a:ext cx="3600450" cy="906462"/>
          </a:xfrm>
          <a:custGeom>
            <a:avLst/>
            <a:gdLst/>
            <a:ahLst/>
            <a:cxnLst>
              <a:cxn ang="0">
                <a:pos x="2624" y="0"/>
              </a:cxn>
              <a:cxn ang="0">
                <a:pos x="688" y="16"/>
              </a:cxn>
              <a:cxn ang="0">
                <a:pos x="704" y="16"/>
              </a:cxn>
              <a:cxn ang="0">
                <a:pos x="743" y="23"/>
              </a:cxn>
              <a:cxn ang="0">
                <a:pos x="704" y="16"/>
              </a:cxn>
              <a:cxn ang="0">
                <a:pos x="0" y="608"/>
              </a:cxn>
            </a:cxnLst>
            <a:rect l="0" t="0" r="r" b="b"/>
            <a:pathLst>
              <a:path w="2624" h="608">
                <a:moveTo>
                  <a:pt x="2624" y="0"/>
                </a:moveTo>
                <a:lnTo>
                  <a:pt x="688" y="16"/>
                </a:lnTo>
                <a:lnTo>
                  <a:pt x="704" y="16"/>
                </a:lnTo>
                <a:lnTo>
                  <a:pt x="743" y="23"/>
                </a:lnTo>
                <a:lnTo>
                  <a:pt x="704" y="16"/>
                </a:lnTo>
                <a:lnTo>
                  <a:pt x="0" y="60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7" name="Freeform 7"/>
          <p:cNvSpPr>
            <a:spLocks/>
          </p:cNvSpPr>
          <p:nvPr/>
        </p:nvSpPr>
        <p:spPr bwMode="auto">
          <a:xfrm>
            <a:off x="1905000" y="1485900"/>
            <a:ext cx="33338" cy="280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1764"/>
              </a:cxn>
            </a:cxnLst>
            <a:rect l="0" t="0" r="r" b="b"/>
            <a:pathLst>
              <a:path w="21" h="1764">
                <a:moveTo>
                  <a:pt x="0" y="0"/>
                </a:moveTo>
                <a:lnTo>
                  <a:pt x="21" y="176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565672" y="4869200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520825" y="39528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4616450" y="40925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694113" y="50990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381000" y="2057400"/>
            <a:ext cx="61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1520825" y="947738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4551363" y="101758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3365500" y="1846263"/>
            <a:ext cx="62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68976" name="Freeform 16"/>
          <p:cNvSpPr>
            <a:spLocks/>
          </p:cNvSpPr>
          <p:nvPr/>
        </p:nvSpPr>
        <p:spPr bwMode="auto">
          <a:xfrm>
            <a:off x="1960563" y="1512888"/>
            <a:ext cx="768350" cy="2743200"/>
          </a:xfrm>
          <a:custGeom>
            <a:avLst/>
            <a:gdLst/>
            <a:ahLst/>
            <a:cxnLst>
              <a:cxn ang="0">
                <a:pos x="0" y="1840"/>
              </a:cxn>
              <a:cxn ang="0">
                <a:pos x="560" y="0"/>
              </a:cxn>
            </a:cxnLst>
            <a:rect l="0" t="0" r="r" b="b"/>
            <a:pathLst>
              <a:path w="560" h="1840">
                <a:moveTo>
                  <a:pt x="0" y="1840"/>
                </a:moveTo>
                <a:lnTo>
                  <a:pt x="56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4614863" y="2633663"/>
            <a:ext cx="569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M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3276600" y="2819400"/>
            <a:ext cx="500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K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2611438" y="95885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Q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5652150" y="2060810"/>
            <a:ext cx="31307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точки, лежащие в </a:t>
            </a:r>
            <a:endParaRPr lang="en-US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плоскости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91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60540" y="5589300"/>
            <a:ext cx="446087" cy="460375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5" name="Oval 35"/>
          <p:cNvSpPr>
            <a:spLocks noChangeArrowheads="1"/>
          </p:cNvSpPr>
          <p:nvPr/>
        </p:nvSpPr>
        <p:spPr bwMode="auto">
          <a:xfrm>
            <a:off x="2514600" y="2057400"/>
            <a:ext cx="76200" cy="762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6" name="Oval 36"/>
          <p:cNvSpPr>
            <a:spLocks noChangeArrowheads="1"/>
          </p:cNvSpPr>
          <p:nvPr/>
        </p:nvSpPr>
        <p:spPr bwMode="auto">
          <a:xfrm>
            <a:off x="4549775" y="3113088"/>
            <a:ext cx="104775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7" name="Oval 37"/>
          <p:cNvSpPr>
            <a:spLocks noChangeArrowheads="1"/>
          </p:cNvSpPr>
          <p:nvPr/>
        </p:nvSpPr>
        <p:spPr bwMode="auto">
          <a:xfrm>
            <a:off x="3686175" y="2860675"/>
            <a:ext cx="95250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7F5E-0BCC-4437-B377-8DAA82C5F9A2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3" name="Нижний колонтитул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5724160" y="620610"/>
          <a:ext cx="1300796" cy="53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63" name="Формула" r:id="rId4" imgW="495000" imgH="203040" progId="Equation.3">
                  <p:embed/>
                </p:oleObj>
              </mc:Choice>
              <mc:Fallback>
                <p:oleObj name="Формула" r:id="rId4" imgW="49500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60" y="620610"/>
                        <a:ext cx="1300796" cy="533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85230"/>
            <a:ext cx="685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5580140" y="1124680"/>
            <a:ext cx="3056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.</a:t>
            </a: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3414" y="0"/>
            <a:ext cx="884876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8-конечная звезда 35"/>
          <p:cNvSpPr/>
          <p:nvPr/>
        </p:nvSpPr>
        <p:spPr>
          <a:xfrm>
            <a:off x="251400" y="620610"/>
            <a:ext cx="914400" cy="914400"/>
          </a:xfrm>
          <a:prstGeom prst="star8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-324680" y="3933070"/>
            <a:ext cx="6794500" cy="1828800"/>
            <a:chOff x="336" y="2024"/>
            <a:chExt cx="4280" cy="1152"/>
          </a:xfrm>
        </p:grpSpPr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2574925" y="177482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P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993775" y="1519238"/>
            <a:ext cx="3622675" cy="3649662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6" name="Freeform 6"/>
          <p:cNvSpPr>
            <a:spLocks/>
          </p:cNvSpPr>
          <p:nvPr/>
        </p:nvSpPr>
        <p:spPr bwMode="auto">
          <a:xfrm>
            <a:off x="993775" y="4262438"/>
            <a:ext cx="3600450" cy="906462"/>
          </a:xfrm>
          <a:custGeom>
            <a:avLst/>
            <a:gdLst/>
            <a:ahLst/>
            <a:cxnLst>
              <a:cxn ang="0">
                <a:pos x="2624" y="0"/>
              </a:cxn>
              <a:cxn ang="0">
                <a:pos x="688" y="16"/>
              </a:cxn>
              <a:cxn ang="0">
                <a:pos x="704" y="16"/>
              </a:cxn>
              <a:cxn ang="0">
                <a:pos x="743" y="23"/>
              </a:cxn>
              <a:cxn ang="0">
                <a:pos x="704" y="16"/>
              </a:cxn>
              <a:cxn ang="0">
                <a:pos x="0" y="608"/>
              </a:cxn>
            </a:cxnLst>
            <a:rect l="0" t="0" r="r" b="b"/>
            <a:pathLst>
              <a:path w="2624" h="608">
                <a:moveTo>
                  <a:pt x="2624" y="0"/>
                </a:moveTo>
                <a:lnTo>
                  <a:pt x="688" y="16"/>
                </a:lnTo>
                <a:lnTo>
                  <a:pt x="704" y="16"/>
                </a:lnTo>
                <a:lnTo>
                  <a:pt x="743" y="23"/>
                </a:lnTo>
                <a:lnTo>
                  <a:pt x="704" y="16"/>
                </a:lnTo>
                <a:lnTo>
                  <a:pt x="0" y="60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7" name="Freeform 7"/>
          <p:cNvSpPr>
            <a:spLocks/>
          </p:cNvSpPr>
          <p:nvPr/>
        </p:nvSpPr>
        <p:spPr bwMode="auto">
          <a:xfrm>
            <a:off x="1905000" y="1485900"/>
            <a:ext cx="33338" cy="280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1764"/>
              </a:cxn>
            </a:cxnLst>
            <a:rect l="0" t="0" r="r" b="b"/>
            <a:pathLst>
              <a:path w="21" h="1764">
                <a:moveTo>
                  <a:pt x="0" y="0"/>
                </a:moveTo>
                <a:lnTo>
                  <a:pt x="21" y="176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565672" y="4869200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520825" y="39528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4616450" y="40925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694113" y="50990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381000" y="2057400"/>
            <a:ext cx="61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1520825" y="947738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4551363" y="101758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3365500" y="1846263"/>
            <a:ext cx="62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68976" name="Freeform 16"/>
          <p:cNvSpPr>
            <a:spLocks/>
          </p:cNvSpPr>
          <p:nvPr/>
        </p:nvSpPr>
        <p:spPr bwMode="auto">
          <a:xfrm>
            <a:off x="1960563" y="1512888"/>
            <a:ext cx="768350" cy="2743200"/>
          </a:xfrm>
          <a:custGeom>
            <a:avLst/>
            <a:gdLst/>
            <a:ahLst/>
            <a:cxnLst>
              <a:cxn ang="0">
                <a:pos x="0" y="1840"/>
              </a:cxn>
              <a:cxn ang="0">
                <a:pos x="560" y="0"/>
              </a:cxn>
            </a:cxnLst>
            <a:rect l="0" t="0" r="r" b="b"/>
            <a:pathLst>
              <a:path w="560" h="1840">
                <a:moveTo>
                  <a:pt x="0" y="1840"/>
                </a:moveTo>
                <a:lnTo>
                  <a:pt x="56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4614863" y="2633663"/>
            <a:ext cx="569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M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3276600" y="2819400"/>
            <a:ext cx="500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K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2611438" y="95885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Q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5257800" y="2060810"/>
            <a:ext cx="388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точки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лежащие в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плоскости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91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60540" y="5589300"/>
            <a:ext cx="446087" cy="460375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5" name="Oval 35"/>
          <p:cNvSpPr>
            <a:spLocks noChangeArrowheads="1"/>
          </p:cNvSpPr>
          <p:nvPr/>
        </p:nvSpPr>
        <p:spPr bwMode="auto">
          <a:xfrm>
            <a:off x="2514600" y="2057400"/>
            <a:ext cx="76200" cy="762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6" name="Oval 36"/>
          <p:cNvSpPr>
            <a:spLocks noChangeArrowheads="1"/>
          </p:cNvSpPr>
          <p:nvPr/>
        </p:nvSpPr>
        <p:spPr bwMode="auto">
          <a:xfrm>
            <a:off x="4549775" y="3113088"/>
            <a:ext cx="104775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7" name="Oval 37"/>
          <p:cNvSpPr>
            <a:spLocks noChangeArrowheads="1"/>
          </p:cNvSpPr>
          <p:nvPr/>
        </p:nvSpPr>
        <p:spPr bwMode="auto">
          <a:xfrm>
            <a:off x="3686175" y="2860675"/>
            <a:ext cx="95250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53414" y="0"/>
            <a:ext cx="884876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7F5E-0BCC-4437-B377-8DAA82C5F9A2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3" name="Нижний колонтитул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5724160" y="620610"/>
          <a:ext cx="1300796" cy="53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04" name="Формула" r:id="rId4" imgW="495000" imgH="203040" progId="Equation.3">
                  <p:embed/>
                </p:oleObj>
              </mc:Choice>
              <mc:Fallback>
                <p:oleObj name="Формула" r:id="rId4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60" y="620610"/>
                        <a:ext cx="1300796" cy="533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85230"/>
            <a:ext cx="685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5580140" y="1124680"/>
            <a:ext cx="3443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8-конечная звезда 34"/>
          <p:cNvSpPr/>
          <p:nvPr/>
        </p:nvSpPr>
        <p:spPr>
          <a:xfrm>
            <a:off x="251400" y="620610"/>
            <a:ext cx="914400" cy="914400"/>
          </a:xfrm>
          <a:prstGeom prst="star8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-324680" y="3933070"/>
            <a:ext cx="6794500" cy="1828800"/>
            <a:chOff x="336" y="2024"/>
            <a:chExt cx="4280" cy="1152"/>
          </a:xfrm>
        </p:grpSpPr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2574925" y="177482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P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993775" y="1519238"/>
            <a:ext cx="3622675" cy="3649662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6" name="Freeform 6"/>
          <p:cNvSpPr>
            <a:spLocks/>
          </p:cNvSpPr>
          <p:nvPr/>
        </p:nvSpPr>
        <p:spPr bwMode="auto">
          <a:xfrm>
            <a:off x="993775" y="4262438"/>
            <a:ext cx="3600450" cy="906462"/>
          </a:xfrm>
          <a:custGeom>
            <a:avLst/>
            <a:gdLst/>
            <a:ahLst/>
            <a:cxnLst>
              <a:cxn ang="0">
                <a:pos x="2624" y="0"/>
              </a:cxn>
              <a:cxn ang="0">
                <a:pos x="688" y="16"/>
              </a:cxn>
              <a:cxn ang="0">
                <a:pos x="704" y="16"/>
              </a:cxn>
              <a:cxn ang="0">
                <a:pos x="743" y="23"/>
              </a:cxn>
              <a:cxn ang="0">
                <a:pos x="704" y="16"/>
              </a:cxn>
              <a:cxn ang="0">
                <a:pos x="0" y="608"/>
              </a:cxn>
            </a:cxnLst>
            <a:rect l="0" t="0" r="r" b="b"/>
            <a:pathLst>
              <a:path w="2624" h="608">
                <a:moveTo>
                  <a:pt x="2624" y="0"/>
                </a:moveTo>
                <a:lnTo>
                  <a:pt x="688" y="16"/>
                </a:lnTo>
                <a:lnTo>
                  <a:pt x="704" y="16"/>
                </a:lnTo>
                <a:lnTo>
                  <a:pt x="743" y="23"/>
                </a:lnTo>
                <a:lnTo>
                  <a:pt x="704" y="16"/>
                </a:lnTo>
                <a:lnTo>
                  <a:pt x="0" y="60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7" name="Freeform 7"/>
          <p:cNvSpPr>
            <a:spLocks/>
          </p:cNvSpPr>
          <p:nvPr/>
        </p:nvSpPr>
        <p:spPr bwMode="auto">
          <a:xfrm>
            <a:off x="1905000" y="1485900"/>
            <a:ext cx="33338" cy="280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1764"/>
              </a:cxn>
            </a:cxnLst>
            <a:rect l="0" t="0" r="r" b="b"/>
            <a:pathLst>
              <a:path w="21" h="1764">
                <a:moveTo>
                  <a:pt x="0" y="0"/>
                </a:moveTo>
                <a:lnTo>
                  <a:pt x="21" y="176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565672" y="4869200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520825" y="39528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4616450" y="40925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694113" y="50990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381000" y="2057400"/>
            <a:ext cx="61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1520825" y="947738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4551363" y="101758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3365500" y="1846263"/>
            <a:ext cx="62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68976" name="Freeform 16"/>
          <p:cNvSpPr>
            <a:spLocks/>
          </p:cNvSpPr>
          <p:nvPr/>
        </p:nvSpPr>
        <p:spPr bwMode="auto">
          <a:xfrm>
            <a:off x="1960563" y="1512888"/>
            <a:ext cx="768350" cy="2743200"/>
          </a:xfrm>
          <a:custGeom>
            <a:avLst/>
            <a:gdLst/>
            <a:ahLst/>
            <a:cxnLst>
              <a:cxn ang="0">
                <a:pos x="0" y="1840"/>
              </a:cxn>
              <a:cxn ang="0">
                <a:pos x="560" y="0"/>
              </a:cxn>
            </a:cxnLst>
            <a:rect l="0" t="0" r="r" b="b"/>
            <a:pathLst>
              <a:path w="560" h="1840">
                <a:moveTo>
                  <a:pt x="0" y="1840"/>
                </a:moveTo>
                <a:lnTo>
                  <a:pt x="56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79" name="Freeform 19"/>
          <p:cNvSpPr>
            <a:spLocks/>
          </p:cNvSpPr>
          <p:nvPr/>
        </p:nvSpPr>
        <p:spPr bwMode="auto">
          <a:xfrm rot="17221644" flipV="1">
            <a:off x="2285242" y="3220946"/>
            <a:ext cx="3764022" cy="2442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8" y="464"/>
              </a:cxn>
            </a:cxnLst>
            <a:rect l="0" t="0" r="r" b="b"/>
            <a:pathLst>
              <a:path w="1568" h="464">
                <a:moveTo>
                  <a:pt x="0" y="0"/>
                </a:moveTo>
                <a:lnTo>
                  <a:pt x="1568" y="464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4614863" y="2633663"/>
            <a:ext cx="569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M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3276600" y="2819400"/>
            <a:ext cx="500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K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2611438" y="95885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Q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5257800" y="2060810"/>
            <a:ext cx="388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прямые, которые лежат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плоскости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91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60540" y="5589300"/>
            <a:ext cx="446087" cy="460375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5" name="Oval 35"/>
          <p:cNvSpPr>
            <a:spLocks noChangeArrowheads="1"/>
          </p:cNvSpPr>
          <p:nvPr/>
        </p:nvSpPr>
        <p:spPr bwMode="auto">
          <a:xfrm>
            <a:off x="2514600" y="2057400"/>
            <a:ext cx="76200" cy="762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6" name="Oval 36"/>
          <p:cNvSpPr>
            <a:spLocks noChangeArrowheads="1"/>
          </p:cNvSpPr>
          <p:nvPr/>
        </p:nvSpPr>
        <p:spPr bwMode="auto">
          <a:xfrm>
            <a:off x="4549775" y="3113088"/>
            <a:ext cx="104775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7" name="Oval 37"/>
          <p:cNvSpPr>
            <a:spLocks noChangeArrowheads="1"/>
          </p:cNvSpPr>
          <p:nvPr/>
        </p:nvSpPr>
        <p:spPr bwMode="auto">
          <a:xfrm>
            <a:off x="3686175" y="2860675"/>
            <a:ext cx="95250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7F5E-0BCC-4437-B377-8DAA82C5F9A2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3" name="Нижний колонтитул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5724160" y="620610"/>
          <a:ext cx="1300796" cy="53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80" name="Формула" r:id="rId4" imgW="495000" imgH="203040" progId="Equation.3">
                  <p:embed/>
                </p:oleObj>
              </mc:Choice>
              <mc:Fallback>
                <p:oleObj name="Формула" r:id="rId4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60" y="620610"/>
                        <a:ext cx="1300796" cy="533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85230"/>
            <a:ext cx="685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5580140" y="1124680"/>
            <a:ext cx="3533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3414" y="0"/>
            <a:ext cx="884876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8-конечная звезда 35"/>
          <p:cNvSpPr/>
          <p:nvPr/>
        </p:nvSpPr>
        <p:spPr>
          <a:xfrm>
            <a:off x="251400" y="620610"/>
            <a:ext cx="914400" cy="914400"/>
          </a:xfrm>
          <a:prstGeom prst="star8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-324680" y="3933070"/>
            <a:ext cx="6794500" cy="1828800"/>
            <a:chOff x="336" y="2024"/>
            <a:chExt cx="4280" cy="1152"/>
          </a:xfrm>
        </p:grpSpPr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2574925" y="177482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P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993775" y="1519238"/>
            <a:ext cx="3622675" cy="3649662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6" name="Freeform 6"/>
          <p:cNvSpPr>
            <a:spLocks/>
          </p:cNvSpPr>
          <p:nvPr/>
        </p:nvSpPr>
        <p:spPr bwMode="auto">
          <a:xfrm>
            <a:off x="993775" y="4262438"/>
            <a:ext cx="3600450" cy="906462"/>
          </a:xfrm>
          <a:custGeom>
            <a:avLst/>
            <a:gdLst/>
            <a:ahLst/>
            <a:cxnLst>
              <a:cxn ang="0">
                <a:pos x="2624" y="0"/>
              </a:cxn>
              <a:cxn ang="0">
                <a:pos x="688" y="16"/>
              </a:cxn>
              <a:cxn ang="0">
                <a:pos x="704" y="16"/>
              </a:cxn>
              <a:cxn ang="0">
                <a:pos x="743" y="23"/>
              </a:cxn>
              <a:cxn ang="0">
                <a:pos x="704" y="16"/>
              </a:cxn>
              <a:cxn ang="0">
                <a:pos x="0" y="608"/>
              </a:cxn>
            </a:cxnLst>
            <a:rect l="0" t="0" r="r" b="b"/>
            <a:pathLst>
              <a:path w="2624" h="608">
                <a:moveTo>
                  <a:pt x="2624" y="0"/>
                </a:moveTo>
                <a:lnTo>
                  <a:pt x="688" y="16"/>
                </a:lnTo>
                <a:lnTo>
                  <a:pt x="704" y="16"/>
                </a:lnTo>
                <a:lnTo>
                  <a:pt x="743" y="23"/>
                </a:lnTo>
                <a:lnTo>
                  <a:pt x="704" y="16"/>
                </a:lnTo>
                <a:lnTo>
                  <a:pt x="0" y="60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7" name="Freeform 7"/>
          <p:cNvSpPr>
            <a:spLocks/>
          </p:cNvSpPr>
          <p:nvPr/>
        </p:nvSpPr>
        <p:spPr bwMode="auto">
          <a:xfrm>
            <a:off x="1905000" y="1485900"/>
            <a:ext cx="33338" cy="280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1764"/>
              </a:cxn>
            </a:cxnLst>
            <a:rect l="0" t="0" r="r" b="b"/>
            <a:pathLst>
              <a:path w="21" h="1764">
                <a:moveTo>
                  <a:pt x="0" y="0"/>
                </a:moveTo>
                <a:lnTo>
                  <a:pt x="21" y="176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565672" y="4869200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520825" y="39528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4616450" y="40925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694113" y="50990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381000" y="2057400"/>
            <a:ext cx="61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1520825" y="947738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4551363" y="101758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3365500" y="1846263"/>
            <a:ext cx="62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68976" name="Freeform 16"/>
          <p:cNvSpPr>
            <a:spLocks/>
          </p:cNvSpPr>
          <p:nvPr/>
        </p:nvSpPr>
        <p:spPr bwMode="auto">
          <a:xfrm>
            <a:off x="1960563" y="1512888"/>
            <a:ext cx="768350" cy="2743200"/>
          </a:xfrm>
          <a:custGeom>
            <a:avLst/>
            <a:gdLst/>
            <a:ahLst/>
            <a:cxnLst>
              <a:cxn ang="0">
                <a:pos x="0" y="1840"/>
              </a:cxn>
              <a:cxn ang="0">
                <a:pos x="560" y="0"/>
              </a:cxn>
            </a:cxnLst>
            <a:rect l="0" t="0" r="r" b="b"/>
            <a:pathLst>
              <a:path w="560" h="1840">
                <a:moveTo>
                  <a:pt x="0" y="1840"/>
                </a:moveTo>
                <a:lnTo>
                  <a:pt x="56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79" name="Freeform 19"/>
          <p:cNvSpPr>
            <a:spLocks/>
          </p:cNvSpPr>
          <p:nvPr/>
        </p:nvSpPr>
        <p:spPr bwMode="auto">
          <a:xfrm rot="17221644" flipV="1">
            <a:off x="2285242" y="3220946"/>
            <a:ext cx="3764022" cy="2442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8" y="464"/>
              </a:cxn>
            </a:cxnLst>
            <a:rect l="0" t="0" r="r" b="b"/>
            <a:pathLst>
              <a:path w="1568" h="464">
                <a:moveTo>
                  <a:pt x="0" y="0"/>
                </a:moveTo>
                <a:lnTo>
                  <a:pt x="1568" y="464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4614863" y="2633663"/>
            <a:ext cx="569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M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3276600" y="2819400"/>
            <a:ext cx="500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K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2611438" y="95885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Q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5257800" y="2060810"/>
            <a:ext cx="388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прямые, которые не лежат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плоскости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91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60540" y="5589300"/>
            <a:ext cx="446087" cy="460375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5" name="Oval 35"/>
          <p:cNvSpPr>
            <a:spLocks noChangeArrowheads="1"/>
          </p:cNvSpPr>
          <p:nvPr/>
        </p:nvSpPr>
        <p:spPr bwMode="auto">
          <a:xfrm>
            <a:off x="2514600" y="2057400"/>
            <a:ext cx="76200" cy="762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6" name="Oval 36"/>
          <p:cNvSpPr>
            <a:spLocks noChangeArrowheads="1"/>
          </p:cNvSpPr>
          <p:nvPr/>
        </p:nvSpPr>
        <p:spPr bwMode="auto">
          <a:xfrm>
            <a:off x="4549775" y="3113088"/>
            <a:ext cx="104775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7" name="Oval 37"/>
          <p:cNvSpPr>
            <a:spLocks noChangeArrowheads="1"/>
          </p:cNvSpPr>
          <p:nvPr/>
        </p:nvSpPr>
        <p:spPr bwMode="auto">
          <a:xfrm>
            <a:off x="3686175" y="2860675"/>
            <a:ext cx="95250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7F5E-0BCC-4437-B377-8DAA82C5F9A2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3" name="Нижний колонтитул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5724160" y="620610"/>
          <a:ext cx="1300796" cy="53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52" name="Формула" r:id="rId4" imgW="495000" imgH="203040" progId="Equation.3">
                  <p:embed/>
                </p:oleObj>
              </mc:Choice>
              <mc:Fallback>
                <p:oleObj name="Формула" r:id="rId4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60" y="620610"/>
                        <a:ext cx="1300796" cy="533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85230"/>
            <a:ext cx="685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5580140" y="1124680"/>
            <a:ext cx="3443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8-конечная звезда 34"/>
          <p:cNvSpPr/>
          <p:nvPr/>
        </p:nvSpPr>
        <p:spPr>
          <a:xfrm>
            <a:off x="251400" y="620610"/>
            <a:ext cx="914400" cy="914400"/>
          </a:xfrm>
          <a:prstGeom prst="star8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-324680" y="3933070"/>
            <a:ext cx="6794500" cy="1828800"/>
            <a:chOff x="336" y="2024"/>
            <a:chExt cx="4280" cy="1152"/>
          </a:xfrm>
        </p:grpSpPr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2574925" y="177482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P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993775" y="1519238"/>
            <a:ext cx="3622675" cy="3649662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6" name="Freeform 6"/>
          <p:cNvSpPr>
            <a:spLocks/>
          </p:cNvSpPr>
          <p:nvPr/>
        </p:nvSpPr>
        <p:spPr bwMode="auto">
          <a:xfrm>
            <a:off x="993775" y="4262438"/>
            <a:ext cx="3600450" cy="906462"/>
          </a:xfrm>
          <a:custGeom>
            <a:avLst/>
            <a:gdLst/>
            <a:ahLst/>
            <a:cxnLst>
              <a:cxn ang="0">
                <a:pos x="2624" y="0"/>
              </a:cxn>
              <a:cxn ang="0">
                <a:pos x="688" y="16"/>
              </a:cxn>
              <a:cxn ang="0">
                <a:pos x="704" y="16"/>
              </a:cxn>
              <a:cxn ang="0">
                <a:pos x="743" y="23"/>
              </a:cxn>
              <a:cxn ang="0">
                <a:pos x="704" y="16"/>
              </a:cxn>
              <a:cxn ang="0">
                <a:pos x="0" y="608"/>
              </a:cxn>
            </a:cxnLst>
            <a:rect l="0" t="0" r="r" b="b"/>
            <a:pathLst>
              <a:path w="2624" h="608">
                <a:moveTo>
                  <a:pt x="2624" y="0"/>
                </a:moveTo>
                <a:lnTo>
                  <a:pt x="688" y="16"/>
                </a:lnTo>
                <a:lnTo>
                  <a:pt x="704" y="16"/>
                </a:lnTo>
                <a:lnTo>
                  <a:pt x="743" y="23"/>
                </a:lnTo>
                <a:lnTo>
                  <a:pt x="704" y="16"/>
                </a:lnTo>
                <a:lnTo>
                  <a:pt x="0" y="60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7" name="Freeform 7"/>
          <p:cNvSpPr>
            <a:spLocks/>
          </p:cNvSpPr>
          <p:nvPr/>
        </p:nvSpPr>
        <p:spPr bwMode="auto">
          <a:xfrm>
            <a:off x="1905000" y="1485900"/>
            <a:ext cx="33338" cy="280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1764"/>
              </a:cxn>
            </a:cxnLst>
            <a:rect l="0" t="0" r="r" b="b"/>
            <a:pathLst>
              <a:path w="21" h="1764">
                <a:moveTo>
                  <a:pt x="0" y="0"/>
                </a:moveTo>
                <a:lnTo>
                  <a:pt x="21" y="176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565672" y="4869200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520825" y="39528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4616450" y="40925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694113" y="50990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381000" y="2057400"/>
            <a:ext cx="61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1520825" y="947738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4551363" y="101758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3365500" y="1846263"/>
            <a:ext cx="62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68976" name="Freeform 16"/>
          <p:cNvSpPr>
            <a:spLocks/>
          </p:cNvSpPr>
          <p:nvPr/>
        </p:nvSpPr>
        <p:spPr bwMode="auto">
          <a:xfrm>
            <a:off x="1960563" y="1512888"/>
            <a:ext cx="768350" cy="2743200"/>
          </a:xfrm>
          <a:custGeom>
            <a:avLst/>
            <a:gdLst/>
            <a:ahLst/>
            <a:cxnLst>
              <a:cxn ang="0">
                <a:pos x="0" y="1840"/>
              </a:cxn>
              <a:cxn ang="0">
                <a:pos x="560" y="0"/>
              </a:cxn>
            </a:cxnLst>
            <a:rect l="0" t="0" r="r" b="b"/>
            <a:pathLst>
              <a:path w="560" h="1840">
                <a:moveTo>
                  <a:pt x="0" y="1840"/>
                </a:moveTo>
                <a:lnTo>
                  <a:pt x="56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79" name="Freeform 19"/>
          <p:cNvSpPr>
            <a:spLocks/>
          </p:cNvSpPr>
          <p:nvPr/>
        </p:nvSpPr>
        <p:spPr bwMode="auto">
          <a:xfrm rot="17221644" flipV="1">
            <a:off x="2285242" y="3220946"/>
            <a:ext cx="3764022" cy="2442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8" y="464"/>
              </a:cxn>
            </a:cxnLst>
            <a:rect l="0" t="0" r="r" b="b"/>
            <a:pathLst>
              <a:path w="1568" h="464">
                <a:moveTo>
                  <a:pt x="0" y="0"/>
                </a:moveTo>
                <a:lnTo>
                  <a:pt x="1568" y="464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4614863" y="2633663"/>
            <a:ext cx="569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M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3276600" y="2819400"/>
            <a:ext cx="500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K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2611438" y="95885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Q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5257800" y="2060810"/>
            <a:ext cx="388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прямые, которые пересекают 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прямую ВС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91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60540" y="5589300"/>
            <a:ext cx="446087" cy="460375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5" name="Oval 35"/>
          <p:cNvSpPr>
            <a:spLocks noChangeArrowheads="1"/>
          </p:cNvSpPr>
          <p:nvPr/>
        </p:nvSpPr>
        <p:spPr bwMode="auto">
          <a:xfrm>
            <a:off x="2514600" y="2057400"/>
            <a:ext cx="76200" cy="762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6" name="Oval 36"/>
          <p:cNvSpPr>
            <a:spLocks noChangeArrowheads="1"/>
          </p:cNvSpPr>
          <p:nvPr/>
        </p:nvSpPr>
        <p:spPr bwMode="auto">
          <a:xfrm>
            <a:off x="4549775" y="3113088"/>
            <a:ext cx="104775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7" name="Oval 37"/>
          <p:cNvSpPr>
            <a:spLocks noChangeArrowheads="1"/>
          </p:cNvSpPr>
          <p:nvPr/>
        </p:nvSpPr>
        <p:spPr bwMode="auto">
          <a:xfrm>
            <a:off x="3686175" y="2860675"/>
            <a:ext cx="95250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7F5E-0BCC-4437-B377-8DAA82C5F9A2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3" name="Нижний колонтитул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5724160" y="620610"/>
          <a:ext cx="1300796" cy="53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876" name="Формула" r:id="rId4" imgW="495000" imgH="203040" progId="Equation.3">
                  <p:embed/>
                </p:oleObj>
              </mc:Choice>
              <mc:Fallback>
                <p:oleObj name="Формула" r:id="rId4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60" y="620610"/>
                        <a:ext cx="1300796" cy="533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85230"/>
            <a:ext cx="685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5580140" y="1124680"/>
            <a:ext cx="3443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8-конечная звезда 34"/>
          <p:cNvSpPr/>
          <p:nvPr/>
        </p:nvSpPr>
        <p:spPr>
          <a:xfrm>
            <a:off x="251400" y="620610"/>
            <a:ext cx="914400" cy="914400"/>
          </a:xfrm>
          <a:prstGeom prst="star8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-324680" y="3933070"/>
            <a:ext cx="6794500" cy="1828800"/>
            <a:chOff x="336" y="2024"/>
            <a:chExt cx="4280" cy="1152"/>
          </a:xfrm>
        </p:grpSpPr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2574925" y="177482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P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993775" y="1519238"/>
            <a:ext cx="3622675" cy="3649662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6" name="Freeform 6"/>
          <p:cNvSpPr>
            <a:spLocks/>
          </p:cNvSpPr>
          <p:nvPr/>
        </p:nvSpPr>
        <p:spPr bwMode="auto">
          <a:xfrm>
            <a:off x="993775" y="4262438"/>
            <a:ext cx="3600450" cy="906462"/>
          </a:xfrm>
          <a:custGeom>
            <a:avLst/>
            <a:gdLst/>
            <a:ahLst/>
            <a:cxnLst>
              <a:cxn ang="0">
                <a:pos x="2624" y="0"/>
              </a:cxn>
              <a:cxn ang="0">
                <a:pos x="688" y="16"/>
              </a:cxn>
              <a:cxn ang="0">
                <a:pos x="704" y="16"/>
              </a:cxn>
              <a:cxn ang="0">
                <a:pos x="743" y="23"/>
              </a:cxn>
              <a:cxn ang="0">
                <a:pos x="704" y="16"/>
              </a:cxn>
              <a:cxn ang="0">
                <a:pos x="0" y="608"/>
              </a:cxn>
            </a:cxnLst>
            <a:rect l="0" t="0" r="r" b="b"/>
            <a:pathLst>
              <a:path w="2624" h="608">
                <a:moveTo>
                  <a:pt x="2624" y="0"/>
                </a:moveTo>
                <a:lnTo>
                  <a:pt x="688" y="16"/>
                </a:lnTo>
                <a:lnTo>
                  <a:pt x="704" y="16"/>
                </a:lnTo>
                <a:lnTo>
                  <a:pt x="743" y="23"/>
                </a:lnTo>
                <a:lnTo>
                  <a:pt x="704" y="16"/>
                </a:lnTo>
                <a:lnTo>
                  <a:pt x="0" y="60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7" name="Freeform 7"/>
          <p:cNvSpPr>
            <a:spLocks/>
          </p:cNvSpPr>
          <p:nvPr/>
        </p:nvSpPr>
        <p:spPr bwMode="auto">
          <a:xfrm>
            <a:off x="1905000" y="1485900"/>
            <a:ext cx="33338" cy="280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1764"/>
              </a:cxn>
            </a:cxnLst>
            <a:rect l="0" t="0" r="r" b="b"/>
            <a:pathLst>
              <a:path w="21" h="1764">
                <a:moveTo>
                  <a:pt x="0" y="0"/>
                </a:moveTo>
                <a:lnTo>
                  <a:pt x="21" y="176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565672" y="4869200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520825" y="39528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4616450" y="40925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694113" y="50990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381000" y="2057400"/>
            <a:ext cx="61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1520825" y="947738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4551363" y="101758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3365500" y="1846263"/>
            <a:ext cx="62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68976" name="Freeform 16"/>
          <p:cNvSpPr>
            <a:spLocks/>
          </p:cNvSpPr>
          <p:nvPr/>
        </p:nvSpPr>
        <p:spPr bwMode="auto">
          <a:xfrm>
            <a:off x="1960563" y="1512888"/>
            <a:ext cx="768350" cy="2743200"/>
          </a:xfrm>
          <a:custGeom>
            <a:avLst/>
            <a:gdLst/>
            <a:ahLst/>
            <a:cxnLst>
              <a:cxn ang="0">
                <a:pos x="0" y="1840"/>
              </a:cxn>
              <a:cxn ang="0">
                <a:pos x="560" y="0"/>
              </a:cxn>
            </a:cxnLst>
            <a:rect l="0" t="0" r="r" b="b"/>
            <a:pathLst>
              <a:path w="560" h="1840">
                <a:moveTo>
                  <a:pt x="0" y="1840"/>
                </a:moveTo>
                <a:lnTo>
                  <a:pt x="56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79" name="Freeform 19"/>
          <p:cNvSpPr>
            <a:spLocks/>
          </p:cNvSpPr>
          <p:nvPr/>
        </p:nvSpPr>
        <p:spPr bwMode="auto">
          <a:xfrm rot="17221644" flipV="1">
            <a:off x="2285242" y="3220946"/>
            <a:ext cx="3764022" cy="2442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8" y="464"/>
              </a:cxn>
            </a:cxnLst>
            <a:rect l="0" t="0" r="r" b="b"/>
            <a:pathLst>
              <a:path w="1568" h="464">
                <a:moveTo>
                  <a:pt x="0" y="0"/>
                </a:moveTo>
                <a:lnTo>
                  <a:pt x="1568" y="464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4614863" y="2633663"/>
            <a:ext cx="569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M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3276600" y="2819400"/>
            <a:ext cx="500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K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2611438" y="95885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Q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5796170" y="1988800"/>
            <a:ext cx="298671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прямые, которые не пересекают 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прямую ВС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91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60540" y="5589300"/>
            <a:ext cx="446087" cy="460375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5" name="Oval 35"/>
          <p:cNvSpPr>
            <a:spLocks noChangeArrowheads="1"/>
          </p:cNvSpPr>
          <p:nvPr/>
        </p:nvSpPr>
        <p:spPr bwMode="auto">
          <a:xfrm>
            <a:off x="2514600" y="2057400"/>
            <a:ext cx="76200" cy="762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6" name="Oval 36"/>
          <p:cNvSpPr>
            <a:spLocks noChangeArrowheads="1"/>
          </p:cNvSpPr>
          <p:nvPr/>
        </p:nvSpPr>
        <p:spPr bwMode="auto">
          <a:xfrm>
            <a:off x="4549775" y="3113088"/>
            <a:ext cx="104775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7" name="Oval 37"/>
          <p:cNvSpPr>
            <a:spLocks noChangeArrowheads="1"/>
          </p:cNvSpPr>
          <p:nvPr/>
        </p:nvSpPr>
        <p:spPr bwMode="auto">
          <a:xfrm>
            <a:off x="3686175" y="2860675"/>
            <a:ext cx="95250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7F5E-0BCC-4437-B377-8DAA82C5F9A2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3" name="Нижний колонтитул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5724160" y="620610"/>
          <a:ext cx="1300796" cy="53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900" name="Формула" r:id="rId4" imgW="495000" imgH="203040" progId="Equation.3">
                  <p:embed/>
                </p:oleObj>
              </mc:Choice>
              <mc:Fallback>
                <p:oleObj name="Формула" r:id="rId4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60" y="620610"/>
                        <a:ext cx="1300796" cy="533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85230"/>
            <a:ext cx="685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5580140" y="1124680"/>
            <a:ext cx="3443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8-конечная звезда 35"/>
          <p:cNvSpPr/>
          <p:nvPr/>
        </p:nvSpPr>
        <p:spPr>
          <a:xfrm>
            <a:off x="251400" y="620610"/>
            <a:ext cx="914400" cy="914400"/>
          </a:xfrm>
          <a:prstGeom prst="star8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-324680" y="3933070"/>
            <a:ext cx="6794500" cy="1828800"/>
            <a:chOff x="336" y="2024"/>
            <a:chExt cx="4280" cy="1152"/>
          </a:xfrm>
        </p:grpSpPr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8994" name="Freeform 34" descr="Контурные ромбики"/>
          <p:cNvSpPr>
            <a:spLocks/>
          </p:cNvSpPr>
          <p:nvPr/>
        </p:nvSpPr>
        <p:spPr bwMode="auto">
          <a:xfrm>
            <a:off x="1892300" y="1511300"/>
            <a:ext cx="2730500" cy="2755900"/>
          </a:xfrm>
          <a:custGeom>
            <a:avLst/>
            <a:gdLst/>
            <a:ahLst/>
            <a:cxnLst>
              <a:cxn ang="0">
                <a:pos x="40" y="1736"/>
              </a:cxn>
              <a:cxn ang="0">
                <a:pos x="1720" y="1736"/>
              </a:cxn>
              <a:cxn ang="0">
                <a:pos x="1720" y="8"/>
              </a:cxn>
              <a:cxn ang="0">
                <a:pos x="0" y="0"/>
              </a:cxn>
              <a:cxn ang="0">
                <a:pos x="40" y="1736"/>
              </a:cxn>
            </a:cxnLst>
            <a:rect l="0" t="0" r="r" b="b"/>
            <a:pathLst>
              <a:path w="1720" h="1736">
                <a:moveTo>
                  <a:pt x="40" y="1736"/>
                </a:moveTo>
                <a:lnTo>
                  <a:pt x="1720" y="1736"/>
                </a:lnTo>
                <a:lnTo>
                  <a:pt x="1720" y="8"/>
                </a:lnTo>
                <a:lnTo>
                  <a:pt x="0" y="0"/>
                </a:lnTo>
                <a:lnTo>
                  <a:pt x="40" y="1736"/>
                </a:lnTo>
                <a:close/>
              </a:path>
            </a:pathLst>
          </a:custGeom>
          <a:pattFill prst="openDmnd">
            <a:fgClr>
              <a:srgbClr val="00CC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93" name="Freeform 33"/>
          <p:cNvSpPr>
            <a:spLocks/>
          </p:cNvSpPr>
          <p:nvPr/>
        </p:nvSpPr>
        <p:spPr bwMode="auto">
          <a:xfrm>
            <a:off x="3699774" y="1526276"/>
            <a:ext cx="911225" cy="3657600"/>
          </a:xfrm>
          <a:custGeom>
            <a:avLst/>
            <a:gdLst/>
            <a:ahLst/>
            <a:cxnLst>
              <a:cxn ang="0">
                <a:pos x="10" y="2304"/>
              </a:cxn>
              <a:cxn ang="0">
                <a:pos x="568" y="1722"/>
              </a:cxn>
              <a:cxn ang="0">
                <a:pos x="574" y="0"/>
              </a:cxn>
              <a:cxn ang="0">
                <a:pos x="4" y="574"/>
              </a:cxn>
              <a:cxn ang="0">
                <a:pos x="0" y="2304"/>
              </a:cxn>
              <a:cxn ang="0">
                <a:pos x="10" y="2304"/>
              </a:cxn>
            </a:cxnLst>
            <a:rect l="0" t="0" r="r" b="b"/>
            <a:pathLst>
              <a:path w="574" h="2304">
                <a:moveTo>
                  <a:pt x="10" y="2304"/>
                </a:moveTo>
                <a:lnTo>
                  <a:pt x="568" y="1722"/>
                </a:lnTo>
                <a:lnTo>
                  <a:pt x="574" y="0"/>
                </a:lnTo>
                <a:lnTo>
                  <a:pt x="4" y="574"/>
                </a:lnTo>
                <a:lnTo>
                  <a:pt x="0" y="2304"/>
                </a:lnTo>
                <a:lnTo>
                  <a:pt x="10" y="2304"/>
                </a:lnTo>
                <a:close/>
              </a:path>
            </a:pathLst>
          </a:custGeom>
          <a:solidFill>
            <a:srgbClr val="FF66FF">
              <a:alpha val="5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2574925" y="177482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P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993775" y="1519238"/>
            <a:ext cx="3622675" cy="3649662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6" name="Freeform 6"/>
          <p:cNvSpPr>
            <a:spLocks/>
          </p:cNvSpPr>
          <p:nvPr/>
        </p:nvSpPr>
        <p:spPr bwMode="auto">
          <a:xfrm>
            <a:off x="993775" y="4262438"/>
            <a:ext cx="3600450" cy="906462"/>
          </a:xfrm>
          <a:custGeom>
            <a:avLst/>
            <a:gdLst/>
            <a:ahLst/>
            <a:cxnLst>
              <a:cxn ang="0">
                <a:pos x="2624" y="0"/>
              </a:cxn>
              <a:cxn ang="0">
                <a:pos x="688" y="16"/>
              </a:cxn>
              <a:cxn ang="0">
                <a:pos x="704" y="16"/>
              </a:cxn>
              <a:cxn ang="0">
                <a:pos x="743" y="23"/>
              </a:cxn>
              <a:cxn ang="0">
                <a:pos x="704" y="16"/>
              </a:cxn>
              <a:cxn ang="0">
                <a:pos x="0" y="608"/>
              </a:cxn>
            </a:cxnLst>
            <a:rect l="0" t="0" r="r" b="b"/>
            <a:pathLst>
              <a:path w="2624" h="608">
                <a:moveTo>
                  <a:pt x="2624" y="0"/>
                </a:moveTo>
                <a:lnTo>
                  <a:pt x="688" y="16"/>
                </a:lnTo>
                <a:lnTo>
                  <a:pt x="704" y="16"/>
                </a:lnTo>
                <a:lnTo>
                  <a:pt x="743" y="23"/>
                </a:lnTo>
                <a:lnTo>
                  <a:pt x="704" y="16"/>
                </a:lnTo>
                <a:lnTo>
                  <a:pt x="0" y="60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7" name="Freeform 7"/>
          <p:cNvSpPr>
            <a:spLocks/>
          </p:cNvSpPr>
          <p:nvPr/>
        </p:nvSpPr>
        <p:spPr bwMode="auto">
          <a:xfrm>
            <a:off x="1905000" y="1485900"/>
            <a:ext cx="33338" cy="280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1764"/>
              </a:cxn>
            </a:cxnLst>
            <a:rect l="0" t="0" r="r" b="b"/>
            <a:pathLst>
              <a:path w="21" h="1764">
                <a:moveTo>
                  <a:pt x="0" y="0"/>
                </a:moveTo>
                <a:lnTo>
                  <a:pt x="21" y="176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565672" y="4869200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A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520825" y="39528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B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4616450" y="40925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694113" y="50990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381000" y="2057400"/>
            <a:ext cx="61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1520825" y="947738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4551363" y="101758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3365500" y="1846263"/>
            <a:ext cx="62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68976" name="Freeform 16"/>
          <p:cNvSpPr>
            <a:spLocks/>
          </p:cNvSpPr>
          <p:nvPr/>
        </p:nvSpPr>
        <p:spPr bwMode="auto">
          <a:xfrm>
            <a:off x="1960563" y="1512888"/>
            <a:ext cx="768350" cy="2743200"/>
          </a:xfrm>
          <a:custGeom>
            <a:avLst/>
            <a:gdLst/>
            <a:ahLst/>
            <a:cxnLst>
              <a:cxn ang="0">
                <a:pos x="0" y="1840"/>
              </a:cxn>
              <a:cxn ang="0">
                <a:pos x="560" y="0"/>
              </a:cxn>
            </a:cxnLst>
            <a:rect l="0" t="0" r="r" b="b"/>
            <a:pathLst>
              <a:path w="560" h="1840">
                <a:moveTo>
                  <a:pt x="0" y="1840"/>
                </a:moveTo>
                <a:lnTo>
                  <a:pt x="56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79" name="Freeform 19"/>
          <p:cNvSpPr>
            <a:spLocks/>
          </p:cNvSpPr>
          <p:nvPr/>
        </p:nvSpPr>
        <p:spPr bwMode="auto">
          <a:xfrm rot="17221644" flipV="1">
            <a:off x="2285242" y="3220946"/>
            <a:ext cx="3764022" cy="2442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8" y="464"/>
              </a:cxn>
            </a:cxnLst>
            <a:rect l="0" t="0" r="r" b="b"/>
            <a:pathLst>
              <a:path w="1568" h="464">
                <a:moveTo>
                  <a:pt x="0" y="0"/>
                </a:moveTo>
                <a:lnTo>
                  <a:pt x="1568" y="464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4614863" y="2633663"/>
            <a:ext cx="569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M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3276600" y="2819400"/>
            <a:ext cx="500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K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2611438" y="95885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Q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5580140" y="2132820"/>
            <a:ext cx="29147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точки, лежащие в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плоскости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91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60540" y="5589300"/>
            <a:ext cx="446087" cy="460375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5" name="Oval 35"/>
          <p:cNvSpPr>
            <a:spLocks noChangeArrowheads="1"/>
          </p:cNvSpPr>
          <p:nvPr/>
        </p:nvSpPr>
        <p:spPr bwMode="auto">
          <a:xfrm>
            <a:off x="2514600" y="2057400"/>
            <a:ext cx="76200" cy="762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6" name="Oval 36"/>
          <p:cNvSpPr>
            <a:spLocks noChangeArrowheads="1"/>
          </p:cNvSpPr>
          <p:nvPr/>
        </p:nvSpPr>
        <p:spPr bwMode="auto">
          <a:xfrm>
            <a:off x="4549775" y="3113088"/>
            <a:ext cx="104775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97" name="Oval 37"/>
          <p:cNvSpPr>
            <a:spLocks noChangeArrowheads="1"/>
          </p:cNvSpPr>
          <p:nvPr/>
        </p:nvSpPr>
        <p:spPr bwMode="auto">
          <a:xfrm>
            <a:off x="3686175" y="2860675"/>
            <a:ext cx="95250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7F5E-0BCC-4437-B377-8DAA82C5F9A2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3" name="Нижний колонтитул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5724160" y="620610"/>
          <a:ext cx="1300796" cy="53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28" name="Формула" r:id="rId4" imgW="495000" imgH="203040" progId="Equation.3">
                  <p:embed/>
                </p:oleObj>
              </mc:Choice>
              <mc:Fallback>
                <p:oleObj name="Формула" r:id="rId4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60" y="620610"/>
                        <a:ext cx="1300796" cy="533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85230"/>
            <a:ext cx="685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5580140" y="1124680"/>
            <a:ext cx="3443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8-конечная звезда 37"/>
          <p:cNvSpPr/>
          <p:nvPr/>
        </p:nvSpPr>
        <p:spPr>
          <a:xfrm>
            <a:off x="251400" y="620610"/>
            <a:ext cx="914400" cy="914400"/>
          </a:xfrm>
          <a:prstGeom prst="star8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84F5-123F-4B5A-A188-4A5EFF936D00}" type="datetime1">
              <a:rPr lang="ru-RU" smtClean="0"/>
              <a:pPr/>
              <a:t>19.10.2014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430" y="692620"/>
            <a:ext cx="76830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Верно ли, что прямая лежит в плоскости данного треугольника,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если она: а) пересекает две стороны треугольника;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    б) проходит  через одну из вершин треугольника?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6270" y="2996940"/>
            <a:ext cx="144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0" y="1934042"/>
            <a:ext cx="5868180" cy="2500910"/>
            <a:chOff x="0" y="1916790"/>
            <a:chExt cx="5868180" cy="2500910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916790"/>
              <a:ext cx="5868180" cy="2476890"/>
              <a:chOff x="336" y="2024"/>
              <a:chExt cx="4280" cy="1152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53B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rgbClr val="0099FF"/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1" name="Picture 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89050"/>
              <a:ext cx="685800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3" name="Группа 22"/>
          <p:cNvGrpSpPr/>
          <p:nvPr/>
        </p:nvGrpSpPr>
        <p:grpSpPr>
          <a:xfrm>
            <a:off x="539440" y="2348850"/>
            <a:ext cx="4297752" cy="1731597"/>
            <a:chOff x="2195670" y="4221110"/>
            <a:chExt cx="4297752" cy="1731597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627730" y="4869200"/>
              <a:ext cx="3542687" cy="1077637"/>
              <a:chOff x="5369366" y="4083936"/>
              <a:chExt cx="3542687" cy="1077637"/>
            </a:xfrm>
          </p:grpSpPr>
          <p:sp>
            <p:nvSpPr>
              <p:cNvPr id="13" name="Freeform 19"/>
              <p:cNvSpPr>
                <a:spLocks/>
              </p:cNvSpPr>
              <p:nvPr/>
            </p:nvSpPr>
            <p:spPr bwMode="auto">
              <a:xfrm rot="19528846">
                <a:off x="5369366" y="4083936"/>
                <a:ext cx="2477422" cy="5341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68" y="464"/>
                  </a:cxn>
                </a:cxnLst>
                <a:rect l="0" t="0" r="r" b="b"/>
                <a:pathLst>
                  <a:path w="1568" h="464">
                    <a:moveTo>
                      <a:pt x="0" y="0"/>
                    </a:moveTo>
                    <a:lnTo>
                      <a:pt x="1568" y="46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 rot="679299" flipV="1">
                <a:off x="5501724" y="4170754"/>
                <a:ext cx="3253262" cy="9908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68" y="464"/>
                  </a:cxn>
                </a:cxnLst>
                <a:rect l="0" t="0" r="r" b="b"/>
                <a:pathLst>
                  <a:path w="1568" h="464">
                    <a:moveTo>
                      <a:pt x="0" y="0"/>
                    </a:moveTo>
                    <a:lnTo>
                      <a:pt x="1568" y="46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9"/>
              <p:cNvSpPr>
                <a:spLocks/>
              </p:cNvSpPr>
              <p:nvPr/>
            </p:nvSpPr>
            <p:spPr bwMode="auto">
              <a:xfrm rot="2071154" flipH="1">
                <a:off x="7682142" y="4155443"/>
                <a:ext cx="1229911" cy="593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68" y="464"/>
                  </a:cxn>
                </a:cxnLst>
                <a:rect l="0" t="0" r="r" b="b"/>
                <a:pathLst>
                  <a:path w="1568" h="464">
                    <a:moveTo>
                      <a:pt x="0" y="0"/>
                    </a:moveTo>
                    <a:lnTo>
                      <a:pt x="1568" y="46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195670" y="5373270"/>
              <a:ext cx="477838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latin typeface="Times New Roman" pitchFamily="18" charset="0"/>
                </a:rPr>
                <a:t>A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4644010" y="4221110"/>
              <a:ext cx="455613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latin typeface="Times New Roman" pitchFamily="18" charset="0"/>
                </a:rPr>
                <a:t>B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6012200" y="49412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</a:rPr>
                <a:t>С</a:t>
              </a:r>
              <a:endParaRPr lang="ru-RU" sz="3200" b="1" dirty="0">
                <a:latin typeface="Times New Roman" pitchFamily="18" charset="0"/>
              </a:endParaRPr>
            </a:p>
          </p:txBody>
        </p:sp>
      </p:grpSp>
      <p:sp>
        <p:nvSpPr>
          <p:cNvPr id="25" name="Freeform 19"/>
          <p:cNvSpPr>
            <a:spLocks/>
          </p:cNvSpPr>
          <p:nvPr/>
        </p:nvSpPr>
        <p:spPr bwMode="auto">
          <a:xfrm rot="16513862" flipV="1">
            <a:off x="1494201" y="2900157"/>
            <a:ext cx="1314766" cy="122126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8" y="464"/>
              </a:cxn>
            </a:cxnLst>
            <a:rect l="0" t="0" r="r" b="b"/>
            <a:pathLst>
              <a:path w="1568" h="464">
                <a:moveTo>
                  <a:pt x="0" y="0"/>
                </a:moveTo>
                <a:lnTo>
                  <a:pt x="1568" y="46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1870124" y="2625262"/>
            <a:ext cx="572593" cy="767410"/>
            <a:chOff x="1735844" y="2895434"/>
            <a:chExt cx="572593" cy="767410"/>
          </a:xfrm>
        </p:grpSpPr>
        <p:sp>
          <p:nvSpPr>
            <p:cNvPr id="28" name="Oval 36"/>
            <p:cNvSpPr>
              <a:spLocks noChangeArrowheads="1"/>
            </p:cNvSpPr>
            <p:nvPr/>
          </p:nvSpPr>
          <p:spPr bwMode="auto">
            <a:xfrm>
              <a:off x="1835620" y="3554894"/>
              <a:ext cx="104775" cy="1079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1735844" y="2895434"/>
              <a:ext cx="57259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</a:rPr>
                <a:t>М</a:t>
              </a:r>
              <a:endParaRPr lang="ru-RU" sz="3200" b="1" dirty="0">
                <a:latin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945136" y="3573020"/>
            <a:ext cx="481222" cy="728795"/>
            <a:chOff x="1591824" y="3554894"/>
            <a:chExt cx="481222" cy="728795"/>
          </a:xfrm>
        </p:grpSpPr>
        <p:sp>
          <p:nvSpPr>
            <p:cNvPr id="31" name="Oval 36"/>
            <p:cNvSpPr>
              <a:spLocks noChangeArrowheads="1"/>
            </p:cNvSpPr>
            <p:nvPr/>
          </p:nvSpPr>
          <p:spPr bwMode="auto">
            <a:xfrm>
              <a:off x="1835620" y="3554894"/>
              <a:ext cx="104775" cy="1079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1591824" y="3698914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</a:rPr>
                <a:t>N</a:t>
              </a:r>
              <a:endParaRPr lang="ru-RU" sz="3200" b="1" dirty="0">
                <a:latin typeface="Times New Roman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69720" y="4725180"/>
            <a:ext cx="860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пересекает  стороны ∆АВС, а ∆АВС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, то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 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и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1450" y="5085230"/>
            <a:ext cx="835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теоремы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прямая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00" y="5445280"/>
            <a:ext cx="8353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Если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пересекает 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 точке В, то не обязательно будет лежать в ней.</a:t>
            </a:r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1600" y="6021360"/>
            <a:ext cx="6408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 да; б) нет.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2895027" y="1465643"/>
            <a:ext cx="685346" cy="3484567"/>
            <a:chOff x="1417796" y="2229642"/>
            <a:chExt cx="685346" cy="2648860"/>
          </a:xfrm>
        </p:grpSpPr>
        <p:sp>
          <p:nvSpPr>
            <p:cNvPr id="38" name="Freeform 19"/>
            <p:cNvSpPr>
              <a:spLocks/>
            </p:cNvSpPr>
            <p:nvPr/>
          </p:nvSpPr>
          <p:spPr bwMode="auto">
            <a:xfrm rot="17221644" flipV="1">
              <a:off x="1565842" y="2699059"/>
              <a:ext cx="1006718" cy="678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8" y="464"/>
                </a:cxn>
              </a:cxnLst>
              <a:rect l="0" t="0" r="r" b="b"/>
              <a:pathLst>
                <a:path w="1568" h="464">
                  <a:moveTo>
                    <a:pt x="0" y="0"/>
                  </a:moveTo>
                  <a:lnTo>
                    <a:pt x="1568" y="464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19"/>
            <p:cNvSpPr>
              <a:spLocks/>
            </p:cNvSpPr>
            <p:nvPr/>
          </p:nvSpPr>
          <p:spPr bwMode="auto">
            <a:xfrm rot="17221644" flipV="1">
              <a:off x="1113868" y="3769276"/>
              <a:ext cx="1205492" cy="546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8" y="464"/>
                </a:cxn>
              </a:cxnLst>
              <a:rect l="0" t="0" r="r" b="b"/>
              <a:pathLst>
                <a:path w="1568" h="464">
                  <a:moveTo>
                    <a:pt x="0" y="0"/>
                  </a:moveTo>
                  <a:lnTo>
                    <a:pt x="1568" y="464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 rot="17221644" flipV="1">
              <a:off x="1213476" y="4628463"/>
              <a:ext cx="454359" cy="45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8" y="464"/>
                </a:cxn>
              </a:cxnLst>
              <a:rect l="0" t="0" r="r" b="b"/>
              <a:pathLst>
                <a:path w="1568" h="464">
                  <a:moveTo>
                    <a:pt x="0" y="0"/>
                  </a:moveTo>
                  <a:lnTo>
                    <a:pt x="1568" y="464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275820" y="1556740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3414" y="0"/>
            <a:ext cx="884876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3" grpId="0"/>
      <p:bldP spid="34" grpId="0"/>
      <p:bldP spid="35" grpId="0"/>
      <p:bldP spid="36" grpId="0"/>
      <p:bldP spid="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9469</TotalTime>
  <Words>390</Words>
  <Application>Microsoft Office PowerPoint</Application>
  <PresentationFormat>Экран (4:3)</PresentationFormat>
  <Paragraphs>166</Paragraphs>
  <Slides>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я</cp:lastModifiedBy>
  <cp:revision>1028</cp:revision>
  <dcterms:created xsi:type="dcterms:W3CDTF">2011-06-18T13:01:16Z</dcterms:created>
  <dcterms:modified xsi:type="dcterms:W3CDTF">2014-10-19T11:50:47Z</dcterms:modified>
</cp:coreProperties>
</file>