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60" r:id="rId5"/>
    <p:sldId id="270" r:id="rId6"/>
    <p:sldId id="261" r:id="rId7"/>
    <p:sldId id="274" r:id="rId8"/>
    <p:sldId id="273" r:id="rId9"/>
    <p:sldId id="264" r:id="rId10"/>
    <p:sldId id="279" r:id="rId11"/>
    <p:sldId id="271" r:id="rId12"/>
    <p:sldId id="267" r:id="rId13"/>
    <p:sldId id="280" r:id="rId14"/>
    <p:sldId id="258" r:id="rId15"/>
    <p:sldId id="285" r:id="rId16"/>
    <p:sldId id="283" r:id="rId17"/>
    <p:sldId id="282" r:id="rId18"/>
    <p:sldId id="284" r:id="rId19"/>
    <p:sldId id="286" r:id="rId20"/>
    <p:sldId id="266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945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2A91-D7BC-4CD8-8412-6DDF9BAC546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877B7-D4C7-4ADB-8085-1F2EF8BF09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licey102.k26.ru/dist-kurs/images/feodaria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apiteka.ru/pics/DSCN0424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pl4.narod.ru/pic/ova.jpg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12" Type="http://schemas.openxmlformats.org/officeDocument/2006/relationships/image" Target="../media/image31.jpeg"/><Relationship Id="rId2" Type="http://schemas.openxmlformats.org/officeDocument/2006/relationships/hyperlink" Target="http://encycl.opentopia.com/enimages/24/23470/Sixteenth_stellation_of_icosahedro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me.inreach.com/rtowle/Polytopes/star_polytopes/greaticosidodecahedron.jpg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://encycl.opentopia.com/enimages/24/23470/First_stellation_of_octahedron.png" TargetMode="External"/><Relationship Id="rId4" Type="http://schemas.openxmlformats.org/officeDocument/2006/relationships/hyperlink" Target="http://encycl.opentopia.com/enimages/181/180253/Third_stellation_of_dodecahedron.png" TargetMode="External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llprezentation.ru/platonTela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eometria.at.ua/_si/0/6395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etudes.ru/ru/mov/mov003/img/0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ru.wikipedia.org/wiki/%D0%9F%D1%80%D0%B8%D0%B7%D0%BC%D0%B0" TargetMode="External"/><Relationship Id="rId2" Type="http://schemas.openxmlformats.org/officeDocument/2006/relationships/hyperlink" Target="http://encycl.opentopia.com/enimages/149/148420/Hexahedr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F%D0%B0%D1%80%D0%B0%D0%BB%D0%BB%D0%B5%D0%BB%D0%B5%D0%BF%D0%B8%D0%BF%D0%B5%D0%B4" TargetMode="External"/><Relationship Id="rId5" Type="http://schemas.openxmlformats.org/officeDocument/2006/relationships/hyperlink" Target="http://ru.wikipedia.org/wiki/%D0%9A%D0%B2%D0%B0%D0%B4%D1%80%D0%B0%D1%82" TargetMode="External"/><Relationship Id="rId4" Type="http://schemas.openxmlformats.org/officeDocument/2006/relationships/hyperlink" Target="http://ru.wikipedia.org/wiki/%D0%9F%D1%80%D0%B0%D0%B2%D0%B8%D0%BB%D1%8C%D0%BD%D1%8B%D0%B9_%D0%BC%D0%BD%D0%BE%D0%B3%D0%BE%D0%B3%D1%80%D0%B0%D0%BD%D0%BD%D0%B8%D0%B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0%D0%B2%D0%B8%D0%BB%D1%8C%D0%BD%D1%8B%D0%B9_%D0%BC%D0%BD%D0%BE%D0%B3%D0%BE%D0%B3%D1%80%D0%B0%D0%BD%D0%BD%D0%B8%D0%BA" TargetMode="External"/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ru.wikipedia.org/wiki/%D0%A4%D0%B0%D0%B9%D0%BB:Octahedron.jpg" TargetMode="External"/><Relationship Id="rId4" Type="http://schemas.openxmlformats.org/officeDocument/2006/relationships/hyperlink" Target="http://ru.wikipedia.org/wiki/%D0%9F%D0%BB%D0%B0%D1%82%D0%BE%D0%B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Icosahedron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2000240"/>
            <a:ext cx="56632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Правильные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многогранники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5286388"/>
            <a:ext cx="4845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учитель математики школы №555 «Белогорье»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Матвеева Надежда Васильевна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5" y="1397000"/>
          <a:ext cx="8001055" cy="346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49"/>
                <a:gridCol w="1414473"/>
                <a:gridCol w="1600211"/>
                <a:gridCol w="1600211"/>
                <a:gridCol w="1600211"/>
              </a:tblGrid>
              <a:tr h="888097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Многогранник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Вершины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Рёбра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В+Г-Р</a:t>
                      </a:r>
                      <a:endParaRPr lang="ru-RU" dirty="0"/>
                    </a:p>
                  </a:txBody>
                  <a:tcPr/>
                </a:tc>
              </a:tr>
              <a:tr h="514533">
                <a:tc>
                  <a:txBody>
                    <a:bodyPr/>
                    <a:lstStyle/>
                    <a:p>
                      <a:r>
                        <a:rPr lang="ru-RU" dirty="0" smtClean="0"/>
                        <a:t>тетраэдр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14533">
                <a:tc>
                  <a:txBody>
                    <a:bodyPr/>
                    <a:lstStyle/>
                    <a:p>
                      <a:r>
                        <a:rPr lang="ru-RU" dirty="0" smtClean="0"/>
                        <a:t>октаэдр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14533">
                <a:tc>
                  <a:txBody>
                    <a:bodyPr/>
                    <a:lstStyle/>
                    <a:p>
                      <a:r>
                        <a:rPr lang="ru-RU" dirty="0" smtClean="0"/>
                        <a:t>куб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14533">
                <a:tc>
                  <a:txBody>
                    <a:bodyPr/>
                    <a:lstStyle/>
                    <a:p>
                      <a:r>
                        <a:rPr lang="ru-RU" dirty="0" smtClean="0"/>
                        <a:t>додекаэдр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14533">
                <a:tc>
                  <a:txBody>
                    <a:bodyPr/>
                    <a:lstStyle/>
                    <a:p>
                      <a:r>
                        <a:rPr lang="ru-RU" dirty="0" smtClean="0"/>
                        <a:t>икосаэдр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48" y="58578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6215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614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6072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600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6215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6" y="61436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57864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786710" y="65008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58148" y="57150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01090" y="65008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501090" y="60722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48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42976" y="571480"/>
            <a:ext cx="6380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Заполните таблицу, используя формулу Эйлера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2125 -0.51458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9931 -0.55649 " pathEditMode="relative" ptsTypes="AA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8.14815E-6 L 0.39376 -0.56712 " pathEditMode="relative" ptsTypes="AA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4723 -0.46204 " pathEditMode="relative" ptsTypes="AA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01562 -0.50394 " pathEditMode="relative" ptsTypes="AA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13386 -0.37801 " pathEditMode="relative" ptsTypes="AA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-0.05521 -0.4095 " pathEditMode="relative" ptsTypes="AA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963E-6 L 0.03143 -0.4831 " pathEditMode="relative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-0.05504 -0.4095 " pathEditMode="relative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132 L -0.28073 -0.328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0.04954 L -0.03108 0.03912 " pathEditMode="relative" ptsTypes="AA"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43 -0.00325 L -0.57916 -0.1921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18519E-6 L -0.55903 -0.36737 " pathEditMode="relative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2523 L -0.29513 -0.380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278 L -0.28715 -0.2442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493 -0.19953 " pathEditMode="relative" ptsTypes="AA">
                                      <p:cBhvr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 build="allAtOnce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00298" y="214290"/>
          <a:ext cx="4143404" cy="571504"/>
        </p:xfrm>
        <a:graphic>
          <a:graphicData uri="http://schemas.openxmlformats.org/drawingml/2006/table">
            <a:tbl>
              <a:tblPr/>
              <a:tblGrid>
                <a:gridCol w="4143404"/>
              </a:tblGrid>
              <a:tr h="571504"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 marL="32732" marR="32732" marT="32732" marB="327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http://dic.academic.ru/pictures/enc_colier/4664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96890" cy="47863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214290"/>
            <a:ext cx="6753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Развёртки  Платоновых тел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234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Многогранники в природе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 descr="Шеел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143380"/>
            <a:ext cx="1837755" cy="1819287"/>
          </a:xfrm>
          <a:prstGeom prst="rect">
            <a:avLst/>
          </a:prstGeom>
          <a:noFill/>
        </p:spPr>
      </p:pic>
      <p:pic>
        <p:nvPicPr>
          <p:cNvPr id="5124" name="Picture 4" descr="Хруста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14818"/>
            <a:ext cx="1643074" cy="1643074"/>
          </a:xfrm>
          <a:prstGeom prst="rect">
            <a:avLst/>
          </a:prstGeom>
          <a:noFill/>
        </p:spPr>
      </p:pic>
      <p:pic>
        <p:nvPicPr>
          <p:cNvPr id="5125" name="Picture 5" descr="Поваренная с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500570"/>
            <a:ext cx="1692251" cy="1376364"/>
          </a:xfrm>
          <a:prstGeom prst="rect">
            <a:avLst/>
          </a:prstGeom>
          <a:noFill/>
        </p:spPr>
      </p:pic>
      <p:pic>
        <p:nvPicPr>
          <p:cNvPr id="5127" name="Picture 7" descr="http://im4-tub.yandex.net/i?id=181012938-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256"/>
            <a:ext cx="1746255" cy="16430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1214422"/>
            <a:ext cx="8929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Правильные многогранники – самые выгодные фигуры, поэтому они широко распространены в природе. Подтверждением тому служит форма некоторых кристаллов. Например, кристаллы поваренной соли имеют форму куба. При производстве алюминия пользуются алюминиево-калиевыми кварцами, монокристалл которых имеет форму правильного октаэдра. Получение серной кислоты, железа, особых сортов цемента не обходится без сернистого колчедана. Кристаллы этого химического вещества имеют форму додекаэдра. В разных химических реакциях применяется </a:t>
            </a:r>
            <a:r>
              <a:rPr lang="ru-RU" dirty="0" err="1" smtClean="0"/>
              <a:t>сурьменистый</a:t>
            </a:r>
            <a:r>
              <a:rPr lang="ru-RU" dirty="0" smtClean="0"/>
              <a:t> сернокислый натрий – вещество, синтезированное учёными. Кристалл </a:t>
            </a:r>
            <a:r>
              <a:rPr lang="ru-RU" dirty="0" err="1" smtClean="0"/>
              <a:t>сурьменистого</a:t>
            </a:r>
            <a:r>
              <a:rPr lang="ru-RU" dirty="0" smtClean="0"/>
              <a:t> сернокислого натрия имеет форму тетраэдра. Последний правильный многогранник – икосаэдр передаёт форму кристаллов бора.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6072206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Алмаз (октаэдр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6143644"/>
            <a:ext cx="2064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Шеелит (пирамида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6000768"/>
            <a:ext cx="1977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Хрусталь (призма)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86578" y="6000768"/>
            <a:ext cx="2571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Поваренная соль (куб)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4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4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2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2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786322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/>
              <a:t>       </a:t>
            </a:r>
            <a:r>
              <a:rPr lang="ru-RU" sz="1600" b="1" i="1" dirty="0" smtClean="0"/>
              <a:t>Правильные многогранники встречаются так же и в живой природе. Например, скелет одноклеточного организма </a:t>
            </a:r>
            <a:r>
              <a:rPr lang="ru-RU" sz="1600" b="1" i="1" dirty="0" err="1" smtClean="0"/>
              <a:t>феодарии</a:t>
            </a:r>
            <a:r>
              <a:rPr lang="ru-RU" sz="1600" b="1" i="1" dirty="0" smtClean="0"/>
              <a:t> (</a:t>
            </a:r>
            <a:r>
              <a:rPr lang="ru-RU" sz="1600" b="1" i="1" dirty="0" err="1" smtClean="0"/>
              <a:t>Circjgjnia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icosahtdra</a:t>
            </a:r>
            <a:r>
              <a:rPr lang="ru-RU" sz="1600" b="1" i="1" dirty="0" smtClean="0"/>
              <a:t>) по форме напоминает икосаэдр. </a:t>
            </a:r>
          </a:p>
          <a:p>
            <a:pPr algn="ctr"/>
            <a:r>
              <a:rPr lang="ru-RU" sz="1600" b="1" i="1" dirty="0" smtClean="0"/>
              <a:t>Большинство </a:t>
            </a:r>
            <a:r>
              <a:rPr lang="ru-RU" sz="1600" b="1" i="1" dirty="0" err="1" smtClean="0"/>
              <a:t>феодарий</a:t>
            </a:r>
            <a:r>
              <a:rPr lang="ru-RU" sz="1600" b="1" i="1" dirty="0" smtClean="0"/>
              <a:t> живут на морской глубине и служат добычей коралловых рыбок. </a:t>
            </a:r>
            <a:endParaRPr lang="en-US" sz="1600" b="1" i="1" dirty="0" smtClean="0"/>
          </a:p>
          <a:p>
            <a:pPr algn="ctr"/>
            <a:r>
              <a:rPr lang="ru-RU" sz="1600" b="1" i="1" dirty="0" smtClean="0"/>
              <a:t>Но простейшее животное защищает себя двенадцатью иглами, выходящими из 12 вершин скелета. Оно больше похоже на звёздчатый многогранник. Из всех многогранников с тем же числом граней икосаэдр имеет наибольший объём при наименьшей площади поверхности. Это свойство помогает морскому организму преодолевать давление толщи воды</a:t>
            </a:r>
            <a:endParaRPr lang="ru-RU" sz="1600" b="1" i="1" dirty="0"/>
          </a:p>
        </p:txBody>
      </p:sp>
      <p:pic>
        <p:nvPicPr>
          <p:cNvPr id="6146" name="Picture 2" descr="Картинка 2 из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643338" cy="3653449"/>
          </a:xfrm>
          <a:prstGeom prst="rect">
            <a:avLst/>
          </a:prstGeom>
          <a:noFill/>
        </p:spPr>
      </p:pic>
      <p:pic>
        <p:nvPicPr>
          <p:cNvPr id="4" name="Picture 8" descr="Картинка 35 из 12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000240"/>
            <a:ext cx="3610050" cy="2714644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1142984"/>
            <a:ext cx="4786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3300"/>
                </a:solidFill>
              </a:rPr>
              <a:t>«Мой дом построен по законам самой строгой архитектуры. Сам Эвклид мог бы поучиться, познавая геометрию  сот».</a:t>
            </a: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0"/>
            <a:ext cx="7901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Живые многогранники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46" y="0"/>
            <a:ext cx="91661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Многогранники в архитектуре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mainpic" descr="Казанская церков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28" y="1714488"/>
            <a:ext cx="5899033" cy="4417689"/>
          </a:xfrm>
          <a:prstGeom prst="rect">
            <a:avLst/>
          </a:prstGeom>
          <a:noFill/>
          <a:ln/>
        </p:spPr>
      </p:pic>
      <p:sp>
        <p:nvSpPr>
          <p:cNvPr id="9" name="Прямоугольник 8"/>
          <p:cNvSpPr/>
          <p:nvPr/>
        </p:nvSpPr>
        <p:spPr>
          <a:xfrm>
            <a:off x="2143108" y="6286520"/>
            <a:ext cx="386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003300"/>
                </a:solidFill>
                <a:latin typeface="Times New Roman" pitchFamily="18" charset="0"/>
              </a:rPr>
              <a:t>Казанская церковь в Москве</a:t>
            </a:r>
            <a:endParaRPr lang="ru-RU" sz="2400" i="1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643314"/>
            <a:ext cx="3929090" cy="28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00562" y="6488668"/>
            <a:ext cx="4374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 Лондоне построят здание-многогранник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5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300037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Национальная библиотека Белоруссии – сияющий </a:t>
            </a:r>
            <a:r>
              <a:rPr lang="ru-RU" dirty="0" err="1" smtClean="0"/>
              <a:t>ромбокубооктаэдр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1628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6357958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Летний домик в виде многогранника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42852"/>
            <a:ext cx="3643338" cy="28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42844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Общественный и культурный центр в Сингапуре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xi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4100513" cy="2735263"/>
          </a:xfrm>
          <a:prstGeom prst="rect">
            <a:avLst/>
          </a:prstGeom>
          <a:noFill/>
          <a:ln/>
        </p:spPr>
      </p:pic>
      <p:pic>
        <p:nvPicPr>
          <p:cNvPr id="4" name="Picture 2" descr="arxit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7818" y="3643314"/>
            <a:ext cx="3429024" cy="2694754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214282" y="3429000"/>
            <a:ext cx="48577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 smtClean="0">
                <a:latin typeface="Times New Roman" pitchFamily="18" charset="0"/>
              </a:rPr>
              <a:t>Фаросский</a:t>
            </a:r>
            <a:r>
              <a:rPr lang="ru-RU" sz="1600" i="1" dirty="0" smtClean="0">
                <a:latin typeface="Times New Roman" pitchFamily="18" charset="0"/>
              </a:rPr>
              <a:t> маяк состоял из трех мраморных башен, стоявших на основании из массивных каменных блоков. Первая башня была прямоугольной, в ней находились комнаты, в которых жили рабочие и солдаты. Над этой башней располагалась меньшая, восьмиугольная башня со спиральным пандусом, ведущим в верхнюю башню. Верхняя башня формой напоминала цилиндр, в котором горел огонь, помогавший кораблям благополучно достигнуть бухты. На вершине башни стояла статуя Зевса Спасителя. Общая высота</a:t>
            </a:r>
            <a:r>
              <a:rPr lang="ru-RU" sz="1600" i="1" dirty="0" smtClean="0">
                <a:solidFill>
                  <a:srgbClr val="CC3300"/>
                </a:solidFill>
                <a:latin typeface="Times New Roman" pitchFamily="18" charset="0"/>
              </a:rPr>
              <a:t> маяка составляла 117 мет</a:t>
            </a:r>
            <a:r>
              <a:rPr lang="ru-RU" i="1" dirty="0" smtClean="0">
                <a:solidFill>
                  <a:srgbClr val="CC3300"/>
                </a:solidFill>
                <a:latin typeface="Times New Roman" pitchFamily="18" charset="0"/>
              </a:rPr>
              <a:t>ров.</a:t>
            </a:r>
            <a:endParaRPr lang="ru-RU" i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214290"/>
            <a:ext cx="351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Великие П </a:t>
            </a:r>
            <a:r>
              <a:rPr lang="ru-RU" dirty="0" err="1" smtClean="0"/>
              <a:t>ирамиды</a:t>
            </a:r>
            <a:r>
              <a:rPr lang="ru-RU" dirty="0" smtClean="0"/>
              <a:t> Египта в Гизе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8572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Еги́петские</a:t>
            </a:r>
            <a:r>
              <a:rPr lang="ru-RU" dirty="0" smtClean="0"/>
              <a:t> </a:t>
            </a:r>
            <a:r>
              <a:rPr lang="ru-RU" dirty="0" err="1" smtClean="0"/>
              <a:t>пирами́ды</a:t>
            </a:r>
            <a:r>
              <a:rPr lang="ru-RU" dirty="0" smtClean="0"/>
              <a:t> — величайшие архитектурные памятники Древнего Египта, среди которых одно из «семи чудес света» — пирамида Хеопса. Пирамиды представляют собой огромные каменные сооружения пирамидальной формы, использовавшиеся в качестве гробниц для фараонов Древнего Египта.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557216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4929198"/>
            <a:ext cx="5643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Пример изображения правильных многогранников, выполненный художником XX века Сальвадором Дали (1904-1989) (рис. 5).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642918"/>
            <a:ext cx="6416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Многогранники в искусстве</a:t>
            </a:r>
            <a:endParaRPr lang="ru-RU" sz="4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857232"/>
            <a:ext cx="81439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Тест "Правильные многогранники"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1. 	Сколько существует видов правильных многогранников?(5,13,8,много)</a:t>
            </a:r>
          </a:p>
          <a:p>
            <a:r>
              <a:rPr lang="ru-RU" sz="2000" dirty="0" smtClean="0"/>
              <a:t>2. 	</a:t>
            </a:r>
          </a:p>
          <a:p>
            <a:r>
              <a:rPr lang="ru-RU" sz="2000" dirty="0" smtClean="0"/>
              <a:t>Какие правильные многогранники имеют по 15 осей симметрии и 15 плоскостей симметрии?( </a:t>
            </a:r>
            <a:r>
              <a:rPr lang="ru-RU" sz="2000" dirty="0" err="1" smtClean="0"/>
              <a:t>Икосаэдр,тетраэдр,додекаэдр,октаэдр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3. 	</a:t>
            </a:r>
          </a:p>
          <a:p>
            <a:r>
              <a:rPr lang="ru-RU" sz="2000" dirty="0" smtClean="0"/>
              <a:t>Какой из математиков установил соотношения между числом вершин, ребер и граней выпуклого многогранника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(Платон</a:t>
            </a:r>
            <a:r>
              <a:rPr lang="ru-RU" sz="2000" dirty="0" smtClean="0"/>
              <a:t>, Архимед, Эйлер, Кеплер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4. 	</a:t>
            </a:r>
          </a:p>
          <a:p>
            <a:r>
              <a:rPr lang="ru-RU" sz="2000" dirty="0" smtClean="0"/>
              <a:t>Согласно теории о связи структуры Земли с правильными многогранниками, проекции каких вписанных в земной шар фигур проступают в земной коре?</a:t>
            </a:r>
          </a:p>
          <a:p>
            <a:r>
              <a:rPr lang="ru-RU" sz="2000" dirty="0" smtClean="0"/>
              <a:t>	(Икосаэдр ,гексаэдр, додекаэдр, октаэдр)</a:t>
            </a:r>
          </a:p>
          <a:p>
            <a:r>
              <a:rPr lang="ru-RU" sz="2000" dirty="0" smtClean="0"/>
              <a:t>5. 	</a:t>
            </a:r>
          </a:p>
          <a:p>
            <a:r>
              <a:rPr lang="ru-RU" sz="2000" dirty="0" smtClean="0"/>
              <a:t>Кто автор философской картины мира, где главную роль играют правильные многогранники? (Эйлер</a:t>
            </a:r>
            <a:r>
              <a:rPr lang="ru-RU" sz="2000" dirty="0" smtClean="0"/>
              <a:t>, Кеплер, Архимед, Платон</a:t>
            </a:r>
            <a:r>
              <a:rPr lang="ru-RU" sz="20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860" y="285728"/>
            <a:ext cx="4085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accent2"/>
                </a:solidFill>
              </a:rPr>
              <a:t>Домашнее задание</a:t>
            </a:r>
            <a:r>
              <a:rPr lang="ru-RU" i="1" dirty="0" smtClean="0">
                <a:solidFill>
                  <a:schemeClr val="accent2"/>
                </a:solidFill>
              </a:rPr>
              <a:t>:</a:t>
            </a: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nogograns.narod.ru/img/pifag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643174" cy="3202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-2214610" y="-3693319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</a:rPr>
              <a:t>ода - икосаэдр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85852" y="571480"/>
            <a:ext cx="36433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</a:rPr>
              <a:t>Пифагорейцы полагали, что материя состоит из четырех основных элементов: огня, земли, воздуха и воды. Существование пяти правильных многогранников они относили к строению материи и Вселенной. Согласно этому мнению, атомы основных элементов должны иметь форму различных тел: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3357562"/>
            <a:ext cx="2714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</a:rPr>
              <a:t>Вселенная – додекаэдр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</a:rPr>
              <a:t>Земля – куб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</a:rPr>
              <a:t>Огонь - тетраэдр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</a:rPr>
              <a:t>Вода - икосаэдр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</a:rPr>
              <a:t>Воздух - октаэдр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pic>
        <p:nvPicPr>
          <p:cNvPr id="7" name="Picture 2" descr="http://www.trinitas.ru/rus/doc/0232/004a/pic/0031/0031-4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2071702" cy="3262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14678" y="6357958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Платон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86578" y="3929066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Пифагор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6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996" y="357166"/>
            <a:ext cx="87880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Звездчатые многогранники</a:t>
            </a:r>
            <a:endParaRPr lang="ru-RU" sz="5400" b="1" i="1" cap="none" spc="0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Картинка 59 из 23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500174"/>
            <a:ext cx="2500330" cy="2392660"/>
          </a:xfrm>
          <a:prstGeom prst="rect">
            <a:avLst/>
          </a:prstGeom>
          <a:noFill/>
        </p:spPr>
      </p:pic>
      <p:pic>
        <p:nvPicPr>
          <p:cNvPr id="8196" name="Picture 4" descr="Картинка 112 из 238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428736"/>
            <a:ext cx="2500330" cy="2500330"/>
          </a:xfrm>
          <a:prstGeom prst="rect">
            <a:avLst/>
          </a:prstGeom>
          <a:noFill/>
        </p:spPr>
      </p:pic>
      <p:pic>
        <p:nvPicPr>
          <p:cNvPr id="8198" name="Picture 6" descr="Картинка 185 из 238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4526" y="4438648"/>
            <a:ext cx="2429474" cy="2419352"/>
          </a:xfrm>
          <a:prstGeom prst="rect">
            <a:avLst/>
          </a:prstGeom>
          <a:noFill/>
        </p:spPr>
      </p:pic>
      <p:pic>
        <p:nvPicPr>
          <p:cNvPr id="8200" name="Picture 8" descr="Картинка 35 из 4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FE5"/>
              </a:clrFrom>
              <a:clrTo>
                <a:srgbClr val="FBFF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324349"/>
            <a:ext cx="2419350" cy="2533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Картинка 4 из 4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333860"/>
            <a:ext cx="2524140" cy="2524140"/>
          </a:xfrm>
          <a:prstGeom prst="rect">
            <a:avLst/>
          </a:prstGeom>
          <a:noFill/>
        </p:spPr>
      </p:pic>
      <p:pic>
        <p:nvPicPr>
          <p:cNvPr id="10242" name="Picture 2" descr="http://im2-tub.yandex.net/i?id=151519186-0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1214422"/>
            <a:ext cx="2143140" cy="271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-4650135"/>
            <a:ext cx="8929718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Тест "Правильные многогранники"</a:t>
            </a:r>
          </a:p>
          <a:p>
            <a:r>
              <a:rPr lang="ru-RU" dirty="0" smtClean="0"/>
              <a:t> 1. 	Сколько существует видов правильных многогранников?</a:t>
            </a:r>
          </a:p>
          <a:p>
            <a:r>
              <a:rPr lang="ru-RU" dirty="0" smtClean="0"/>
              <a:t>2. 	</a:t>
            </a:r>
          </a:p>
          <a:p>
            <a:r>
              <a:rPr lang="ru-RU" dirty="0" smtClean="0"/>
              <a:t>Какие правильные многогранники имеют по 15 осей симметрии и 15 плоскостей симметрии? </a:t>
            </a:r>
            <a:r>
              <a:rPr lang="ru-RU" dirty="0" err="1" smtClean="0"/>
              <a:t>ИкосаэдрТетраэдрДодекаэдрОктаэдр</a:t>
            </a:r>
            <a:endParaRPr lang="ru-RU" dirty="0" smtClean="0"/>
          </a:p>
          <a:p>
            <a:r>
              <a:rPr lang="ru-RU" dirty="0" smtClean="0"/>
              <a:t>3. 	</a:t>
            </a:r>
          </a:p>
          <a:p>
            <a:r>
              <a:rPr lang="ru-RU" dirty="0" smtClean="0"/>
              <a:t>Какой из математиков установил соотношения между числом вершин, ребер и граней выпуклого многогранника? </a:t>
            </a:r>
            <a:r>
              <a:rPr lang="ru-RU" dirty="0" err="1" smtClean="0"/>
              <a:t>ПлатонАрхимедЭйлерКеплер</a:t>
            </a:r>
            <a:endParaRPr lang="ru-RU" dirty="0" smtClean="0"/>
          </a:p>
          <a:p>
            <a:r>
              <a:rPr lang="ru-RU" dirty="0" smtClean="0"/>
              <a:t>4. 	</a:t>
            </a:r>
          </a:p>
          <a:p>
            <a:r>
              <a:rPr lang="ru-RU" dirty="0" smtClean="0"/>
              <a:t>Согласно теории о связи структуры Земли с правильными многогранниками, проекции каких вписанных в земной шар фигур проступают в земной коре?</a:t>
            </a:r>
          </a:p>
          <a:p>
            <a:r>
              <a:rPr lang="ru-RU" dirty="0" smtClean="0"/>
              <a:t>	(Икосаэдр ,гексаэдр, додекаэдр, октаэдр)</a:t>
            </a:r>
          </a:p>
          <a:p>
            <a:r>
              <a:rPr lang="ru-RU" dirty="0" smtClean="0"/>
              <a:t>5. 	</a:t>
            </a:r>
          </a:p>
          <a:p>
            <a:r>
              <a:rPr lang="ru-RU" dirty="0" smtClean="0"/>
              <a:t>Кто автор философской картины мира, где главную роль играют правильные многогранники? </a:t>
            </a:r>
            <a:r>
              <a:rPr lang="ru-RU" dirty="0" err="1" smtClean="0"/>
              <a:t>ЭйлерКеплерАрхимедПлатон</a:t>
            </a:r>
            <a:endParaRPr lang="ru-RU" dirty="0" smtClean="0"/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	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	</a:t>
            </a:r>
          </a:p>
          <a:p>
            <a:r>
              <a:rPr lang="ru-RU" dirty="0" smtClean="0"/>
              <a:t>	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			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5010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Платоновы тела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5996" y="1857364"/>
            <a:ext cx="87880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Звездчатые </a:t>
            </a:r>
          </a:p>
          <a:p>
            <a:pPr algn="ctr"/>
            <a:r>
              <a:rPr lang="ru-RU" sz="5400" b="1" i="1" cap="none" spc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многогранники</a:t>
            </a:r>
            <a:endParaRPr lang="ru-RU" sz="5400" b="1" i="1" cap="none" spc="0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1428736"/>
            <a:ext cx="489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и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7 из 3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8393" r="66667" b="52440"/>
          <a:stretch>
            <a:fillRect/>
          </a:stretch>
        </p:blipFill>
        <p:spPr bwMode="auto">
          <a:xfrm>
            <a:off x="1357290" y="1285860"/>
            <a:ext cx="2000264" cy="2000264"/>
          </a:xfrm>
          <a:prstGeom prst="rect">
            <a:avLst/>
          </a:prstGeom>
          <a:noFill/>
        </p:spPr>
      </p:pic>
      <p:pic>
        <p:nvPicPr>
          <p:cNvPr id="3" name="Picture 2" descr="Картинка 7 из 3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0793" t="25179" r="34683" b="18869"/>
          <a:stretch>
            <a:fillRect/>
          </a:stretch>
        </p:blipFill>
        <p:spPr bwMode="auto">
          <a:xfrm>
            <a:off x="3428992" y="3714752"/>
            <a:ext cx="2071702" cy="2857520"/>
          </a:xfrm>
          <a:prstGeom prst="rect">
            <a:avLst/>
          </a:prstGeom>
          <a:noFill/>
        </p:spPr>
      </p:pic>
      <p:pic>
        <p:nvPicPr>
          <p:cNvPr id="4" name="Picture 2" descr="Картинка 7 из 3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1905" t="9792" r="2381" b="51042"/>
          <a:stretch>
            <a:fillRect/>
          </a:stretch>
        </p:blipFill>
        <p:spPr bwMode="auto">
          <a:xfrm>
            <a:off x="6072198" y="1285860"/>
            <a:ext cx="2143140" cy="2000264"/>
          </a:xfrm>
          <a:prstGeom prst="rect">
            <a:avLst/>
          </a:prstGeom>
          <a:noFill/>
        </p:spPr>
      </p:pic>
      <p:pic>
        <p:nvPicPr>
          <p:cNvPr id="5" name="Picture 2" descr="Картинка 7 из 3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1905" t="50171"/>
          <a:stretch>
            <a:fillRect/>
          </a:stretch>
        </p:blipFill>
        <p:spPr bwMode="auto">
          <a:xfrm>
            <a:off x="6429388" y="3643314"/>
            <a:ext cx="2286016" cy="2544813"/>
          </a:xfrm>
          <a:prstGeom prst="rect">
            <a:avLst/>
          </a:prstGeom>
          <a:noFill/>
        </p:spPr>
      </p:pic>
      <p:pic>
        <p:nvPicPr>
          <p:cNvPr id="6" name="Picture 2" descr="Картинка 7 из 3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47560" r="64286"/>
          <a:stretch>
            <a:fillRect/>
          </a:stretch>
        </p:blipFill>
        <p:spPr bwMode="auto">
          <a:xfrm>
            <a:off x="571472" y="3214686"/>
            <a:ext cx="2143140" cy="26781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285728"/>
            <a:ext cx="5010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Платоновы тела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85728"/>
            <a:ext cx="2860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Тетраэдр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602" name="Picture 2" descr="Картинка 16 из 243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87486">
            <a:off x="244156" y="2383577"/>
            <a:ext cx="4001353" cy="4001354"/>
          </a:xfrm>
          <a:prstGeom prst="rect">
            <a:avLst/>
          </a:prstGeom>
          <a:noFill/>
        </p:spPr>
      </p:pic>
      <p:pic>
        <p:nvPicPr>
          <p:cNvPr id="25604" name="Picture 4" descr="Картинка 1 из 243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2514" t="3750" r="9943"/>
          <a:stretch>
            <a:fillRect/>
          </a:stretch>
        </p:blipFill>
        <p:spPr bwMode="auto">
          <a:xfrm rot="1167584">
            <a:off x="5286380" y="2857496"/>
            <a:ext cx="3429024" cy="3667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Тетра́эдр</a:t>
            </a:r>
            <a:r>
              <a:rPr lang="ru-RU" dirty="0" smtClean="0"/>
              <a:t> (</a:t>
            </a:r>
            <a:r>
              <a:rPr lang="ru-RU" b="1" dirty="0" smtClean="0"/>
              <a:t>четырёхгранник</a:t>
            </a:r>
            <a:r>
              <a:rPr lang="ru-RU" dirty="0" smtClean="0"/>
              <a:t>)— </a:t>
            </a:r>
          </a:p>
          <a:p>
            <a:pPr algn="ctr"/>
            <a:r>
              <a:rPr lang="ru-RU" dirty="0" smtClean="0"/>
              <a:t>многогранник с четырьмя треугольными гранями, </a:t>
            </a:r>
          </a:p>
          <a:p>
            <a:pPr algn="ctr"/>
            <a:r>
              <a:rPr lang="ru-RU" dirty="0" smtClean="0"/>
              <a:t>в каждой из вершин которого сходятся по 3 грани.</a:t>
            </a:r>
          </a:p>
          <a:p>
            <a:pPr algn="ctr"/>
            <a:r>
              <a:rPr lang="ru-RU" dirty="0" smtClean="0"/>
              <a:t> У тетраэдра 4 грани, </a:t>
            </a:r>
          </a:p>
          <a:p>
            <a:pPr algn="ctr"/>
            <a:r>
              <a:rPr lang="ru-RU" dirty="0" smtClean="0"/>
              <a:t>4 вершины и </a:t>
            </a:r>
          </a:p>
          <a:p>
            <a:pPr algn="ctr"/>
            <a:r>
              <a:rPr lang="ru-RU" dirty="0" smtClean="0"/>
              <a:t>6 рёбер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 из 1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3419475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Куб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правильный гексаэдр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—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  <a:hlinkClick r:id="rId4" action="ppaction://hlinkfile" tooltip="Правильный многогранник"/>
              </a:rPr>
              <a:t>правильный многогранник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каждая грань которого представляет собой 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5" action="ppaction://hlinkfile" tooltip="Квадрат"/>
              </a:rPr>
              <a:t>квадрат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Частный случай 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6" action="ppaction://hlinkfile" tooltip="Параллелепипед"/>
              </a:rPr>
              <a:t>параллелепипеда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smtClean="0">
                <a:latin typeface="Arial" pitchFamily="34" charset="0"/>
                <a:cs typeface="Arial" pitchFamily="34" charset="0"/>
                <a:hlinkClick r:id="rId7" action="ppaction://hlinkfile" tooltip="Призма"/>
              </a:rPr>
              <a:t>призмы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214290"/>
            <a:ext cx="3297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Гексаэдр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2071678"/>
            <a:ext cx="23468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грани</a:t>
            </a:r>
          </a:p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вершин</a:t>
            </a:r>
            <a:endParaRPr lang="en-US" sz="3600" b="1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рёбер</a:t>
            </a:r>
            <a:endParaRPr lang="en-US" sz="3600" b="1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6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571480"/>
            <a:ext cx="2666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Октаэдр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44291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Окта́эдр</a:t>
            </a:r>
            <a:r>
              <a:rPr lang="ru-RU" dirty="0" smtClean="0"/>
              <a:t> (</a:t>
            </a:r>
            <a:r>
              <a:rPr lang="ru-RU" dirty="0" smtClean="0">
                <a:hlinkClick r:id="rId2" action="ppaction://hlinkfile" tooltip="Греческий язык"/>
              </a:rPr>
              <a:t>греч.</a:t>
            </a:r>
            <a:r>
              <a:rPr lang="ru-RU" dirty="0" smtClean="0"/>
              <a:t> </a:t>
            </a:r>
            <a:r>
              <a:rPr lang="ru-RU" dirty="0" err="1"/>
              <a:t>οκτάεδρον</a:t>
            </a:r>
            <a:r>
              <a:rPr lang="ru-RU" dirty="0" err="1" smtClean="0"/>
              <a:t>, </a:t>
            </a:r>
            <a:r>
              <a:rPr lang="ru-RU" dirty="0" smtClean="0"/>
              <a:t>от </a:t>
            </a:r>
            <a:r>
              <a:rPr lang="ru-RU" dirty="0" smtClean="0">
                <a:hlinkClick r:id="rId2" action="ppaction://hlinkfile" tooltip="Греческий язык"/>
              </a:rPr>
              <a:t>греч.</a:t>
            </a:r>
            <a:r>
              <a:rPr lang="ru-RU" dirty="0" smtClean="0"/>
              <a:t> </a:t>
            </a:r>
            <a:r>
              <a:rPr lang="ru-RU" dirty="0" err="1"/>
              <a:t>οκτώ</a:t>
            </a:r>
            <a:r>
              <a:rPr lang="ru-RU" dirty="0" err="1" smtClean="0"/>
              <a:t>, </a:t>
            </a:r>
            <a:r>
              <a:rPr lang="ru-RU" dirty="0" smtClean="0"/>
              <a:t>«восемь» и </a:t>
            </a:r>
            <a:r>
              <a:rPr lang="ru-RU" dirty="0" smtClean="0">
                <a:hlinkClick r:id="rId2" action="ppaction://hlinkfile" tooltip="Греческий язык"/>
              </a:rPr>
              <a:t>греч.</a:t>
            </a:r>
            <a:r>
              <a:rPr lang="ru-RU" dirty="0" smtClean="0"/>
              <a:t> </a:t>
            </a:r>
            <a:r>
              <a:rPr lang="ru-RU" dirty="0" err="1"/>
              <a:t>έδρα</a:t>
            </a:r>
            <a:r>
              <a:rPr lang="ru-RU" dirty="0" err="1" smtClean="0"/>
              <a:t> </a:t>
            </a:r>
            <a:r>
              <a:rPr lang="ru-RU" dirty="0" smtClean="0"/>
              <a:t>— «основание») — один из пяти выпуклых </a:t>
            </a:r>
            <a:r>
              <a:rPr lang="ru-RU" dirty="0" smtClean="0">
                <a:hlinkClick r:id="rId3" action="ppaction://hlinkfile" tooltip="Правильный многогранник"/>
              </a:rPr>
              <a:t>правильных многогранников</a:t>
            </a:r>
            <a:r>
              <a:rPr lang="ru-RU" dirty="0" smtClean="0"/>
              <a:t>, так называемых, </a:t>
            </a:r>
            <a:r>
              <a:rPr lang="ru-RU" dirty="0" smtClean="0">
                <a:hlinkClick r:id="rId4" action="ppaction://hlinkfile" tooltip="Платон"/>
              </a:rPr>
              <a:t>Платоновых</a:t>
            </a:r>
            <a:r>
              <a:rPr lang="ru-RU" dirty="0" smtClean="0"/>
              <a:t> тел.</a:t>
            </a:r>
          </a:p>
        </p:txBody>
      </p:sp>
      <p:pic>
        <p:nvPicPr>
          <p:cNvPr id="32770" name="Picture 2" descr="Octahedron">
            <a:hlinkClick r:id="rId5" tooltip="Octahedron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3500462" cy="3294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2000240"/>
            <a:ext cx="22056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граней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вершин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рёбер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6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14290"/>
            <a:ext cx="38804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Додекаэдр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4" name="Picture 2" descr="http://upload.wikimedia.org/wikipedia/commons/7/73/Dodecahedr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714776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2357430"/>
            <a:ext cx="25903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12 граней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20 вершин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32 ребра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285728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Икосаэдр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Икосаэдр">
            <a:hlinkClick r:id="rId2" tooltip="Икосаэдр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643338" cy="35218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2786058"/>
            <a:ext cx="26033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 граней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вершин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 ребра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630</Words>
  <Application>Microsoft Office PowerPoint</Application>
  <PresentationFormat>Экран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ГОУ СОШ №555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</cp:lastModifiedBy>
  <cp:revision>80</cp:revision>
  <dcterms:created xsi:type="dcterms:W3CDTF">2010-04-22T13:30:41Z</dcterms:created>
  <dcterms:modified xsi:type="dcterms:W3CDTF">2014-11-16T08:16:28Z</dcterms:modified>
</cp:coreProperties>
</file>