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71" r:id="rId3"/>
    <p:sldId id="281" r:id="rId4"/>
    <p:sldId id="28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D6D"/>
    <a:srgbClr val="2E6E70"/>
    <a:srgbClr val="0000CC"/>
    <a:srgbClr val="FF6600"/>
    <a:srgbClr val="82C836"/>
    <a:srgbClr val="368082"/>
    <a:srgbClr val="32537A"/>
    <a:srgbClr val="FFDDDD"/>
    <a:srgbClr val="799D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CA8C6-CA94-48A4-8786-FCA5D597A09D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44BCA-33DF-423A-9105-42E24677E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4BCA-33DF-423A-9105-42E24677E48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309788"/>
            <a:ext cx="9144000" cy="1470025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Количество информации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699604" y="3132942"/>
            <a:ext cx="2700000" cy="3201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985417" y="3778348"/>
            <a:ext cx="171450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l="756" t="906" r="756" b="906"/>
          <a:stretch>
            <a:fillRect/>
          </a:stretch>
        </p:blipFill>
        <p:spPr bwMode="auto">
          <a:xfrm>
            <a:off x="334140" y="4105218"/>
            <a:ext cx="2878111" cy="239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2737" y="60873"/>
            <a:ext cx="8715404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Основные:</a:t>
            </a:r>
            <a:r>
              <a:rPr lang="ru-RU" sz="3200" dirty="0" smtClean="0">
                <a:solidFill>
                  <a:srgbClr val="C00000"/>
                </a:solidFill>
              </a:rPr>
              <a:t>  </a:t>
            </a:r>
            <a:endParaRPr lang="ru-RU" sz="3200" dirty="0">
              <a:solidFill>
                <a:srgbClr val="C00000"/>
              </a:solidFill>
            </a:endParaRPr>
          </a:p>
          <a:p>
            <a:r>
              <a:rPr lang="ru-RU" sz="3200" b="1" dirty="0" smtClean="0"/>
              <a:t>     1 </a:t>
            </a:r>
            <a:r>
              <a:rPr lang="ru-RU" sz="3200" b="1" dirty="0"/>
              <a:t>бит – 0 или 1 </a:t>
            </a:r>
          </a:p>
          <a:p>
            <a:r>
              <a:rPr lang="ru-RU" sz="3200" b="1" dirty="0" smtClean="0"/>
              <a:t>     1 байт = 8 бит</a:t>
            </a:r>
            <a:endParaRPr lang="ru-RU" sz="3200" b="1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2736" y="1851143"/>
            <a:ext cx="8921263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Производные: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sz="3200" dirty="0" smtClean="0"/>
              <a:t>  </a:t>
            </a:r>
            <a:r>
              <a:rPr lang="ru-RU" sz="3200" dirty="0" smtClean="0">
                <a:solidFill>
                  <a:srgbClr val="C00000"/>
                </a:solidFill>
              </a:rPr>
              <a:t>от бита:</a:t>
            </a:r>
            <a:r>
              <a:rPr lang="ru-RU" sz="3200" dirty="0" smtClean="0"/>
              <a:t>	</a:t>
            </a:r>
            <a:r>
              <a:rPr lang="ru-RU" sz="3200" b="1" dirty="0" smtClean="0"/>
              <a:t>1 Кбит </a:t>
            </a:r>
            <a:r>
              <a:rPr lang="ru-RU" sz="3200" dirty="0" smtClean="0"/>
              <a:t>(Килобит) = 1024 бита</a:t>
            </a:r>
          </a:p>
          <a:p>
            <a:r>
              <a:rPr lang="ru-RU" sz="3200" b="1" dirty="0" smtClean="0"/>
              <a:t>                	1 Мбит </a:t>
            </a:r>
            <a:r>
              <a:rPr lang="ru-RU" sz="3200" dirty="0" smtClean="0"/>
              <a:t>(Мегабит) = 1024 Кбит</a:t>
            </a:r>
          </a:p>
          <a:p>
            <a:pPr>
              <a:spcBef>
                <a:spcPts val="600"/>
              </a:spcBef>
            </a:pPr>
            <a:r>
              <a:rPr lang="ru-RU" sz="3200" b="1" dirty="0" smtClean="0"/>
              <a:t>  </a:t>
            </a:r>
            <a:r>
              <a:rPr lang="ru-RU" sz="3200" dirty="0" smtClean="0">
                <a:solidFill>
                  <a:srgbClr val="C00000"/>
                </a:solidFill>
              </a:rPr>
              <a:t>от байта:	</a:t>
            </a:r>
            <a:r>
              <a:rPr lang="ru-RU" sz="3200" b="1" dirty="0" smtClean="0"/>
              <a:t>1 Кбайт </a:t>
            </a:r>
            <a:r>
              <a:rPr lang="ru-RU" sz="3200" dirty="0" smtClean="0"/>
              <a:t>(Килобайт) = 1024 байт</a:t>
            </a:r>
          </a:p>
          <a:p>
            <a:r>
              <a:rPr lang="ru-RU" sz="3200" dirty="0" smtClean="0"/>
              <a:t>     		</a:t>
            </a:r>
            <a:r>
              <a:rPr lang="ru-RU" sz="3200" b="1" dirty="0" smtClean="0"/>
              <a:t>1 Мбайт</a:t>
            </a:r>
            <a:r>
              <a:rPr lang="ru-RU" sz="3200" dirty="0" smtClean="0"/>
              <a:t> (Мегабайт) = 1024 Кбайт</a:t>
            </a:r>
          </a:p>
          <a:p>
            <a:r>
              <a:rPr lang="ru-RU" sz="3200" dirty="0" smtClean="0"/>
              <a:t>     		</a:t>
            </a:r>
            <a:r>
              <a:rPr lang="ru-RU" sz="3200" b="1" dirty="0" smtClean="0"/>
              <a:t>1 Гбайт</a:t>
            </a:r>
            <a:r>
              <a:rPr lang="ru-RU" sz="3200" dirty="0" smtClean="0"/>
              <a:t> (Гигабайт) = 1024 Мбайт</a:t>
            </a:r>
          </a:p>
          <a:p>
            <a:r>
              <a:rPr lang="ru-RU" sz="3200" dirty="0" smtClean="0"/>
              <a:t>     		</a:t>
            </a:r>
            <a:r>
              <a:rPr lang="ru-RU" sz="3200" b="1" dirty="0" smtClean="0"/>
              <a:t>1 Тбайт</a:t>
            </a:r>
            <a:r>
              <a:rPr lang="ru-RU" sz="3200" dirty="0" smtClean="0"/>
              <a:t> (Терабайт) = 1024 Гбайт</a:t>
            </a:r>
            <a:endParaRPr lang="ru-RU" sz="32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2737" y="5705111"/>
            <a:ext cx="89212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</a:rPr>
              <a:t> Более </a:t>
            </a:r>
            <a:r>
              <a:rPr lang="ru-RU" sz="3200" b="1" dirty="0">
                <a:solidFill>
                  <a:srgbClr val="C00000"/>
                </a:solidFill>
              </a:rPr>
              <a:t>крупные: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/>
              <a:t> 1 Петабайт,  1 </a:t>
            </a:r>
            <a:r>
              <a:rPr lang="ru-RU" sz="3200" dirty="0"/>
              <a:t>Экзабайт, 1 </a:t>
            </a:r>
            <a:r>
              <a:rPr lang="ru-RU" sz="3200" dirty="0" err="1" smtClean="0"/>
              <a:t>Зетабайт</a:t>
            </a:r>
            <a:r>
              <a:rPr lang="ru-RU" sz="3200" dirty="0"/>
              <a:t>, 1 </a:t>
            </a:r>
            <a:r>
              <a:rPr lang="ru-RU" sz="3200" dirty="0" err="1" smtClean="0"/>
              <a:t>Йотабайт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80622" y="2448676"/>
            <a:ext cx="1080000" cy="540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Бит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02777" y="2454320"/>
            <a:ext cx="1080000" cy="54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Байт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24932" y="2459966"/>
            <a:ext cx="1944000" cy="54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Килобайт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11087" y="2465611"/>
            <a:ext cx="1944000" cy="540000"/>
          </a:xfrm>
          <a:prstGeom prst="roundRect">
            <a:avLst/>
          </a:prstGeom>
          <a:solidFill>
            <a:srgbClr val="FF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Мегабайт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97243" y="2476900"/>
            <a:ext cx="1800000" cy="54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Гигабайт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 flipH="1">
            <a:off x="654754" y="1760056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flipH="1">
            <a:off x="2173110" y="1760056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flipH="1">
            <a:off x="4165599" y="1760056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 flipH="1">
            <a:off x="6310543" y="1760056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flipV="1">
            <a:off x="654754" y="3159873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 flipV="1">
            <a:off x="2173110" y="3159873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 flipV="1">
            <a:off x="4165599" y="3159873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 flipV="1">
            <a:off x="6310543" y="3159873"/>
            <a:ext cx="1354667" cy="519289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6D6D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4350" y="1085293"/>
            <a:ext cx="736017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3200" dirty="0" smtClean="0"/>
              <a:t>*8           *1024          *1024            *1024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974358" y="3751632"/>
            <a:ext cx="6760564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3200" dirty="0" smtClean="0"/>
              <a:t>/8           /1024           /1024            /1024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8205" y="5565150"/>
            <a:ext cx="882088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3200" b="1" dirty="0" smtClean="0"/>
              <a:t>Пример</a:t>
            </a:r>
            <a:r>
              <a:rPr lang="ru-RU" sz="3200" dirty="0" smtClean="0"/>
              <a:t>:  </a:t>
            </a:r>
            <a:r>
              <a:rPr lang="ru-RU" sz="3200" b="1" dirty="0" smtClean="0"/>
              <a:t>725 байт </a:t>
            </a:r>
            <a:r>
              <a:rPr lang="ru-RU" sz="3200" dirty="0" smtClean="0"/>
              <a:t>= 725 * 8 = </a:t>
            </a:r>
            <a:r>
              <a:rPr lang="ru-RU" sz="3200" b="1" dirty="0" smtClean="0"/>
              <a:t>5800 бит </a:t>
            </a:r>
            <a:endParaRPr lang="ru-RU" sz="3200" dirty="0" smtClean="0"/>
          </a:p>
          <a:p>
            <a:pPr>
              <a:spcBef>
                <a:spcPts val="1200"/>
              </a:spcBef>
            </a:pPr>
            <a:r>
              <a:rPr lang="ru-RU" sz="3200" dirty="0" smtClean="0"/>
              <a:t>                  </a:t>
            </a:r>
            <a:r>
              <a:rPr lang="ru-RU" sz="3200" b="1" dirty="0" smtClean="0"/>
              <a:t>725 байт </a:t>
            </a:r>
            <a:r>
              <a:rPr lang="ru-RU" sz="3200" dirty="0" smtClean="0"/>
              <a:t>= 725 / 1024 = </a:t>
            </a:r>
            <a:r>
              <a:rPr lang="ru-RU" sz="3200" b="1" dirty="0" smtClean="0"/>
              <a:t>0,7 Килобайт</a:t>
            </a:r>
            <a:endParaRPr lang="ru-RU" sz="32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386706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3200" dirty="0" smtClean="0">
                <a:solidFill>
                  <a:srgbClr val="C00000"/>
                </a:solidFill>
              </a:rPr>
              <a:t>в более </a:t>
            </a:r>
            <a:r>
              <a:rPr lang="ru-RU" sz="3200" b="1" dirty="0" smtClean="0">
                <a:solidFill>
                  <a:srgbClr val="C00000"/>
                </a:solidFill>
              </a:rPr>
              <a:t>мелкие</a:t>
            </a:r>
            <a:r>
              <a:rPr lang="ru-RU" sz="3200" dirty="0" smtClean="0">
                <a:solidFill>
                  <a:srgbClr val="C00000"/>
                </a:solidFill>
              </a:rPr>
              <a:t> единицы – </a:t>
            </a:r>
            <a:r>
              <a:rPr lang="ru-RU" sz="3200" b="1" dirty="0" smtClean="0">
                <a:solidFill>
                  <a:srgbClr val="C00000"/>
                </a:solidFill>
              </a:rPr>
              <a:t>умножать</a:t>
            </a:r>
            <a:r>
              <a:rPr lang="ru-RU" sz="3200" dirty="0" smtClean="0">
                <a:solidFill>
                  <a:srgbClr val="C00000"/>
                </a:solidFill>
              </a:rPr>
              <a:t> на…</a:t>
            </a:r>
            <a:endParaRPr lang="ru-RU" sz="3200" b="1" dirty="0" smtClean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" y="441758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3200" dirty="0" smtClean="0">
                <a:solidFill>
                  <a:srgbClr val="C00000"/>
                </a:solidFill>
              </a:rPr>
              <a:t>в более </a:t>
            </a:r>
            <a:r>
              <a:rPr lang="ru-RU" sz="3200" b="1" dirty="0" smtClean="0">
                <a:solidFill>
                  <a:srgbClr val="C00000"/>
                </a:solidFill>
              </a:rPr>
              <a:t>крупные</a:t>
            </a:r>
            <a:r>
              <a:rPr lang="ru-RU" sz="3200" dirty="0" smtClean="0">
                <a:solidFill>
                  <a:srgbClr val="C00000"/>
                </a:solidFill>
              </a:rPr>
              <a:t> единицы – </a:t>
            </a:r>
            <a:r>
              <a:rPr lang="ru-RU" sz="3200" b="1" dirty="0" smtClean="0">
                <a:solidFill>
                  <a:srgbClr val="C00000"/>
                </a:solidFill>
              </a:rPr>
              <a:t>делить </a:t>
            </a:r>
            <a:r>
              <a:rPr lang="ru-RU" sz="3200" dirty="0" smtClean="0">
                <a:solidFill>
                  <a:srgbClr val="C00000"/>
                </a:solidFill>
              </a:rPr>
              <a:t>на…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build="p"/>
      <p:bldP spid="19" grpId="0"/>
      <p:bldP spid="20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88</Words>
  <Application>Microsoft Office PowerPoint</Application>
  <PresentationFormat>Экран 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Аспект</vt:lpstr>
      <vt:lpstr>Количество информации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Solaris</cp:lastModifiedBy>
  <cp:revision>195</cp:revision>
  <dcterms:modified xsi:type="dcterms:W3CDTF">2014-12-10T16:20:39Z</dcterms:modified>
</cp:coreProperties>
</file>