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85" r:id="rId3"/>
    <p:sldId id="288" r:id="rId4"/>
    <p:sldId id="27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2E6E70"/>
    <a:srgbClr val="0000CC"/>
    <a:srgbClr val="FF6600"/>
    <a:srgbClr val="82C836"/>
    <a:srgbClr val="368082"/>
    <a:srgbClr val="32537A"/>
    <a:srgbClr val="FFDDDD"/>
    <a:srgbClr val="799D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A8C6-CA94-48A4-8786-FCA5D597A09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4BCA-33DF-423A-9105-42E24677E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4BCA-33DF-423A-9105-42E24677E4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15193" y="1046694"/>
            <a:ext cx="8458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3000"/>
              </a:spcBef>
              <a:buFontTx/>
              <a:buAutoNum type="arabicParenR"/>
              <a:defRPr/>
            </a:pPr>
            <a:r>
              <a:rPr lang="ru-RU" sz="3200" dirty="0"/>
              <a:t> Сколько </a:t>
            </a:r>
            <a:r>
              <a:rPr lang="ru-RU" sz="3200" b="1" dirty="0"/>
              <a:t>бит</a:t>
            </a:r>
            <a:r>
              <a:rPr lang="ru-RU" sz="3200" dirty="0"/>
              <a:t> в </a:t>
            </a:r>
            <a:r>
              <a:rPr lang="ru-RU" sz="3200" b="1" dirty="0"/>
              <a:t>1 Килобайте</a:t>
            </a:r>
            <a:r>
              <a:rPr lang="ru-RU" sz="3200" dirty="0" smtClean="0"/>
              <a:t>?</a:t>
            </a:r>
          </a:p>
          <a:p>
            <a:pPr marL="342900" indent="-342900">
              <a:spcBef>
                <a:spcPts val="3000"/>
              </a:spcBef>
              <a:buFontTx/>
              <a:buAutoNum type="arabicParenR"/>
              <a:defRPr/>
            </a:pPr>
            <a:endParaRPr lang="ru-RU" sz="3200" dirty="0" smtClean="0"/>
          </a:p>
          <a:p>
            <a:pPr marL="342900" indent="-342900">
              <a:spcBef>
                <a:spcPts val="600"/>
              </a:spcBef>
              <a:buFontTx/>
              <a:buAutoNum type="arabicParenR"/>
              <a:defRPr/>
            </a:pPr>
            <a:r>
              <a:rPr lang="ru-RU" sz="3200" dirty="0" smtClean="0"/>
              <a:t> Сколько </a:t>
            </a:r>
            <a:r>
              <a:rPr lang="ru-RU" sz="3200" b="1" dirty="0" smtClean="0"/>
              <a:t>байт</a:t>
            </a:r>
            <a:r>
              <a:rPr lang="ru-RU" sz="3200" dirty="0" smtClean="0"/>
              <a:t> и </a:t>
            </a:r>
            <a:r>
              <a:rPr lang="ru-RU" sz="3200" b="1" dirty="0" smtClean="0"/>
              <a:t>бит</a:t>
            </a:r>
            <a:r>
              <a:rPr lang="ru-RU" sz="3200" dirty="0" smtClean="0"/>
              <a:t> в </a:t>
            </a:r>
            <a:r>
              <a:rPr lang="ru-RU" sz="3200" b="1" dirty="0" smtClean="0"/>
              <a:t>5 Килобайтах</a:t>
            </a:r>
            <a:r>
              <a:rPr lang="ru-RU" sz="3200" dirty="0" smtClean="0"/>
              <a:t>?</a:t>
            </a:r>
          </a:p>
          <a:p>
            <a:pPr marL="342900" indent="-342900">
              <a:spcBef>
                <a:spcPts val="3000"/>
              </a:spcBef>
              <a:buFontTx/>
              <a:buAutoNum type="arabicParenR"/>
              <a:defRPr/>
            </a:pPr>
            <a:endParaRPr lang="ru-RU" sz="3200" dirty="0" smtClean="0"/>
          </a:p>
          <a:p>
            <a:pPr marL="342900" indent="-342900">
              <a:spcBef>
                <a:spcPts val="5400"/>
              </a:spcBef>
              <a:buFontTx/>
              <a:buAutoNum type="arabicParenR"/>
              <a:defRPr/>
            </a:pPr>
            <a:r>
              <a:rPr lang="ru-RU" sz="3200" dirty="0" smtClean="0"/>
              <a:t> Переведите </a:t>
            </a:r>
            <a:r>
              <a:rPr lang="ru-RU" sz="3200" b="1" dirty="0" smtClean="0"/>
              <a:t>7200 бит </a:t>
            </a:r>
            <a:r>
              <a:rPr lang="ru-RU" sz="3200" dirty="0" smtClean="0"/>
              <a:t>в </a:t>
            </a:r>
            <a:r>
              <a:rPr lang="ru-RU" sz="3200" b="1" dirty="0" smtClean="0"/>
              <a:t>байты</a:t>
            </a:r>
            <a:r>
              <a:rPr lang="ru-RU" sz="3200" dirty="0" smtClean="0"/>
              <a:t> и </a:t>
            </a:r>
            <a:r>
              <a:rPr lang="ru-RU" sz="3200" b="1" dirty="0" smtClean="0"/>
              <a:t>Килобайты.</a:t>
            </a:r>
            <a:endParaRPr lang="ru-RU" sz="3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8552" y="1645592"/>
            <a:ext cx="3913428" cy="72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0" anchor="ctr"/>
          <a:lstStyle/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1024 * 8 = </a:t>
            </a:r>
            <a:r>
              <a:rPr lang="ru-RU" sz="3200" b="1" dirty="0" smtClean="0">
                <a:solidFill>
                  <a:srgbClr val="0070C0"/>
                </a:solidFill>
              </a:rPr>
              <a:t>8192 бит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8552" y="3147934"/>
            <a:ext cx="6183021" cy="10744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0" anchor="ctr"/>
          <a:lstStyle/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5 * 1024 = </a:t>
            </a:r>
            <a:r>
              <a:rPr lang="ru-RU" sz="3200" b="1" dirty="0" smtClean="0">
                <a:solidFill>
                  <a:srgbClr val="0070C0"/>
                </a:solidFill>
              </a:rPr>
              <a:t>5120 байт</a:t>
            </a:r>
          </a:p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5120 * 8 = </a:t>
            </a:r>
            <a:r>
              <a:rPr lang="ru-RU" sz="3200" b="1" dirty="0" smtClean="0">
                <a:solidFill>
                  <a:srgbClr val="0070C0"/>
                </a:solidFill>
              </a:rPr>
              <a:t>40960 бит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8552" y="5234243"/>
            <a:ext cx="5037475" cy="110659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0" anchor="ctr"/>
          <a:lstStyle/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7200 : 8 = </a:t>
            </a:r>
            <a:r>
              <a:rPr lang="ru-RU" sz="3200" b="1" dirty="0" smtClean="0">
                <a:solidFill>
                  <a:srgbClr val="0070C0"/>
                </a:solidFill>
              </a:rPr>
              <a:t>900 байт</a:t>
            </a:r>
          </a:p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900 : 1024 = </a:t>
            </a:r>
            <a:r>
              <a:rPr lang="ru-RU" sz="3200" b="1" dirty="0" smtClean="0">
                <a:solidFill>
                  <a:srgbClr val="0070C0"/>
                </a:solidFill>
              </a:rPr>
              <a:t>0,88 Кбайт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752" y="243417"/>
            <a:ext cx="409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Решите задачи: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4830" y="3464128"/>
            <a:ext cx="8785225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</a:pPr>
            <a:r>
              <a:rPr lang="ru-RU" sz="3200" dirty="0" smtClean="0">
                <a:latin typeface="+mj-lt"/>
              </a:rPr>
              <a:t>5) Переведите </a:t>
            </a:r>
            <a:r>
              <a:rPr lang="ru-RU" sz="3200" b="1" dirty="0" smtClean="0">
                <a:latin typeface="+mj-lt"/>
              </a:rPr>
              <a:t>1536 Мбайт </a:t>
            </a:r>
            <a:r>
              <a:rPr lang="ru-RU" sz="3200" dirty="0" smtClean="0">
                <a:latin typeface="+mj-lt"/>
              </a:rPr>
              <a:t>в </a:t>
            </a:r>
            <a:r>
              <a:rPr lang="ru-RU" sz="3200" b="1" dirty="0" smtClean="0">
                <a:latin typeface="+mj-lt"/>
              </a:rPr>
              <a:t>Килобайты</a:t>
            </a:r>
            <a:r>
              <a:rPr lang="ru-RU" sz="3200" dirty="0" smtClean="0">
                <a:latin typeface="+mj-lt"/>
              </a:rPr>
              <a:t> 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    и </a:t>
            </a:r>
            <a:r>
              <a:rPr lang="ru-RU" sz="3200" b="1" dirty="0" smtClean="0">
                <a:latin typeface="+mj-lt"/>
              </a:rPr>
              <a:t>Гигабайты</a:t>
            </a:r>
            <a:endParaRPr lang="ru-RU" sz="3200" b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1135" y="1503047"/>
            <a:ext cx="6006996" cy="14949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0" anchor="ctr"/>
          <a:lstStyle/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0,5 * 1024 = </a:t>
            </a:r>
            <a:r>
              <a:rPr lang="ru-RU" sz="3200" b="1" dirty="0" smtClean="0">
                <a:solidFill>
                  <a:srgbClr val="0070C0"/>
                </a:solidFill>
              </a:rPr>
              <a:t>512 Килобайт</a:t>
            </a:r>
          </a:p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512 * 1024 = </a:t>
            </a:r>
            <a:r>
              <a:rPr lang="ru-RU" sz="3200" b="1" dirty="0" smtClean="0">
                <a:solidFill>
                  <a:srgbClr val="0070C0"/>
                </a:solidFill>
              </a:rPr>
              <a:t>524288 байт</a:t>
            </a:r>
          </a:p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524288 * 8 = </a:t>
            </a:r>
            <a:r>
              <a:rPr lang="ru-RU" sz="3200" b="1" dirty="0" smtClean="0">
                <a:solidFill>
                  <a:srgbClr val="0070C0"/>
                </a:solidFill>
              </a:rPr>
              <a:t>4194304 бит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358" y="272694"/>
            <a:ext cx="8881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4) Переведите </a:t>
            </a:r>
            <a:r>
              <a:rPr lang="ru-RU" sz="3200" b="1" dirty="0" smtClean="0"/>
              <a:t>0,5 Мегабайт </a:t>
            </a:r>
            <a:r>
              <a:rPr lang="ru-RU" sz="3200" dirty="0" smtClean="0"/>
              <a:t>в </a:t>
            </a:r>
            <a:r>
              <a:rPr lang="ru-RU" sz="3200" b="1" dirty="0" smtClean="0"/>
              <a:t>Килобайты</a:t>
            </a:r>
            <a:r>
              <a:rPr lang="ru-RU" sz="3200" dirty="0" smtClean="0"/>
              <a:t>, </a:t>
            </a:r>
            <a:r>
              <a:rPr lang="ru-RU" sz="3200" b="1" dirty="0" smtClean="0"/>
              <a:t>байты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   и </a:t>
            </a:r>
            <a:r>
              <a:rPr lang="ru-RU" sz="3200" b="1" dirty="0" smtClean="0"/>
              <a:t>биты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1135" y="4571999"/>
            <a:ext cx="7443553" cy="12316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0" anchor="ctr"/>
          <a:lstStyle/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1536 * 1024 =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1572864 Килобайт</a:t>
            </a:r>
          </a:p>
          <a:p>
            <a:pPr>
              <a:defRPr/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1536 : 1024 =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1,5 Гигабайт</a:t>
            </a:r>
            <a:endParaRPr lang="ru-RU" sz="3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69480" y="412369"/>
            <a:ext cx="88745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6) Во сколько раз </a:t>
            </a:r>
            <a:r>
              <a:rPr lang="ru-RU" sz="3200" b="1" dirty="0" smtClean="0"/>
              <a:t>1 Килобит </a:t>
            </a:r>
            <a:r>
              <a:rPr lang="en-US" sz="3200" b="1" dirty="0" smtClean="0"/>
              <a:t>&lt;</a:t>
            </a:r>
            <a:r>
              <a:rPr lang="ru-RU" sz="3200" dirty="0" smtClean="0"/>
              <a:t> </a:t>
            </a:r>
            <a:r>
              <a:rPr lang="ru-RU" sz="3200" b="1" dirty="0" smtClean="0"/>
              <a:t>1 Килобайта</a:t>
            </a:r>
            <a:r>
              <a:rPr lang="ru-RU" sz="32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ru-RU" sz="3200" dirty="0" smtClean="0">
                <a:solidFill>
                  <a:srgbClr val="3569CF"/>
                </a:solidFill>
              </a:rPr>
              <a:t>       </a:t>
            </a:r>
            <a:r>
              <a:rPr lang="ru-RU" sz="3200" b="1" dirty="0" smtClean="0">
                <a:solidFill>
                  <a:srgbClr val="0070C0"/>
                </a:solidFill>
              </a:rPr>
              <a:t>в 8 раз </a:t>
            </a:r>
            <a:r>
              <a:rPr lang="ru-RU" sz="3200" dirty="0" smtClean="0">
                <a:solidFill>
                  <a:srgbClr val="0070C0"/>
                </a:solidFill>
              </a:rPr>
              <a:t>(приставки Кило-  одинаковые,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                    сравниваем </a:t>
            </a:r>
            <a:r>
              <a:rPr lang="ru-RU" sz="3200" b="1" dirty="0" smtClean="0">
                <a:solidFill>
                  <a:srgbClr val="0070C0"/>
                </a:solidFill>
              </a:rPr>
              <a:t>бит</a:t>
            </a:r>
            <a:r>
              <a:rPr lang="ru-RU" sz="3200" dirty="0" smtClean="0">
                <a:solidFill>
                  <a:srgbClr val="0070C0"/>
                </a:solidFill>
              </a:rPr>
              <a:t> – </a:t>
            </a:r>
            <a:r>
              <a:rPr lang="ru-RU" sz="3200" b="1" dirty="0" smtClean="0">
                <a:solidFill>
                  <a:srgbClr val="0070C0"/>
                </a:solidFill>
              </a:rPr>
              <a:t>байт</a:t>
            </a:r>
            <a:r>
              <a:rPr lang="ru-RU" sz="3200" dirty="0" smtClean="0">
                <a:solidFill>
                  <a:srgbClr val="0070C0"/>
                </a:solidFill>
              </a:rPr>
              <a:t>, ) </a:t>
            </a:r>
          </a:p>
          <a:p>
            <a:pPr>
              <a:spcBef>
                <a:spcPts val="3600"/>
              </a:spcBef>
            </a:pPr>
            <a:r>
              <a:rPr lang="ru-RU" sz="3200" dirty="0" smtClean="0"/>
              <a:t>    Во сколько раз </a:t>
            </a:r>
            <a:r>
              <a:rPr lang="ru-RU" sz="3200" b="1" dirty="0" smtClean="0"/>
              <a:t>1 Мегабит </a:t>
            </a:r>
            <a:r>
              <a:rPr lang="en-US" sz="3200" b="1" dirty="0" smtClean="0"/>
              <a:t>&gt;</a:t>
            </a:r>
            <a:r>
              <a:rPr lang="en-US" sz="3200" dirty="0" smtClean="0"/>
              <a:t> </a:t>
            </a:r>
            <a:r>
              <a:rPr lang="en-US" sz="3200" b="1" dirty="0" smtClean="0"/>
              <a:t>1 </a:t>
            </a:r>
            <a:r>
              <a:rPr lang="ru-RU" sz="3200" b="1" dirty="0" smtClean="0"/>
              <a:t>Килобита</a:t>
            </a:r>
            <a:r>
              <a:rPr lang="ru-RU" sz="32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ru-RU" sz="3200" dirty="0" smtClean="0"/>
              <a:t>      </a:t>
            </a:r>
            <a:r>
              <a:rPr lang="ru-RU" sz="3200" b="1" dirty="0" smtClean="0">
                <a:solidFill>
                  <a:srgbClr val="0070C0"/>
                </a:solidFill>
              </a:rPr>
              <a:t>в 1024 раза </a:t>
            </a:r>
            <a:r>
              <a:rPr lang="ru-RU" sz="3200" dirty="0" smtClean="0">
                <a:solidFill>
                  <a:srgbClr val="0070C0"/>
                </a:solidFill>
              </a:rPr>
              <a:t>(сравниваем приставки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           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Кило-</a:t>
            </a:r>
            <a:r>
              <a:rPr lang="ru-RU" sz="3200" dirty="0" smtClean="0">
                <a:solidFill>
                  <a:srgbClr val="0070C0"/>
                </a:solidFill>
              </a:rPr>
              <a:t> и </a:t>
            </a:r>
            <a:r>
              <a:rPr lang="ru-RU" sz="3200" b="1" dirty="0" smtClean="0">
                <a:solidFill>
                  <a:srgbClr val="0070C0"/>
                </a:solidFill>
              </a:rPr>
              <a:t>Мега-</a:t>
            </a:r>
            <a:r>
              <a:rPr lang="ru-RU" sz="3200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3600"/>
              </a:spcBef>
            </a:pPr>
            <a:r>
              <a:rPr lang="ru-RU" sz="3200" dirty="0" smtClean="0"/>
              <a:t>    *Во сколько раз </a:t>
            </a:r>
            <a:r>
              <a:rPr lang="ru-RU" sz="3200" b="1" dirty="0" smtClean="0"/>
              <a:t>1 Мегабит </a:t>
            </a:r>
            <a:r>
              <a:rPr lang="en-US" sz="3200" b="1" dirty="0" smtClean="0"/>
              <a:t>&gt; 1 </a:t>
            </a:r>
            <a:r>
              <a:rPr lang="ru-RU" sz="3200" b="1" dirty="0" smtClean="0"/>
              <a:t>Килобайта</a:t>
            </a:r>
            <a:r>
              <a:rPr lang="ru-RU" sz="32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ru-RU" sz="3200" dirty="0" smtClean="0"/>
              <a:t>      </a:t>
            </a:r>
            <a:r>
              <a:rPr lang="ru-RU" sz="3200" b="1" dirty="0" smtClean="0">
                <a:solidFill>
                  <a:srgbClr val="0070C0"/>
                </a:solidFill>
              </a:rPr>
              <a:t>в 1024 : 8 = 128 раз </a:t>
            </a:r>
            <a:r>
              <a:rPr lang="ru-RU" sz="3200" dirty="0" smtClean="0">
                <a:solidFill>
                  <a:srgbClr val="0070C0"/>
                </a:solidFill>
              </a:rPr>
              <a:t>(сравниваем  </a:t>
            </a:r>
            <a:r>
              <a:rPr lang="ru-RU" sz="3200" b="1" dirty="0" smtClean="0">
                <a:solidFill>
                  <a:srgbClr val="0070C0"/>
                </a:solidFill>
              </a:rPr>
              <a:t>бит – байт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ru-RU" sz="3200" dirty="0" smtClean="0">
                <a:solidFill>
                  <a:srgbClr val="0070C0"/>
                </a:solidFill>
              </a:rPr>
              <a:t>и приставки </a:t>
            </a:r>
            <a:r>
              <a:rPr lang="ru-RU" sz="3200" b="1" dirty="0" smtClean="0">
                <a:solidFill>
                  <a:srgbClr val="0070C0"/>
                </a:solidFill>
              </a:rPr>
              <a:t>Мега-</a:t>
            </a:r>
            <a:r>
              <a:rPr lang="ru-RU" sz="3200" dirty="0" smtClean="0">
                <a:solidFill>
                  <a:srgbClr val="0070C0"/>
                </a:solidFill>
              </a:rPr>
              <a:t> и </a:t>
            </a:r>
            <a:r>
              <a:rPr lang="ru-RU" sz="3200" b="1" dirty="0" smtClean="0">
                <a:solidFill>
                  <a:srgbClr val="0070C0"/>
                </a:solidFill>
              </a:rPr>
              <a:t>Кило-</a:t>
            </a:r>
            <a:r>
              <a:rPr lang="ru-RU" sz="3200" dirty="0" smtClean="0">
                <a:solidFill>
                  <a:srgbClr val="0070C0"/>
                </a:solidFill>
              </a:rPr>
              <a:t>)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5217" y="1602599"/>
            <a:ext cx="5975057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ru-RU" sz="3200" b="1" dirty="0" smtClean="0"/>
              <a:t>3 </a:t>
            </a:r>
            <a:r>
              <a:rPr lang="ru-RU" sz="3200" b="1" dirty="0"/>
              <a:t>байта      	…    	24 бита</a:t>
            </a:r>
          </a:p>
          <a:p>
            <a:pPr>
              <a:spcBef>
                <a:spcPts val="3000"/>
              </a:spcBef>
            </a:pPr>
            <a:r>
              <a:rPr lang="ru-RU" sz="3200" b="1" dirty="0" smtClean="0"/>
              <a:t>200 </a:t>
            </a:r>
            <a:r>
              <a:rPr lang="ru-RU" sz="3200" b="1" dirty="0"/>
              <a:t>байт    	…   	0,25 Кбайт</a:t>
            </a:r>
          </a:p>
          <a:p>
            <a:pPr>
              <a:spcBef>
                <a:spcPts val="3000"/>
              </a:spcBef>
            </a:pPr>
            <a:r>
              <a:rPr lang="ru-RU" sz="3200" b="1" dirty="0" smtClean="0"/>
              <a:t>150 </a:t>
            </a:r>
            <a:r>
              <a:rPr lang="ru-RU" sz="3200" b="1" dirty="0"/>
              <a:t>байт    	…    </a:t>
            </a:r>
            <a:r>
              <a:rPr lang="en-US" sz="3200" b="1" dirty="0" smtClean="0"/>
              <a:t>	</a:t>
            </a:r>
            <a:r>
              <a:rPr lang="ru-RU" sz="3200" b="1" dirty="0" smtClean="0"/>
              <a:t>1100 </a:t>
            </a:r>
            <a:r>
              <a:rPr lang="ru-RU" sz="3200" b="1" dirty="0"/>
              <a:t>бит</a:t>
            </a:r>
          </a:p>
          <a:p>
            <a:pPr>
              <a:spcBef>
                <a:spcPts val="3000"/>
              </a:spcBef>
            </a:pPr>
            <a:r>
              <a:rPr lang="ru-RU" sz="3200" b="1" dirty="0" smtClean="0"/>
              <a:t>100 </a:t>
            </a:r>
            <a:r>
              <a:rPr lang="ru-RU" sz="3200" b="1" dirty="0"/>
              <a:t>Мбайт     	…    	0,1 Гбайт</a:t>
            </a:r>
          </a:p>
          <a:p>
            <a:pPr>
              <a:spcBef>
                <a:spcPts val="3000"/>
              </a:spcBef>
            </a:pPr>
            <a:r>
              <a:rPr lang="ru-RU" sz="3200" b="1" dirty="0" smtClean="0"/>
              <a:t>12288 </a:t>
            </a:r>
            <a:r>
              <a:rPr lang="ru-RU" sz="3200" b="1" dirty="0"/>
              <a:t>бит  	…   	1,5 </a:t>
            </a:r>
            <a:r>
              <a:rPr lang="ru-RU" sz="3200" b="1" dirty="0" smtClean="0"/>
              <a:t>Кбайт</a:t>
            </a:r>
          </a:p>
          <a:p>
            <a:pPr>
              <a:spcBef>
                <a:spcPts val="3000"/>
              </a:spcBef>
            </a:pPr>
            <a:r>
              <a:rPr lang="ru-RU" sz="3200" b="1" dirty="0" smtClean="0"/>
              <a:t>3,5 Кбайт		…	3600 байт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4635" y="1530034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=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4635" y="2400086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&lt;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4635" y="3270138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&gt;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4635" y="4140190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&lt;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4635" y="5010242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=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7649" y="246919"/>
            <a:ext cx="8606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7) Сравните эти величины:</a:t>
            </a:r>
            <a:br>
              <a:rPr lang="ru-RU" sz="3200" dirty="0" smtClean="0"/>
            </a:br>
            <a:r>
              <a:rPr lang="ru-RU" sz="3200" dirty="0" smtClean="0"/>
              <a:t>    (поставьте знаки </a:t>
            </a:r>
            <a:r>
              <a:rPr lang="en-US" sz="3200" b="1" dirty="0" smtClean="0"/>
              <a:t>&lt;</a:t>
            </a:r>
            <a:r>
              <a:rPr lang="en-US" sz="3200" dirty="0" smtClean="0"/>
              <a:t>, </a:t>
            </a:r>
            <a:r>
              <a:rPr lang="en-US" sz="3200" b="1" dirty="0" smtClean="0"/>
              <a:t>&gt;</a:t>
            </a:r>
            <a:r>
              <a:rPr lang="en-US" sz="3200" dirty="0" smtClean="0"/>
              <a:t> </a:t>
            </a:r>
            <a:r>
              <a:rPr lang="ru-RU" sz="3200" dirty="0" smtClean="0"/>
              <a:t>или </a:t>
            </a:r>
            <a:r>
              <a:rPr lang="ru-RU" sz="3200" b="1" dirty="0" smtClean="0"/>
              <a:t>=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414635" y="5880294"/>
            <a:ext cx="609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1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&lt;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139</Words>
  <Application>Microsoft Office PowerPoint</Application>
  <PresentationFormat>Экран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Solaris</cp:lastModifiedBy>
  <cp:revision>195</cp:revision>
  <dcterms:modified xsi:type="dcterms:W3CDTF">2014-12-10T16:20:30Z</dcterms:modified>
</cp:coreProperties>
</file>