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2" r:id="rId4"/>
    <p:sldId id="258" r:id="rId5"/>
    <p:sldId id="263" r:id="rId6"/>
    <p:sldId id="259" r:id="rId7"/>
    <p:sldId id="265" r:id="rId8"/>
    <p:sldId id="260" r:id="rId9"/>
    <p:sldId id="264" r:id="rId10"/>
    <p:sldId id="261"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951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24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ru-RU" smtClean="0"/>
              <a:t>Образец заголовка</a:t>
            </a:r>
            <a:endParaRPr kumimoji="0" lang="en-US"/>
          </a:p>
        </p:txBody>
      </p:sp>
      <p:sp>
        <p:nvSpPr>
          <p:cNvPr id="28" name="Дата 27"/>
          <p:cNvSpPr>
            <a:spLocks noGrp="1"/>
          </p:cNvSpPr>
          <p:nvPr>
            <p:ph type="dt" sz="half" idx="10"/>
          </p:nvPr>
        </p:nvSpPr>
        <p:spPr/>
        <p:txBody>
          <a:bodyPr/>
          <a:lstStyle/>
          <a:p>
            <a:fld id="{B4C71EC6-210F-42DE-9C53-41977AD35B3D}" type="datetimeFigureOut">
              <a:rPr lang="ru-RU" smtClean="0"/>
              <a:t>02.11.2013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29" name="Номер слайда 28"/>
          <p:cNvSpPr>
            <a:spLocks noGrp="1"/>
          </p:cNvSpPr>
          <p:nvPr>
            <p:ph type="sldNum" sz="quarter" idx="12"/>
          </p:nvPr>
        </p:nvSpPr>
        <p:spPr/>
        <p:txBody>
          <a:bodyPr/>
          <a:lstStyle/>
          <a:p>
            <a:fld id="{B19B0651-EE4F-4900-A07F-96A6BFA9D0F0}" type="slidenum">
              <a:rPr lang="ru-RU" smtClean="0"/>
              <a:t>‹#›</a:t>
            </a:fld>
            <a:endParaRPr lang="ru-RU"/>
          </a:p>
        </p:txBody>
      </p:sp>
      <p:sp>
        <p:nvSpPr>
          <p:cNvPr id="9" name="Подзаголовок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4C71EC6-210F-42DE-9C53-41977AD35B3D}" type="datetimeFigureOut">
              <a:rPr lang="ru-RU" smtClean="0"/>
              <a:t>02.11.2013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02.11.2013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7924800" y="6416675"/>
            <a:ext cx="762000" cy="365125"/>
          </a:xfrm>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02.11.2013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4C71EC6-210F-42DE-9C53-41977AD35B3D}" type="datetimeFigureOut">
              <a:rPr lang="ru-RU" smtClean="0"/>
              <a:t>02.11.2013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4C71EC6-210F-42DE-9C53-41977AD35B3D}" type="datetimeFigureOut">
              <a:rPr lang="ru-RU" smtClean="0"/>
              <a:t>02.11.2013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02.11.2013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4C71EC6-210F-42DE-9C53-41977AD35B3D}" type="datetimeFigureOut">
              <a:rPr lang="ru-RU" smtClean="0"/>
              <a:t>02.11.2013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ru-RU" smtClean="0">
                <a:solidFill>
                  <a:schemeClr val="lt1"/>
                </a:solidFill>
                <a:latin typeface="+mn-lt"/>
                <a:ea typeface="+mn-ea"/>
                <a:cs typeface="+mn-cs"/>
              </a:rPr>
              <a:t>Вставка рисунка</a:t>
            </a:r>
            <a:endParaRPr kumimoji="0" lang="en-US" dirty="0">
              <a:solidFill>
                <a:schemeClr val="lt1"/>
              </a:solidFill>
              <a:latin typeface="+mn-lt"/>
              <a:ea typeface="+mn-ea"/>
              <a:cs typeface="+mn-cs"/>
            </a:endParaRPr>
          </a:p>
        </p:txBody>
      </p:sp>
      <p:sp>
        <p:nvSpPr>
          <p:cNvPr id="4" name="Текст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02.11.2013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B4C71EC6-210F-42DE-9C53-41977AD35B3D}" type="datetimeFigureOut">
              <a:rPr lang="ru-RU" smtClean="0"/>
              <a:t>02.11.2013</a:t>
            </a:fld>
            <a:endParaRPr lang="ru-RU"/>
          </a:p>
        </p:txBody>
      </p:sp>
      <p:sp>
        <p:nvSpPr>
          <p:cNvPr id="3" name="Нижний колонтитул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ru-RU"/>
          </a:p>
        </p:txBody>
      </p:sp>
      <p:sp>
        <p:nvSpPr>
          <p:cNvPr id="23" name="Номер слайда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19B0651-EE4F-4900-A07F-96A6BFA9D0F0}"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7.jpeg"/><Relationship Id="rId1" Type="http://schemas.openxmlformats.org/officeDocument/2006/relationships/slideLayout" Target="../slideLayouts/slideLayout2.xml"/><Relationship Id="rId6" Type="http://schemas.openxmlformats.org/officeDocument/2006/relationships/image" Target="../media/image31.jpeg"/><Relationship Id="rId5" Type="http://schemas.openxmlformats.org/officeDocument/2006/relationships/image" Target="../media/image30.jpeg"/><Relationship Id="rId4" Type="http://schemas.openxmlformats.org/officeDocument/2006/relationships/image" Target="../media/image29.jpe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10" Type="http://schemas.openxmlformats.org/officeDocument/2006/relationships/image" Target="../media/image16.jpeg"/><Relationship Id="rId4" Type="http://schemas.openxmlformats.org/officeDocument/2006/relationships/image" Target="../media/image10.jpeg"/><Relationship Id="rId9" Type="http://schemas.openxmlformats.org/officeDocument/2006/relationships/image" Target="../media/image15.jpeg"/></Relationships>
</file>

<file path=ppt/slides/_rels/slide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 Id="rId5" Type="http://schemas.openxmlformats.org/officeDocument/2006/relationships/image" Target="../media/image20.jpeg"/><Relationship Id="rId4" Type="http://schemas.openxmlformats.org/officeDocument/2006/relationships/image" Target="../media/image19.jpeg"/></Relationships>
</file>

<file path=ppt/slides/_rels/slide8.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5" Type="http://schemas.openxmlformats.org/officeDocument/2006/relationships/image" Target="../media/image24.jpeg"/><Relationship Id="rId4" Type="http://schemas.openxmlformats.org/officeDocument/2006/relationships/image" Target="../media/image23.jpeg"/></Relationships>
</file>

<file path=ppt/slides/_rels/slide9.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2.xml"/><Relationship Id="rId4" Type="http://schemas.openxmlformats.org/officeDocument/2006/relationships/image" Target="../media/image2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67544" y="1340768"/>
            <a:ext cx="8229600" cy="1828800"/>
          </a:xfrm>
        </p:spPr>
        <p:txBody>
          <a:bodyPr/>
          <a:lstStyle/>
          <a:p>
            <a:r>
              <a:rPr lang="en-US" b="1" dirty="0">
                <a:solidFill>
                  <a:srgbClr val="FFFF00"/>
                </a:solidFill>
                <a:latin typeface="Lucida Calligraphy" pitchFamily="66" charset="0"/>
              </a:rPr>
              <a:t>Russian tea ceremony</a:t>
            </a:r>
            <a:endParaRPr lang="ru-RU" dirty="0">
              <a:solidFill>
                <a:srgbClr val="FFFF00"/>
              </a:solidFill>
            </a:endParaRPr>
          </a:p>
        </p:txBody>
      </p:sp>
      <p:sp>
        <p:nvSpPr>
          <p:cNvPr id="3" name="Подзаголовок 2"/>
          <p:cNvSpPr>
            <a:spLocks noGrp="1"/>
          </p:cNvSpPr>
          <p:nvPr>
            <p:ph type="subTitle" idx="1"/>
          </p:nvPr>
        </p:nvSpPr>
        <p:spPr>
          <a:xfrm>
            <a:off x="1479612" y="3068960"/>
            <a:ext cx="6400800" cy="1752600"/>
          </a:xfrm>
        </p:spPr>
        <p:txBody>
          <a:bodyPr/>
          <a:lstStyle/>
          <a:p>
            <a:r>
              <a:rPr lang="en-US" dirty="0" smtClean="0">
                <a:solidFill>
                  <a:srgbClr val="002060"/>
                </a:solidFill>
              </a:rPr>
              <a:t>Traditions of our country.</a:t>
            </a:r>
          </a:p>
          <a:p>
            <a:r>
              <a:rPr lang="en-US" dirty="0" smtClean="0">
                <a:solidFill>
                  <a:srgbClr val="002060"/>
                </a:solidFill>
              </a:rPr>
              <a:t> </a:t>
            </a:r>
            <a:endParaRPr lang="ru-RU" dirty="0">
              <a:solidFill>
                <a:srgbClr val="002060"/>
              </a:solidFill>
            </a:endParaRPr>
          </a:p>
        </p:txBody>
      </p:sp>
      <p:pic>
        <p:nvPicPr>
          <p:cNvPr id="4" name="Picture 2" descr="D:\Pictures\РАБОТА\загруженное (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4149080"/>
            <a:ext cx="3672408" cy="2585815"/>
          </a:xfrm>
          <a:prstGeom prst="rect">
            <a:avLst/>
          </a:prstGeom>
          <a:noFill/>
          <a:extLst>
            <a:ext uri="{909E8E84-426E-40DD-AFC4-6F175D3DCCD1}">
              <a14:hiddenFill xmlns:a14="http://schemas.microsoft.com/office/drawing/2010/main">
                <a:solidFill>
                  <a:srgbClr val="FFFFFF"/>
                </a:solidFill>
              </a14:hiddenFill>
            </a:ext>
          </a:extLst>
        </p:spPr>
      </p:pic>
      <p:sp>
        <p:nvSpPr>
          <p:cNvPr id="6" name="Подзаголовок 2"/>
          <p:cNvSpPr txBox="1">
            <a:spLocks/>
          </p:cNvSpPr>
          <p:nvPr/>
        </p:nvSpPr>
        <p:spPr>
          <a:xfrm>
            <a:off x="6732240" y="5347506"/>
            <a:ext cx="2308684" cy="1249846"/>
          </a:xfrm>
          <a:prstGeom prst="rect">
            <a:avLst/>
          </a:prstGeom>
        </p:spPr>
        <p:txBody>
          <a:bodyPr vert="horz">
            <a:normAutofit/>
          </a:bodyPr>
          <a:lstStyle>
            <a:lvl1pPr marL="0" indent="0" algn="ctr" rtl="0" eaLnBrk="1" latinLnBrk="0" hangingPunct="1">
              <a:spcBef>
                <a:spcPct val="20000"/>
              </a:spcBef>
              <a:buClr>
                <a:schemeClr val="tx1">
                  <a:shade val="95000"/>
                </a:schemeClr>
              </a:buClr>
              <a:buSzPct val="65000"/>
              <a:buFont typeface="Wingdings 2"/>
              <a:buNone/>
              <a:defRPr kumimoji="0" sz="2800" kern="1200">
                <a:solidFill>
                  <a:schemeClr val="tx1"/>
                </a:solidFill>
                <a:latin typeface="+mn-lt"/>
                <a:ea typeface="+mn-ea"/>
                <a:cs typeface="+mn-cs"/>
              </a:defRPr>
            </a:lvl1pPr>
            <a:lvl2pPr marL="457200" indent="0" algn="ctr" rtl="0" eaLnBrk="1" latinLnBrk="0" hangingPunct="1">
              <a:spcBef>
                <a:spcPct val="20000"/>
              </a:spcBef>
              <a:buClr>
                <a:schemeClr val="tx1"/>
              </a:buClr>
              <a:buSzPct val="80000"/>
              <a:buFont typeface="Wingdings 2"/>
              <a:buNone/>
              <a:defRPr kumimoji="0" sz="2400" kern="1200">
                <a:solidFill>
                  <a:schemeClr val="tx1"/>
                </a:solidFill>
                <a:latin typeface="+mn-lt"/>
                <a:ea typeface="+mn-ea"/>
                <a:cs typeface="+mn-cs"/>
              </a:defRPr>
            </a:lvl2pPr>
            <a:lvl3pPr marL="914400" indent="0" algn="ctr" rtl="0" eaLnBrk="1" latinLnBrk="0" hangingPunct="1">
              <a:spcBef>
                <a:spcPct val="20000"/>
              </a:spcBef>
              <a:buClr>
                <a:schemeClr val="tx1"/>
              </a:buClr>
              <a:buSzPct val="95000"/>
              <a:buFont typeface="Wingdings"/>
              <a:buNone/>
              <a:defRPr kumimoji="0" sz="2200" kern="1200">
                <a:solidFill>
                  <a:schemeClr val="tx1"/>
                </a:solidFill>
                <a:latin typeface="+mn-lt"/>
                <a:ea typeface="+mn-ea"/>
                <a:cs typeface="+mn-cs"/>
              </a:defRPr>
            </a:lvl3pPr>
            <a:lvl4pPr marL="1371600" indent="0" algn="ctr" rtl="0" eaLnBrk="1" latinLnBrk="0" hangingPunct="1">
              <a:spcBef>
                <a:spcPct val="20000"/>
              </a:spcBef>
              <a:buClr>
                <a:schemeClr val="tx1"/>
              </a:buClr>
              <a:buSzPct val="100000"/>
              <a:buFont typeface="Wingdings 3"/>
              <a:buNone/>
              <a:defRPr kumimoji="0" sz="2000" kern="1200">
                <a:solidFill>
                  <a:schemeClr val="tx1"/>
                </a:solidFill>
                <a:latin typeface="+mn-lt"/>
                <a:ea typeface="+mn-ea"/>
                <a:cs typeface="+mn-cs"/>
              </a:defRPr>
            </a:lvl4pPr>
            <a:lvl5pPr marL="1828800" indent="0" algn="ctr" rtl="0" eaLnBrk="1" latinLnBrk="0" hangingPunct="1">
              <a:spcBef>
                <a:spcPct val="20000"/>
              </a:spcBef>
              <a:buClr>
                <a:schemeClr val="tx1"/>
              </a:buClr>
              <a:buFont typeface="Wingdings 2"/>
              <a:buNone/>
              <a:defRPr kumimoji="0" sz="2000" kern="1200">
                <a:solidFill>
                  <a:schemeClr val="tx1"/>
                </a:solidFill>
                <a:latin typeface="+mn-lt"/>
                <a:ea typeface="+mn-ea"/>
                <a:cs typeface="+mn-cs"/>
              </a:defRPr>
            </a:lvl5pPr>
            <a:lvl6pPr marL="2286000" indent="0" algn="ctr" rtl="0" eaLnBrk="1" latinLnBrk="0" hangingPunct="1">
              <a:spcBef>
                <a:spcPct val="20000"/>
              </a:spcBef>
              <a:buClr>
                <a:schemeClr val="tx1"/>
              </a:buClr>
              <a:buFont typeface="Wingdings 3"/>
              <a:buNone/>
              <a:defRPr kumimoji="0" sz="1800" kern="1200">
                <a:solidFill>
                  <a:schemeClr val="tx1"/>
                </a:solidFill>
                <a:latin typeface="+mn-lt"/>
                <a:ea typeface="+mn-ea"/>
                <a:cs typeface="+mn-cs"/>
              </a:defRPr>
            </a:lvl6pPr>
            <a:lvl7pPr marL="2743200" indent="0" algn="ctr" rtl="0" eaLnBrk="1" latinLnBrk="0" hangingPunct="1">
              <a:spcBef>
                <a:spcPct val="20000"/>
              </a:spcBef>
              <a:buClr>
                <a:schemeClr val="tx1"/>
              </a:buClr>
              <a:buFont typeface="Wingdings 2"/>
              <a:buNone/>
              <a:defRPr kumimoji="0" sz="1600" kern="1200">
                <a:solidFill>
                  <a:schemeClr val="tx1"/>
                </a:solidFill>
                <a:latin typeface="+mn-lt"/>
                <a:ea typeface="+mn-ea"/>
                <a:cs typeface="+mn-cs"/>
              </a:defRPr>
            </a:lvl7pPr>
            <a:lvl8pPr marL="3200400" indent="0" algn="ctr" rtl="0" eaLnBrk="1" latinLnBrk="0" hangingPunct="1">
              <a:spcBef>
                <a:spcPct val="20000"/>
              </a:spcBef>
              <a:buClr>
                <a:schemeClr val="tx1"/>
              </a:buClr>
              <a:buFont typeface="Wingdings 2"/>
              <a:buNone/>
              <a:defRPr kumimoji="0" sz="1400" kern="1200">
                <a:solidFill>
                  <a:schemeClr val="tx1"/>
                </a:solidFill>
                <a:latin typeface="+mn-lt"/>
                <a:ea typeface="+mn-ea"/>
                <a:cs typeface="+mn-cs"/>
              </a:defRPr>
            </a:lvl8pPr>
            <a:lvl9pPr marL="3657600" indent="0" algn="ctr" rtl="0" eaLnBrk="1" latinLnBrk="0" hangingPunct="1">
              <a:spcBef>
                <a:spcPct val="20000"/>
              </a:spcBef>
              <a:buClr>
                <a:schemeClr val="tx1"/>
              </a:buClr>
              <a:buFont typeface="Wingdings 2"/>
              <a:buNone/>
              <a:defRPr kumimoji="0" sz="1400" kern="1200" baseline="0">
                <a:solidFill>
                  <a:schemeClr val="tx1"/>
                </a:solidFill>
                <a:latin typeface="+mn-lt"/>
                <a:ea typeface="+mn-ea"/>
                <a:cs typeface="+mn-cs"/>
              </a:defRPr>
            </a:lvl9pPr>
          </a:lstStyle>
          <a:p>
            <a:r>
              <a:rPr lang="en-US" sz="2000" dirty="0" smtClean="0">
                <a:solidFill>
                  <a:srgbClr val="002060"/>
                </a:solidFill>
              </a:rPr>
              <a:t> School </a:t>
            </a:r>
            <a:r>
              <a:rPr lang="ru-RU" sz="2000" dirty="0" smtClean="0">
                <a:solidFill>
                  <a:srgbClr val="002060"/>
                </a:solidFill>
              </a:rPr>
              <a:t>№</a:t>
            </a:r>
            <a:r>
              <a:rPr lang="en-US" sz="2000" dirty="0" smtClean="0">
                <a:solidFill>
                  <a:srgbClr val="002060"/>
                </a:solidFill>
              </a:rPr>
              <a:t>31</a:t>
            </a:r>
          </a:p>
          <a:p>
            <a:r>
              <a:rPr lang="ru-RU" sz="2000" dirty="0" smtClean="0">
                <a:solidFill>
                  <a:srgbClr val="002060"/>
                </a:solidFill>
              </a:rPr>
              <a:t> </a:t>
            </a:r>
            <a:r>
              <a:rPr lang="en-US" sz="1600" dirty="0" err="1" smtClean="0">
                <a:solidFill>
                  <a:srgbClr val="002060"/>
                </a:solidFill>
              </a:rPr>
              <a:t>Kargapoltseva</a:t>
            </a:r>
            <a:r>
              <a:rPr lang="en-US" sz="1600" dirty="0" smtClean="0">
                <a:solidFill>
                  <a:srgbClr val="002060"/>
                </a:solidFill>
              </a:rPr>
              <a:t> A. V.</a:t>
            </a:r>
            <a:endParaRPr lang="ru-RU" sz="1600" dirty="0">
              <a:solidFill>
                <a:srgbClr val="002060"/>
              </a:solidFill>
            </a:endParaRPr>
          </a:p>
        </p:txBody>
      </p:sp>
    </p:spTree>
    <p:extLst>
      <p:ext uri="{BB962C8B-B14F-4D97-AF65-F5344CB8AC3E}">
        <p14:creationId xmlns:p14="http://schemas.microsoft.com/office/powerpoint/2010/main" val="31853852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pic>
        <p:nvPicPr>
          <p:cNvPr id="7174" name="Picture 6" descr="D:\Pictures\РАБОТА\russkoe-chaepyty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63888" y="3827474"/>
            <a:ext cx="3816424" cy="3040017"/>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D:\Pictures\РАБОТА\images (9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753544"/>
            <a:ext cx="5125465" cy="4104456"/>
          </a:xfrm>
          <a:prstGeom prst="rect">
            <a:avLst/>
          </a:prstGeom>
          <a:noFill/>
          <a:extLst>
            <a:ext uri="{909E8E84-426E-40DD-AFC4-6F175D3DCCD1}">
              <a14:hiddenFill xmlns:a14="http://schemas.microsoft.com/office/drawing/2010/main">
                <a:solidFill>
                  <a:srgbClr val="FFFFFF"/>
                </a:solidFill>
              </a14:hiddenFill>
            </a:ext>
          </a:extLst>
        </p:spPr>
      </p:pic>
      <p:pic>
        <p:nvPicPr>
          <p:cNvPr id="7171" name="Picture 3" descr="D:\Pictures\РАБОТА\загруженное (13).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412"/>
            <a:ext cx="3865359" cy="2895289"/>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D:\Pictures\РАБОТА\images (96).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84697" y="1"/>
            <a:ext cx="5271106" cy="3933056"/>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D:\Pictures\РАБОТА\images (97).jpg"/>
          <p:cNvPicPr>
            <a:picLocks noGrp="1" noChangeAspect="1" noChangeArrowheads="1"/>
          </p:cNvPicPr>
          <p:nvPr>
            <p:ph idx="1"/>
          </p:nvPr>
        </p:nvPicPr>
        <p:blipFill>
          <a:blip r:embed="rId6">
            <a:extLst>
              <a:ext uri="{28A0092B-C50C-407E-A947-70E740481C1C}">
                <a14:useLocalDpi xmlns:a14="http://schemas.microsoft.com/office/drawing/2010/main" val="0"/>
              </a:ext>
            </a:extLst>
          </a:blip>
          <a:srcRect/>
          <a:stretch>
            <a:fillRect/>
          </a:stretch>
        </p:blipFill>
        <p:spPr bwMode="auto">
          <a:xfrm>
            <a:off x="6228184" y="3917311"/>
            <a:ext cx="2927619" cy="2940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7706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784976" cy="1570186"/>
          </a:xfrm>
        </p:spPr>
        <p:txBody>
          <a:bodyPr>
            <a:normAutofit fontScale="90000"/>
          </a:bodyPr>
          <a:lstStyle/>
          <a:p>
            <a:r>
              <a:rPr lang="en-US" dirty="0">
                <a:solidFill>
                  <a:srgbClr val="FFFF00"/>
                </a:solidFill>
                <a:latin typeface="Lucida Calligraphy" pitchFamily="66" charset="0"/>
              </a:rPr>
              <a:t>Tea was introduced to Russia in the early seventeenth century by China.</a:t>
            </a:r>
            <a:endParaRPr lang="ru-RU" dirty="0">
              <a:solidFill>
                <a:srgbClr val="FFFF00"/>
              </a:solidFill>
            </a:endParaRPr>
          </a:p>
        </p:txBody>
      </p:sp>
      <p:pic>
        <p:nvPicPr>
          <p:cNvPr id="9218" name="Picture 2" descr="D:\Pictures\РАБОТА\загруженное (1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27784" y="1916832"/>
            <a:ext cx="3516213" cy="4694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78492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3" descr="D:\Pictures\РАБОТА\images (98).jpg"/>
          <p:cNvPicPr>
            <a:picLocks noChangeAspect="1" noChangeArrowheads="1"/>
          </p:cNvPicPr>
          <p:nvPr/>
        </p:nvPicPr>
        <p:blipFill rotWithShape="1">
          <a:blip r:embed="rId2">
            <a:extLst>
              <a:ext uri="{28A0092B-C50C-407E-A947-70E740481C1C}">
                <a14:useLocalDpi xmlns:a14="http://schemas.microsoft.com/office/drawing/2010/main" val="0"/>
              </a:ext>
            </a:extLst>
          </a:blip>
          <a:srcRect r="4286"/>
          <a:stretch/>
        </p:blipFill>
        <p:spPr bwMode="auto">
          <a:xfrm>
            <a:off x="3121171" y="2726127"/>
            <a:ext cx="6019112" cy="4131873"/>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07504" y="274638"/>
            <a:ext cx="8784976" cy="3010346"/>
          </a:xfrm>
        </p:spPr>
        <p:txBody>
          <a:bodyPr>
            <a:normAutofit fontScale="90000"/>
          </a:bodyPr>
          <a:lstStyle/>
          <a:p>
            <a:r>
              <a:rPr lang="en-US" sz="3600" dirty="0">
                <a:solidFill>
                  <a:srgbClr val="FFFF00"/>
                </a:solidFill>
                <a:latin typeface="Lucida Calligraphy" pitchFamily="66" charset="0"/>
              </a:rPr>
              <a:t>Prior to its introduction in Russia, the drink of choice </a:t>
            </a:r>
            <a:r>
              <a:rPr lang="en-US" sz="3600" dirty="0" err="1">
                <a:solidFill>
                  <a:srgbClr val="FFFF00"/>
                </a:solidFill>
                <a:latin typeface="Lucida Calligraphy" pitchFamily="66" charset="0"/>
              </a:rPr>
              <a:t>was"sbiten</a:t>
            </a:r>
            <a:r>
              <a:rPr lang="en-US" sz="3600" dirty="0">
                <a:solidFill>
                  <a:srgbClr val="FFFF00"/>
                </a:solidFill>
                <a:latin typeface="Lucida Calligraphy" pitchFamily="66" charset="0"/>
              </a:rPr>
              <a:t>", a brew of hot water, honey and herbs. Today, tea remains the most popular non-alcoholic drink.</a:t>
            </a:r>
            <a:r>
              <a:rPr lang="ru-RU" dirty="0">
                <a:solidFill>
                  <a:srgbClr val="FFFF00"/>
                </a:solidFill>
              </a:rPr>
              <a:t/>
            </a:r>
            <a:br>
              <a:rPr lang="ru-RU" dirty="0">
                <a:solidFill>
                  <a:srgbClr val="FFFF00"/>
                </a:solidFill>
              </a:rPr>
            </a:br>
            <a:endParaRPr lang="ru-RU" dirty="0">
              <a:solidFill>
                <a:srgbClr val="FFFF00"/>
              </a:solidFill>
            </a:endParaRPr>
          </a:p>
        </p:txBody>
      </p:sp>
      <p:pic>
        <p:nvPicPr>
          <p:cNvPr id="10244" name="Picture 4" descr="D:\Pictures\РАБОТА\images (99).jpg"/>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4762" r="10217"/>
          <a:stretch/>
        </p:blipFill>
        <p:spPr bwMode="auto">
          <a:xfrm>
            <a:off x="0" y="2708920"/>
            <a:ext cx="3484346" cy="41533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4031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D:\Pictures\РАБОТА\184_1_obl_dp1s.jpg"/>
          <p:cNvPicPr>
            <a:picLocks noChangeAspect="1" noChangeArrowheads="1"/>
          </p:cNvPicPr>
          <p:nvPr/>
        </p:nvPicPr>
        <p:blipFill rotWithShape="1">
          <a:blip r:embed="rId2">
            <a:extLst>
              <a:ext uri="{28A0092B-C50C-407E-A947-70E740481C1C}">
                <a14:useLocalDpi xmlns:a14="http://schemas.microsoft.com/office/drawing/2010/main" val="0"/>
              </a:ext>
            </a:extLst>
          </a:blip>
          <a:srcRect r="6583"/>
          <a:stretch/>
        </p:blipFill>
        <p:spPr bwMode="auto">
          <a:xfrm>
            <a:off x="4332639" y="0"/>
            <a:ext cx="4780670" cy="6816582"/>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 y="-7582"/>
            <a:ext cx="4332639" cy="6816582"/>
          </a:xfrm>
        </p:spPr>
        <p:txBody>
          <a:bodyPr>
            <a:noAutofit/>
          </a:bodyPr>
          <a:lstStyle/>
          <a:p>
            <a:r>
              <a:rPr lang="en-US" sz="3200" dirty="0">
                <a:solidFill>
                  <a:srgbClr val="FFFF00"/>
                </a:solidFill>
                <a:latin typeface="Lucida Calligraphy" pitchFamily="66" charset="0"/>
              </a:rPr>
              <a:t>Loose tea is brewed in either a hot teapot or a "samovar", a special tea-making device that produces strong tea called "</a:t>
            </a:r>
            <a:r>
              <a:rPr lang="en-US" sz="3200" dirty="0" err="1">
                <a:solidFill>
                  <a:srgbClr val="FFFF00"/>
                </a:solidFill>
                <a:latin typeface="Lucida Calligraphy" pitchFamily="66" charset="0"/>
              </a:rPr>
              <a:t>zavarka</a:t>
            </a:r>
            <a:r>
              <a:rPr lang="en-US" sz="3200" dirty="0">
                <a:solidFill>
                  <a:srgbClr val="FFFF00"/>
                </a:solidFill>
                <a:latin typeface="Lucida Calligraphy" pitchFamily="66" charset="0"/>
              </a:rPr>
              <a:t>". </a:t>
            </a:r>
            <a:r>
              <a:rPr lang="en-US" sz="3200" dirty="0" err="1">
                <a:solidFill>
                  <a:srgbClr val="FFFF00"/>
                </a:solidFill>
                <a:latin typeface="Lucida Calligraphy" pitchFamily="66" charset="0"/>
              </a:rPr>
              <a:t>Zavarka</a:t>
            </a:r>
            <a:r>
              <a:rPr lang="en-US" sz="3200" dirty="0">
                <a:solidFill>
                  <a:srgbClr val="FFFF00"/>
                </a:solidFill>
                <a:latin typeface="Lucida Calligraphy" pitchFamily="66" charset="0"/>
              </a:rPr>
              <a:t> is served in teacups diluted with hot water to fit personal taste.</a:t>
            </a:r>
            <a:endParaRPr lang="ru-RU" sz="3200" dirty="0">
              <a:solidFill>
                <a:srgbClr val="FFFF00"/>
              </a:solidFill>
            </a:endParaRPr>
          </a:p>
        </p:txBody>
      </p:sp>
    </p:spTree>
    <p:extLst>
      <p:ext uri="{BB962C8B-B14F-4D97-AF65-F5344CB8AC3E}">
        <p14:creationId xmlns:p14="http://schemas.microsoft.com/office/powerpoint/2010/main" val="24031301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2722314"/>
          </a:xfrm>
        </p:spPr>
        <p:txBody>
          <a:bodyPr>
            <a:normAutofit fontScale="90000"/>
          </a:bodyPr>
          <a:lstStyle/>
          <a:p>
            <a:r>
              <a:rPr lang="en-US" sz="3600" dirty="0">
                <a:solidFill>
                  <a:srgbClr val="FFFF00"/>
                </a:solidFill>
                <a:latin typeface="Lucida Calligraphy" pitchFamily="66" charset="0"/>
              </a:rPr>
              <a:t>It is old Russian tradition to serve tea from the samovar after supper. After clearing the supper table, the samovar is put in the cen­ter and whole family gathers around for tea.</a:t>
            </a:r>
            <a:r>
              <a:rPr lang="ru-RU" dirty="0">
                <a:solidFill>
                  <a:srgbClr val="FFFF00"/>
                </a:solidFill>
              </a:rPr>
              <a:t/>
            </a:r>
            <a:br>
              <a:rPr lang="ru-RU" dirty="0">
                <a:solidFill>
                  <a:srgbClr val="FFFF00"/>
                </a:solidFill>
              </a:rPr>
            </a:br>
            <a:endParaRPr lang="ru-RU" dirty="0">
              <a:solidFill>
                <a:srgbClr val="FFFF00"/>
              </a:solidFill>
            </a:endParaRPr>
          </a:p>
        </p:txBody>
      </p:sp>
      <p:pic>
        <p:nvPicPr>
          <p:cNvPr id="2051" name="Picture 3" descr="D:\Pictures\РАБОТА\russkoe-chaepyty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2670488"/>
            <a:ext cx="5184576" cy="41298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7022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21396" cy="2996952"/>
          </a:xfrm>
        </p:spPr>
        <p:txBody>
          <a:bodyPr>
            <a:normAutofit fontScale="90000"/>
          </a:bodyPr>
          <a:lstStyle/>
          <a:p>
            <a:r>
              <a:rPr lang="en-US" sz="3600" dirty="0">
                <a:solidFill>
                  <a:srgbClr val="FFFF00"/>
                </a:solidFill>
                <a:latin typeface="Lucida Calligraphy" pitchFamily="66" charset="0"/>
              </a:rPr>
              <a:t>The samovar is the central symbol of the Russian Tea Ceremony. As a combination of a teapot and a brewing device, it is a truly unique creation.</a:t>
            </a:r>
            <a:r>
              <a:rPr lang="ru-RU" sz="4400" dirty="0">
                <a:solidFill>
                  <a:srgbClr val="FFC000"/>
                </a:solidFill>
              </a:rPr>
              <a:t/>
            </a:r>
            <a:br>
              <a:rPr lang="ru-RU" sz="4400" dirty="0">
                <a:solidFill>
                  <a:srgbClr val="FFC000"/>
                </a:solidFill>
              </a:rPr>
            </a:br>
            <a:endParaRPr lang="ru-RU" dirty="0"/>
          </a:p>
        </p:txBody>
      </p:sp>
      <p:sp>
        <p:nvSpPr>
          <p:cNvPr id="3" name="Объект 2"/>
          <p:cNvSpPr>
            <a:spLocks noGrp="1"/>
          </p:cNvSpPr>
          <p:nvPr>
            <p:ph idx="1"/>
          </p:nvPr>
        </p:nvSpPr>
        <p:spPr>
          <a:xfrm>
            <a:off x="457200" y="3789040"/>
            <a:ext cx="8229600" cy="2520320"/>
          </a:xfrm>
        </p:spPr>
        <p:txBody>
          <a:bodyPr/>
          <a:lstStyle/>
          <a:p>
            <a:r>
              <a:rPr lang="en-US" dirty="0"/>
              <a:t> </a:t>
            </a:r>
            <a:endParaRPr lang="ru-RU" sz="3200" dirty="0">
              <a:solidFill>
                <a:srgbClr val="FFC000"/>
              </a:solidFill>
            </a:endParaRPr>
          </a:p>
        </p:txBody>
      </p:sp>
      <p:pic>
        <p:nvPicPr>
          <p:cNvPr id="7" name="Picture 5" descr="D:\Pictures\РАБОТА\images (8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4298" y="2204864"/>
            <a:ext cx="3230593" cy="321623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7" descr="D:\Pictures\РАБОТА\загруженное (19).jpg"/>
          <p:cNvPicPr>
            <a:picLocks noChangeAspect="1" noChangeArrowheads="1"/>
          </p:cNvPicPr>
          <p:nvPr/>
        </p:nvPicPr>
        <p:blipFill rotWithShape="1">
          <a:blip r:embed="rId3">
            <a:extLst>
              <a:ext uri="{28A0092B-C50C-407E-A947-70E740481C1C}">
                <a14:useLocalDpi xmlns:a14="http://schemas.microsoft.com/office/drawing/2010/main" val="0"/>
              </a:ext>
            </a:extLst>
          </a:blip>
          <a:srcRect r="17079"/>
          <a:stretch/>
        </p:blipFill>
        <p:spPr bwMode="auto">
          <a:xfrm>
            <a:off x="4630599" y="4635596"/>
            <a:ext cx="1827953" cy="2204455"/>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D:\Pictures\РАБОТА\images (83) - копия.jpg"/>
          <p:cNvPicPr>
            <a:picLocks noChangeAspect="1" noChangeArrowheads="1"/>
          </p:cNvPicPr>
          <p:nvPr/>
        </p:nvPicPr>
        <p:blipFill rotWithShape="1">
          <a:blip r:embed="rId4">
            <a:extLst>
              <a:ext uri="{28A0092B-C50C-407E-A947-70E740481C1C}">
                <a14:useLocalDpi xmlns:a14="http://schemas.microsoft.com/office/drawing/2010/main" val="0"/>
              </a:ext>
            </a:extLst>
          </a:blip>
          <a:srcRect t="14755" b="17496"/>
          <a:stretch/>
        </p:blipFill>
        <p:spPr bwMode="auto">
          <a:xfrm>
            <a:off x="6235080" y="4177206"/>
            <a:ext cx="2908920" cy="266284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D:\Pictures\РАБОТА\images (82).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204864"/>
            <a:ext cx="2981883" cy="2232248"/>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D:\Pictures\РАБОТА\07200819230245.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55344" y="4472868"/>
            <a:ext cx="2358646" cy="239828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D:\Pictures\РАБОТА\images (89).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0528" y="4352303"/>
            <a:ext cx="1728192" cy="2495250"/>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D:\Pictures\РАБОТА\загруженное (12).jpg"/>
          <p:cNvPicPr>
            <a:picLocks noChangeAspect="1" noChangeArrowheads="1"/>
          </p:cNvPicPr>
          <p:nvPr/>
        </p:nvPicPr>
        <p:blipFill rotWithShape="1">
          <a:blip r:embed="rId8">
            <a:extLst>
              <a:ext uri="{28A0092B-C50C-407E-A947-70E740481C1C}">
                <a14:useLocalDpi xmlns:a14="http://schemas.microsoft.com/office/drawing/2010/main" val="0"/>
              </a:ext>
            </a:extLst>
          </a:blip>
          <a:srcRect r="15174"/>
          <a:stretch/>
        </p:blipFill>
        <p:spPr bwMode="auto">
          <a:xfrm>
            <a:off x="3813990" y="4472868"/>
            <a:ext cx="1325901" cy="234888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D:\Pictures\РАБОТА\загруженное (17).jp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65484" y="2226930"/>
            <a:ext cx="1480343" cy="2091278"/>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8" descr="D:\Pictures\РАБОТА\загруженное (20).jpg"/>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83023" y="2201006"/>
            <a:ext cx="214312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22021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descr="D:\Pictures\РАБОТА\images (9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40518" y="0"/>
            <a:ext cx="1743075" cy="2619375"/>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79512" y="260648"/>
            <a:ext cx="8784976" cy="3298378"/>
          </a:xfrm>
        </p:spPr>
        <p:txBody>
          <a:bodyPr>
            <a:normAutofit fontScale="90000"/>
          </a:bodyPr>
          <a:lstStyle/>
          <a:p>
            <a:r>
              <a:rPr lang="en-US" sz="3600" dirty="0">
                <a:solidFill>
                  <a:srgbClr val="FFFF00"/>
                </a:solidFill>
                <a:latin typeface="Lucida Calligraphy" pitchFamily="66" charset="0"/>
              </a:rPr>
              <a:t>They are tea cozies for samovars called "baba </a:t>
            </a:r>
            <a:r>
              <a:rPr lang="en-US" sz="3600" dirty="0" err="1" smtClean="0">
                <a:solidFill>
                  <a:srgbClr val="FFFF00"/>
                </a:solidFill>
              </a:rPr>
              <a:t>na</a:t>
            </a:r>
            <a:r>
              <a:rPr lang="en-US" sz="3600" dirty="0" smtClean="0">
                <a:solidFill>
                  <a:srgbClr val="FFFF00"/>
                </a:solidFill>
                <a:latin typeface="Lucida Calligraphy" pitchFamily="66" charset="0"/>
              </a:rPr>
              <a:t> </a:t>
            </a:r>
            <a:r>
              <a:rPr lang="en-US" sz="3600" dirty="0">
                <a:solidFill>
                  <a:srgbClr val="FFFF00"/>
                </a:solidFill>
                <a:latin typeface="Lucida Calligraphy" pitchFamily="66" charset="0"/>
              </a:rPr>
              <a:t>samovar" (woman on samovar) and a wonderful tea set with the vibrant blue and white patterns that distinguish Russian tea sets</a:t>
            </a:r>
            <a:r>
              <a:rPr lang="en-US" dirty="0">
                <a:solidFill>
                  <a:srgbClr val="FFFF00"/>
                </a:solidFill>
                <a:latin typeface="Lucida Calligraphy" pitchFamily="66" charset="0"/>
              </a:rPr>
              <a:t>.</a:t>
            </a:r>
            <a:r>
              <a:rPr lang="ru-RU" dirty="0">
                <a:solidFill>
                  <a:srgbClr val="FFFF00"/>
                </a:solidFill>
              </a:rPr>
              <a:t/>
            </a:r>
            <a:br>
              <a:rPr lang="ru-RU" dirty="0">
                <a:solidFill>
                  <a:srgbClr val="FFFF00"/>
                </a:solidFill>
              </a:rPr>
            </a:br>
            <a:endParaRPr lang="ru-RU" dirty="0">
              <a:solidFill>
                <a:srgbClr val="FFFF00"/>
              </a:solidFill>
            </a:endParaRPr>
          </a:p>
        </p:txBody>
      </p:sp>
      <p:pic>
        <p:nvPicPr>
          <p:cNvPr id="6148" name="Picture 4" descr="D:\Pictures\РАБОТА\images (94).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3232" y="2924944"/>
            <a:ext cx="5250832" cy="3933056"/>
          </a:xfrm>
          <a:prstGeom prst="rect">
            <a:avLst/>
          </a:prstGeom>
          <a:noFill/>
          <a:extLst>
            <a:ext uri="{909E8E84-426E-40DD-AFC4-6F175D3DCCD1}">
              <a14:hiddenFill xmlns:a14="http://schemas.microsoft.com/office/drawing/2010/main">
                <a:solidFill>
                  <a:srgbClr val="FFFFFF"/>
                </a:solidFill>
              </a14:hiddenFill>
            </a:ext>
          </a:extLst>
        </p:spPr>
      </p:pic>
      <p:pic>
        <p:nvPicPr>
          <p:cNvPr id="6146" name="Picture 2" descr="D:\Pictures\РАБОТА\загруженное (22).jpg"/>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77694" y="3068960"/>
            <a:ext cx="2838122" cy="378904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D:\Pictures\РАБОТА\загруженное (21).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516216" y="3068960"/>
            <a:ext cx="2551111" cy="38336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0541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Pictures\РАБОТА\images (84).jpg"/>
          <p:cNvPicPr>
            <a:picLocks noChangeAspect="1" noChangeArrowheads="1"/>
          </p:cNvPicPr>
          <p:nvPr/>
        </p:nvPicPr>
        <p:blipFill rotWithShape="1">
          <a:blip r:embed="rId2">
            <a:extLst>
              <a:ext uri="{28A0092B-C50C-407E-A947-70E740481C1C}">
                <a14:useLocalDpi xmlns:a14="http://schemas.microsoft.com/office/drawing/2010/main" val="0"/>
              </a:ext>
            </a:extLst>
          </a:blip>
          <a:srcRect l="20269" t="17768" r="17596" b="15005"/>
          <a:stretch/>
        </p:blipFill>
        <p:spPr bwMode="auto">
          <a:xfrm>
            <a:off x="2502380" y="3353815"/>
            <a:ext cx="2030931" cy="1645920"/>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title"/>
          </p:nvPr>
        </p:nvSpPr>
        <p:spPr>
          <a:xfrm>
            <a:off x="179512" y="274638"/>
            <a:ext cx="8856984" cy="2938338"/>
          </a:xfrm>
        </p:spPr>
        <p:txBody>
          <a:bodyPr>
            <a:noAutofit/>
          </a:bodyPr>
          <a:lstStyle/>
          <a:p>
            <a:r>
              <a:rPr lang="en-US" sz="2800" dirty="0">
                <a:solidFill>
                  <a:srgbClr val="FFFF00"/>
                </a:solidFill>
                <a:latin typeface="Lucida Calligraphy" pitchFamily="66" charset="0"/>
              </a:rPr>
              <a:t>Popularity, traditions and customs of Russian tea drinking, "</a:t>
            </a:r>
            <a:r>
              <a:rPr lang="en-US" sz="2800" dirty="0" err="1">
                <a:solidFill>
                  <a:srgbClr val="FFFF00"/>
                </a:solidFill>
                <a:latin typeface="Lucida Calligraphy" pitchFamily="66" charset="0"/>
              </a:rPr>
              <a:t>chaepitie</a:t>
            </a:r>
            <a:r>
              <a:rPr lang="en-US" sz="2800" dirty="0">
                <a:solidFill>
                  <a:srgbClr val="FFFF00"/>
                </a:solidFill>
                <a:latin typeface="Lucida Calligraphy" pitchFamily="66" charset="0"/>
              </a:rPr>
              <a:t>", have helped to foster a uniquely styled system of teapots, teacups, cozies, and more to sup­port this tradition. By the end of the 18th century, more than a hundred small facto­ries creating Russian tea wares had sprung up.</a:t>
            </a:r>
            <a:endParaRPr lang="ru-RU" sz="2800" dirty="0">
              <a:solidFill>
                <a:srgbClr val="FFFF00"/>
              </a:solidFill>
            </a:endParaRPr>
          </a:p>
        </p:txBody>
      </p:sp>
      <p:pic>
        <p:nvPicPr>
          <p:cNvPr id="4099" name="Picture 3" descr="D:\Pictures\РАБОТА\images (86).jpg"/>
          <p:cNvPicPr>
            <a:picLocks noChangeAspect="1" noChangeArrowheads="1"/>
          </p:cNvPicPr>
          <p:nvPr/>
        </p:nvPicPr>
        <p:blipFill rotWithShape="1">
          <a:blip r:embed="rId3">
            <a:extLst>
              <a:ext uri="{28A0092B-C50C-407E-A947-70E740481C1C}">
                <a14:useLocalDpi xmlns:a14="http://schemas.microsoft.com/office/drawing/2010/main" val="0"/>
              </a:ext>
            </a:extLst>
          </a:blip>
          <a:srcRect l="2958" t="3369" r="3840" b="20458"/>
          <a:stretch/>
        </p:blipFill>
        <p:spPr bwMode="auto">
          <a:xfrm>
            <a:off x="1187624" y="4679172"/>
            <a:ext cx="3676850" cy="2146434"/>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D:\Pictures\РАБОТА\images (87).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0788" y="3346778"/>
            <a:ext cx="4797868" cy="3515995"/>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D:\Pictures\РАБОТА\загруженное (18).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3346778"/>
            <a:ext cx="2627784" cy="34788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967443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404664"/>
            <a:ext cx="8856984" cy="2592288"/>
          </a:xfrm>
        </p:spPr>
        <p:txBody>
          <a:bodyPr>
            <a:normAutofit fontScale="90000"/>
          </a:bodyPr>
          <a:lstStyle/>
          <a:p>
            <a:r>
              <a:rPr lang="en-US" sz="2700" dirty="0">
                <a:solidFill>
                  <a:srgbClr val="FFFF00"/>
                </a:solidFill>
                <a:latin typeface="Lucida Calligraphy" pitchFamily="66" charset="0"/>
              </a:rPr>
              <a:t>One of the most famous, "</a:t>
            </a:r>
            <a:r>
              <a:rPr lang="en-US" sz="2700" dirty="0" err="1">
                <a:solidFill>
                  <a:srgbClr val="FFFF00"/>
                </a:solidFill>
                <a:latin typeface="Lucida Calligraphy" pitchFamily="66" charset="0"/>
              </a:rPr>
              <a:t>Gjel</a:t>
            </a:r>
            <a:r>
              <a:rPr lang="en-US" sz="2700" dirty="0">
                <a:solidFill>
                  <a:srgbClr val="FFFF00"/>
                </a:solidFill>
                <a:latin typeface="Lucida Calligraphy" pitchFamily="66" charset="0"/>
              </a:rPr>
              <a:t>" (</a:t>
            </a:r>
            <a:r>
              <a:rPr lang="en-US" sz="2700" dirty="0" err="1">
                <a:solidFill>
                  <a:srgbClr val="FFFF00"/>
                </a:solidFill>
                <a:latin typeface="Lucida Calligraphy" pitchFamily="66" charset="0"/>
              </a:rPr>
              <a:t>Ggel</a:t>
            </a:r>
            <a:r>
              <a:rPr lang="en-US" sz="2700" dirty="0">
                <a:solidFill>
                  <a:srgbClr val="FFFF00"/>
                </a:solidFill>
                <a:latin typeface="Lucida Calligraphy" pitchFamily="66" charset="0"/>
              </a:rPr>
              <a:t>), takes its name from a little town located in central Russia. </a:t>
            </a:r>
            <a:r>
              <a:rPr lang="en-US" sz="2700" dirty="0" err="1">
                <a:solidFill>
                  <a:srgbClr val="FFFF00"/>
                </a:solidFill>
                <a:latin typeface="Lucida Calligraphy" pitchFamily="66" charset="0"/>
              </a:rPr>
              <a:t>Gjel</a:t>
            </a:r>
            <a:r>
              <a:rPr lang="en-US" sz="2700" dirty="0">
                <a:solidFill>
                  <a:srgbClr val="FFFF00"/>
                </a:solidFill>
                <a:latin typeface="Lucida Calligraphy" pitchFamily="66" charset="0"/>
              </a:rPr>
              <a:t> is renowned for its white and blue designs prevalent in today's Russian </a:t>
            </a:r>
            <a:r>
              <a:rPr lang="en-US" sz="2700" dirty="0" err="1">
                <a:solidFill>
                  <a:srgbClr val="FFFF00"/>
                </a:solidFill>
                <a:latin typeface="Lucida Calligraphy" pitchFamily="66" charset="0"/>
              </a:rPr>
              <a:t>teawares</a:t>
            </a:r>
            <a:r>
              <a:rPr lang="en-US" sz="2700" dirty="0">
                <a:solidFill>
                  <a:srgbClr val="FFFF00"/>
                </a:solidFill>
                <a:latin typeface="Lucida Calligraphy" pitchFamily="66" charset="0"/>
              </a:rPr>
              <a:t>. Russian </a:t>
            </a:r>
            <a:r>
              <a:rPr lang="en-US" sz="2700" dirty="0" err="1">
                <a:solidFill>
                  <a:srgbClr val="FFFF00"/>
                </a:solidFill>
                <a:latin typeface="Lucida Calligraphy" pitchFamily="66" charset="0"/>
              </a:rPr>
              <a:t>teaware</a:t>
            </a:r>
            <a:r>
              <a:rPr lang="en-US" sz="2700" dirty="0">
                <a:solidFill>
                  <a:srgbClr val="FFFF00"/>
                </a:solidFill>
                <a:latin typeface="Lucida Calligraphy" pitchFamily="66" charset="0"/>
              </a:rPr>
              <a:t> designs typically feature images of daily life, the most popular being animals and scenes from folk stories. </a:t>
            </a:r>
            <a:endParaRPr lang="ru-RU" dirty="0">
              <a:solidFill>
                <a:srgbClr val="FFFF00"/>
              </a:solidFill>
            </a:endParaRPr>
          </a:p>
        </p:txBody>
      </p:sp>
      <p:pic>
        <p:nvPicPr>
          <p:cNvPr id="8194" name="Picture 2" descr="D:\Pictures\РАБОТА\images (91).jpg"/>
          <p:cNvPicPr>
            <a:picLocks noChangeAspect="1" noChangeArrowheads="1"/>
          </p:cNvPicPr>
          <p:nvPr/>
        </p:nvPicPr>
        <p:blipFill rotWithShape="1">
          <a:blip r:embed="rId2">
            <a:extLst>
              <a:ext uri="{28A0092B-C50C-407E-A947-70E740481C1C}">
                <a14:useLocalDpi xmlns:a14="http://schemas.microsoft.com/office/drawing/2010/main" val="0"/>
              </a:ext>
            </a:extLst>
          </a:blip>
          <a:srcRect l="7071" r="6194"/>
          <a:stretch/>
        </p:blipFill>
        <p:spPr bwMode="auto">
          <a:xfrm>
            <a:off x="0" y="3140967"/>
            <a:ext cx="3466581" cy="3735059"/>
          </a:xfrm>
          <a:prstGeom prst="rect">
            <a:avLst/>
          </a:prstGeom>
          <a:noFill/>
          <a:extLst>
            <a:ext uri="{909E8E84-426E-40DD-AFC4-6F175D3DCCD1}">
              <a14:hiddenFill xmlns:a14="http://schemas.microsoft.com/office/drawing/2010/main">
                <a:solidFill>
                  <a:srgbClr val="FFFFFF"/>
                </a:solidFill>
              </a14:hiddenFill>
            </a:ext>
          </a:extLst>
        </p:spPr>
      </p:pic>
      <p:pic>
        <p:nvPicPr>
          <p:cNvPr id="8195" name="Picture 3" descr="D:\Pictures\РАБОТА\images (90).jpg"/>
          <p:cNvPicPr>
            <a:picLocks noGrp="1" noChangeAspect="1" noChangeArrowheads="1"/>
          </p:cNvPicPr>
          <p:nvPr>
            <p:ph idx="1"/>
          </p:nvPr>
        </p:nvPicPr>
        <p:blipFill rotWithShape="1">
          <a:blip r:embed="rId3">
            <a:extLst>
              <a:ext uri="{28A0092B-C50C-407E-A947-70E740481C1C}">
                <a14:useLocalDpi xmlns:a14="http://schemas.microsoft.com/office/drawing/2010/main" val="0"/>
              </a:ext>
            </a:extLst>
          </a:blip>
          <a:srcRect l="4873" r="6385"/>
          <a:stretch/>
        </p:blipFill>
        <p:spPr bwMode="auto">
          <a:xfrm>
            <a:off x="5292080" y="3111801"/>
            <a:ext cx="3851920" cy="3764226"/>
          </a:xfrm>
          <a:prstGeom prst="rect">
            <a:avLst/>
          </a:prstGeom>
          <a:noFill/>
          <a:extLst>
            <a:ext uri="{909E8E84-426E-40DD-AFC4-6F175D3DCCD1}">
              <a14:hiddenFill xmlns:a14="http://schemas.microsoft.com/office/drawing/2010/main">
                <a:solidFill>
                  <a:srgbClr val="FFFFFF"/>
                </a:solidFill>
              </a14:hiddenFill>
            </a:ext>
          </a:extLst>
        </p:spPr>
      </p:pic>
      <p:pic>
        <p:nvPicPr>
          <p:cNvPr id="8196" name="Picture 4" descr="D:\Pictures\РАБОТА\images (88).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8668" y="4568850"/>
            <a:ext cx="2952328" cy="2281345"/>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6" descr="https://encrypted-tbn1.gstatic.com/images?q=tbn:ANd9GcRxPZ0ndaTw2NvTnWcQxdSE4sk0I_VUNrl0KDvnv0zVvcPO2WjWh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
        <p:nvSpPr>
          <p:cNvPr id="5" name="AutoShape 8" descr="https://encrypted-tbn1.gstatic.com/images?q=tbn:ANd9GcRxPZ0ndaTw2NvTnWcQxdSE4sk0I_VUNrl0KDvnv0zVvcPO2WjWh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ru-RU"/>
          </a:p>
        </p:txBody>
      </p:sp>
    </p:spTree>
    <p:extLst>
      <p:ext uri="{BB962C8B-B14F-4D97-AF65-F5344CB8AC3E}">
        <p14:creationId xmlns:p14="http://schemas.microsoft.com/office/powerpoint/2010/main" val="14599983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екс">
  <a:themeElements>
    <a:clrScheme name="Исполнительная">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Апекс">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Апекс">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129</TotalTime>
  <Words>323</Words>
  <Application>Microsoft Office PowerPoint</Application>
  <PresentationFormat>Экран (4:3)</PresentationFormat>
  <Paragraphs>14</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Апекс</vt:lpstr>
      <vt:lpstr>Russian tea ceremony</vt:lpstr>
      <vt:lpstr>Tea was introduced to Russia in the early seventeenth century by China.</vt:lpstr>
      <vt:lpstr>Prior to its introduction in Russia, the drink of choice was"sbiten", a brew of hot water, honey and herbs. Today, tea remains the most popular non-alcoholic drink. </vt:lpstr>
      <vt:lpstr>Loose tea is brewed in either a hot teapot or a "samovar", a special tea-making device that produces strong tea called "zavarka". Zavarka is served in teacups diluted with hot water to fit personal taste.</vt:lpstr>
      <vt:lpstr>It is old Russian tradition to serve tea from the samovar after supper. After clearing the supper table, the samovar is put in the cen­ter and whole family gathers around for tea. </vt:lpstr>
      <vt:lpstr>The samovar is the central symbol of the Russian Tea Ceremony. As a combination of a teapot and a brewing device, it is a truly unique creation. </vt:lpstr>
      <vt:lpstr>They are tea cozies for samovars called "baba na samovar" (woman on samovar) and a wonderful tea set with the vibrant blue and white patterns that distinguish Russian tea sets. </vt:lpstr>
      <vt:lpstr>Popularity, traditions and customs of Russian tea drinking, "chaepitie", have helped to foster a uniquely styled system of teapots, teacups, cozies, and more to sup­port this tradition. By the end of the 18th century, more than a hundred small facto­ries creating Russian tea wares had sprung up.</vt:lpstr>
      <vt:lpstr>One of the most famous, "Gjel" (Ggel), takes its name from a little town located in central Russia. Gjel is renowned for its white and blue designs prevalent in today's Russian teawares. Russian teaware designs typically feature images of daily life, the most popular being animals and scenes from folk stories. </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Russian tea ceremony</dc:title>
  <dc:creator>Администратор</dc:creator>
  <cp:lastModifiedBy>Пользователь Windows</cp:lastModifiedBy>
  <cp:revision>9</cp:revision>
  <dcterms:created xsi:type="dcterms:W3CDTF">2013-10-27T14:26:25Z</dcterms:created>
  <dcterms:modified xsi:type="dcterms:W3CDTF">2013-11-02T02:30:06Z</dcterms:modified>
</cp:coreProperties>
</file>