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9" r:id="rId3"/>
    <p:sldId id="260" r:id="rId4"/>
    <p:sldId id="258" r:id="rId5"/>
    <p:sldId id="261" r:id="rId6"/>
    <p:sldId id="268" r:id="rId7"/>
    <p:sldId id="262" r:id="rId8"/>
    <p:sldId id="263" r:id="rId9"/>
    <p:sldId id="269" r:id="rId10"/>
    <p:sldId id="264" r:id="rId11"/>
    <p:sldId id="270" r:id="rId12"/>
    <p:sldId id="265" r:id="rId13"/>
    <p:sldId id="271" r:id="rId14"/>
    <p:sldId id="266" r:id="rId15"/>
    <p:sldId id="267" r:id="rId16"/>
    <p:sldId id="272" r:id="rId17"/>
    <p:sldId id="273" r:id="rId18"/>
    <p:sldId id="274" r:id="rId19"/>
    <p:sldId id="275" r:id="rId20"/>
    <p:sldId id="276" r:id="rId21"/>
    <p:sldId id="278" r:id="rId22"/>
    <p:sldId id="280" r:id="rId23"/>
    <p:sldId id="284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54" autoAdjust="0"/>
  </p:normalViewPr>
  <p:slideViewPr>
    <p:cSldViewPr>
      <p:cViewPr varScale="1">
        <p:scale>
          <a:sx n="54" d="100"/>
          <a:sy n="54" d="100"/>
        </p:scale>
        <p:origin x="-102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288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8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8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8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8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8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8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9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9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9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9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9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9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9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89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2289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2289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0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0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0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0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0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0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0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0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0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0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2291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1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1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1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1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2291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1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1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1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1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2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3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7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8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9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0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1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2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3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4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5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6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7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8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9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9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9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9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9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9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9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09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310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310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310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1FC5EB-1875-44A5-8273-9EC14F75C5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5E5A9-5E16-44B2-B22D-4FD989FE07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55C237-E239-4E71-8632-802AAD569C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8ABDD7-24A7-4977-B03F-CB19F1EDE2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E2EAA1-1972-4AB5-A7A2-CB94B6A7CC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C34EE-BEF5-4686-B9AF-522599E2504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987D22-E8F5-4912-B6E0-64BB2840965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092C57-596F-4BA4-B01C-628787227CE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307EAE-88F1-4594-BDC5-92DEC51D4A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BA6FA7-30B3-426F-975B-9B677F3B91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473B96-873F-4B0F-AB63-29ED47DFA0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185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6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7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8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9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2189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89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89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89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89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89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89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89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89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0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1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2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3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4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5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6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7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8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199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0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1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2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3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4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5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6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7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7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7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07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10C96438-E5F0-4517-9103-A112C0E08A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736725"/>
          </a:xfrm>
        </p:spPr>
        <p:txBody>
          <a:bodyPr/>
          <a:lstStyle/>
          <a:p>
            <a:r>
              <a:rPr lang="ru-RU" sz="1800"/>
              <a:t>Федеральное агентство по образованию</a:t>
            </a:r>
            <a:br>
              <a:rPr lang="ru-RU" sz="1800"/>
            </a:br>
            <a:r>
              <a:rPr lang="ru-RU" sz="1800"/>
              <a:t>Федеральное государственное образовательное учреждение среднего профессионального образования</a:t>
            </a:r>
            <a:r>
              <a:rPr lang="ru-RU" sz="1800" b="1"/>
              <a:t/>
            </a:r>
            <a:br>
              <a:rPr lang="ru-RU" sz="1800" b="1"/>
            </a:br>
            <a:r>
              <a:rPr lang="ru-RU" sz="1800" b="1"/>
              <a:t>«Магаданский политехнический техникум»</a:t>
            </a:r>
            <a:r>
              <a:rPr lang="ru-RU" sz="2400" b="1"/>
              <a:t/>
            </a:r>
            <a:br>
              <a:rPr lang="ru-RU" sz="2400" b="1"/>
            </a:br>
            <a:r>
              <a:rPr lang="ru-RU" sz="2400" b="1"/>
              <a:t/>
            </a:r>
            <a:br>
              <a:rPr lang="ru-RU" sz="2400" b="1"/>
            </a:br>
            <a:r>
              <a:rPr lang="ru-RU" sz="3200"/>
              <a:t>Открытый урок по дисциплине «Математика и информатика»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429000"/>
            <a:ext cx="8534400" cy="1752600"/>
          </a:xfrm>
        </p:spPr>
        <p:txBody>
          <a:bodyPr/>
          <a:lstStyle/>
          <a:p>
            <a:r>
              <a:rPr lang="ru-RU" sz="4000"/>
              <a:t>Тема</a:t>
            </a:r>
            <a:r>
              <a:rPr lang="en-US" sz="4000"/>
              <a:t>: </a:t>
            </a:r>
            <a:r>
              <a:rPr lang="ru-RU" sz="4000" b="1"/>
              <a:t>«Табличный процессор </a:t>
            </a:r>
            <a:r>
              <a:rPr lang="en-US" sz="4000" b="1"/>
              <a:t>Microsoft Excel</a:t>
            </a:r>
            <a:r>
              <a:rPr lang="ru-RU" sz="4000" b="1"/>
              <a:t>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487363"/>
          </a:xfrm>
        </p:spPr>
        <p:txBody>
          <a:bodyPr/>
          <a:lstStyle/>
          <a:p>
            <a:r>
              <a:rPr lang="ru-RU" sz="3200" b="1">
                <a:latin typeface="Times New Roman" pitchFamily="18" charset="0"/>
              </a:rPr>
              <a:t>Категории</a:t>
            </a:r>
            <a:br>
              <a:rPr lang="ru-RU" sz="3200" b="1">
                <a:latin typeface="Times New Roman" pitchFamily="18" charset="0"/>
              </a:rPr>
            </a:br>
            <a:endParaRPr lang="ru-RU" sz="3200" b="1">
              <a:latin typeface="Times New Roman" pitchFamily="18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295900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endParaRPr lang="ru-RU" sz="2800" b="1">
              <a:latin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b="1">
                <a:latin typeface="Times New Roman" pitchFamily="18" charset="0"/>
              </a:rPr>
              <a:t>Этих окон негасимый свет.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ru-RU" sz="2800">
              <a:latin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b="1">
                <a:latin typeface="Times New Roman" pitchFamily="18" charset="0"/>
              </a:rPr>
              <a:t>Раз, два, три, четыре, пять – я иду считать.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ru-RU" sz="2800">
              <a:latin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b="1">
                <a:latin typeface="Times New Roman" pitchFamily="18" charset="0"/>
              </a:rPr>
              <a:t>Цветик – семицветик.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ru-RU" sz="2800">
              <a:latin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2800" b="1">
                <a:latin typeface="Times New Roman" pitchFamily="18" charset="0"/>
              </a:rPr>
              <a:t>Буквы разные писать.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55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943600"/>
            <a:ext cx="914400" cy="762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latin typeface="Times New Roman" pitchFamily="18" charset="0"/>
              </a:rPr>
              <a:t>ТУР 3. Эстафета «Кто быстрей» (приложение 4)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63538">
              <a:buFont typeface="Wingdings" pitchFamily="2" charset="2"/>
              <a:buNone/>
            </a:pPr>
            <a:endParaRPr lang="ru-RU" b="1" i="1">
              <a:latin typeface="Times New Roman" pitchFamily="18" charset="0"/>
            </a:endParaRPr>
          </a:p>
          <a:p>
            <a:pPr marL="0" indent="363538">
              <a:buFont typeface="Wingdings" pitchFamily="2" charset="2"/>
              <a:buNone/>
            </a:pPr>
            <a:endParaRPr lang="ru-RU" b="1" i="1">
              <a:latin typeface="Times New Roman" pitchFamily="18" charset="0"/>
            </a:endParaRPr>
          </a:p>
          <a:p>
            <a:pPr marL="0" indent="363538">
              <a:buFont typeface="Wingdings" pitchFamily="2" charset="2"/>
              <a:buNone/>
            </a:pPr>
            <a:r>
              <a:rPr lang="ru-RU" b="1" i="1">
                <a:latin typeface="Times New Roman" pitchFamily="18" charset="0"/>
              </a:rPr>
              <a:t>Норма оценки.</a:t>
            </a:r>
            <a:r>
              <a:rPr lang="ru-RU">
                <a:latin typeface="Times New Roman" pitchFamily="18" charset="0"/>
              </a:rPr>
              <a:t> Максимальное количество очков, которое может заработать команда – 80.</a:t>
            </a:r>
          </a:p>
          <a:p>
            <a:pPr marL="0" indent="363538">
              <a:buFont typeface="Wingdings" pitchFamily="2" charset="2"/>
              <a:buNone/>
            </a:pP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pPr algn="l"/>
            <a:r>
              <a:rPr lang="ru-RU" sz="3200">
                <a:latin typeface="Times New Roman" pitchFamily="18" charset="0"/>
              </a:rPr>
              <a:t>Таблица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4343400" cy="50673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343400" cy="4914900"/>
          </a:xfrm>
        </p:spPr>
        <p:txBody>
          <a:bodyPr/>
          <a:lstStyle/>
          <a:p>
            <a:pPr marL="892175" indent="-892175">
              <a:buFont typeface="Wingdings" pitchFamily="2" charset="2"/>
              <a:buNone/>
            </a:pPr>
            <a:r>
              <a:rPr lang="ru-RU" sz="2000" b="1" i="1">
                <a:latin typeface="Times New Roman" pitchFamily="18" charset="0"/>
              </a:rPr>
              <a:t>Задание для 1-го игрока</a:t>
            </a:r>
            <a:r>
              <a:rPr lang="en-US" sz="2000" b="1" i="1">
                <a:latin typeface="Times New Roman" pitchFamily="18" charset="0"/>
              </a:rPr>
              <a:t>:</a:t>
            </a:r>
            <a:r>
              <a:rPr lang="en-US" sz="2000">
                <a:latin typeface="Times New Roman" pitchFamily="18" charset="0"/>
              </a:rPr>
              <a:t> </a:t>
            </a:r>
            <a:endParaRPr lang="ru-RU" sz="2000">
              <a:latin typeface="Times New Roman" pitchFamily="18" charset="0"/>
            </a:endParaRPr>
          </a:p>
          <a:p>
            <a:pPr marL="892175" indent="-892175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    набор текста.</a:t>
            </a:r>
          </a:p>
          <a:p>
            <a:pPr marL="892175" indent="-892175"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 marL="892175" indent="-892175">
              <a:buFont typeface="Wingdings" pitchFamily="2" charset="2"/>
              <a:buNone/>
            </a:pPr>
            <a:r>
              <a:rPr lang="ru-RU" sz="2000" b="1" i="1">
                <a:latin typeface="Times New Roman" pitchFamily="18" charset="0"/>
              </a:rPr>
              <a:t>Задание для 2-го игрока</a:t>
            </a:r>
            <a:r>
              <a:rPr lang="en-US" sz="2000" b="1" i="1">
                <a:latin typeface="Times New Roman" pitchFamily="18" charset="0"/>
              </a:rPr>
              <a:t>:</a:t>
            </a:r>
            <a:r>
              <a:rPr lang="ru-RU" sz="2000">
                <a:latin typeface="Times New Roman" pitchFamily="18" charset="0"/>
              </a:rPr>
              <a:t> форматирование  таблицы.</a:t>
            </a:r>
          </a:p>
          <a:p>
            <a:pPr marL="892175" indent="-892175"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 marL="892175" indent="-892175">
              <a:buFont typeface="Wingdings" pitchFamily="2" charset="2"/>
              <a:buNone/>
            </a:pPr>
            <a:r>
              <a:rPr lang="ru-RU" sz="2000" b="1" i="1">
                <a:latin typeface="Times New Roman" pitchFamily="18" charset="0"/>
              </a:rPr>
              <a:t>Задание для 3-го игрока</a:t>
            </a:r>
            <a:r>
              <a:rPr lang="en-US" sz="2000" b="1" i="1">
                <a:latin typeface="Times New Roman" pitchFamily="18" charset="0"/>
              </a:rPr>
              <a:t>:</a:t>
            </a:r>
            <a:endParaRPr lang="ru-RU" sz="2000" b="1" i="1">
              <a:latin typeface="Times New Roman" pitchFamily="18" charset="0"/>
            </a:endParaRPr>
          </a:p>
          <a:p>
            <a:pPr marL="892175" indent="-892175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     вставка функций.</a:t>
            </a:r>
          </a:p>
          <a:p>
            <a:pPr marL="892175" indent="-892175">
              <a:buFont typeface="Wingdings" pitchFamily="2" charset="2"/>
              <a:buNone/>
            </a:pPr>
            <a:endParaRPr lang="ru-RU" sz="2000">
              <a:latin typeface="Times New Roman" pitchFamily="18" charset="0"/>
            </a:endParaRPr>
          </a:p>
          <a:p>
            <a:pPr marL="892175" indent="-892175">
              <a:buFont typeface="Wingdings" pitchFamily="2" charset="2"/>
              <a:buNone/>
            </a:pPr>
            <a:r>
              <a:rPr lang="ru-RU" sz="2000" b="1" i="1">
                <a:latin typeface="Times New Roman" pitchFamily="18" charset="0"/>
              </a:rPr>
              <a:t>Задание для 4-го игрока</a:t>
            </a:r>
            <a:r>
              <a:rPr lang="en-US" sz="2000" b="1" i="1">
                <a:latin typeface="Times New Roman" pitchFamily="18" charset="0"/>
              </a:rPr>
              <a:t>:</a:t>
            </a:r>
            <a:endParaRPr lang="ru-RU" sz="2000" b="1" i="1">
              <a:latin typeface="Times New Roman" pitchFamily="18" charset="0"/>
            </a:endParaRPr>
          </a:p>
          <a:p>
            <a:pPr marL="892175" indent="-892175"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     построение диаграммы.</a:t>
            </a:r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66800"/>
            <a:ext cx="44196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latin typeface="Times New Roman" pitchFamily="18" charset="0"/>
              </a:rPr>
              <a:t>ТУР 4. Информатическое домино «Функции </a:t>
            </a:r>
            <a:r>
              <a:rPr lang="en-US" sz="3200" b="1" u="sng">
                <a:latin typeface="Times New Roman" pitchFamily="18" charset="0"/>
              </a:rPr>
              <a:t>Microsoft Excel</a:t>
            </a:r>
            <a:r>
              <a:rPr lang="ru-RU" sz="3200" b="1" u="sng">
                <a:latin typeface="Times New Roman" pitchFamily="18" charset="0"/>
              </a:rPr>
              <a:t>» (приложение 5)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Норма оценки.</a:t>
            </a:r>
            <a:r>
              <a:rPr lang="ru-RU">
                <a:latin typeface="Times New Roman" pitchFamily="18" charset="0"/>
              </a:rPr>
              <a:t> За каждый правильный ответ (карточку) команда зарабатывает 10 очков. Максимальная сумма – 110 баллов.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229600" cy="5903913"/>
          </a:xfrm>
          <a:prstGeom prst="rect">
            <a:avLst/>
          </a:prstGeom>
          <a:noFill/>
        </p:spPr>
      </p:pic>
      <p:sp>
        <p:nvSpPr>
          <p:cNvPr id="15975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24600"/>
            <a:ext cx="685800" cy="5334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001000" cy="487363"/>
          </a:xfrm>
        </p:spPr>
        <p:txBody>
          <a:bodyPr/>
          <a:lstStyle/>
          <a:p>
            <a:r>
              <a:rPr lang="ru-RU" sz="3200" b="1" u="sng">
                <a:latin typeface="Times New Roman" pitchFamily="18" charset="0"/>
              </a:rPr>
              <a:t>ТУР 5. Задание в группах по карточкам «Торт» (приложение 6)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63538">
              <a:buFont typeface="Wingdings" pitchFamily="2" charset="2"/>
              <a:buNone/>
            </a:pPr>
            <a:endParaRPr lang="ru-RU" b="1">
              <a:latin typeface="Times New Roman" pitchFamily="18" charset="0"/>
            </a:endParaRPr>
          </a:p>
          <a:p>
            <a:pPr marL="0" indent="363538">
              <a:buFont typeface="Wingdings" pitchFamily="2" charset="2"/>
              <a:buNone/>
            </a:pPr>
            <a:endParaRPr lang="ru-RU" b="1">
              <a:latin typeface="Times New Roman" pitchFamily="18" charset="0"/>
            </a:endParaRPr>
          </a:p>
          <a:p>
            <a:pPr marL="0" indent="363538"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Норма оценки</a:t>
            </a:r>
            <a:r>
              <a:rPr lang="en-US" b="1">
                <a:latin typeface="Times New Roman" pitchFamily="18" charset="0"/>
              </a:rPr>
              <a:t>:</a:t>
            </a:r>
            <a:r>
              <a:rPr lang="ru-RU">
                <a:latin typeface="Times New Roman" pitchFamily="18" charset="0"/>
              </a:rPr>
              <a:t> за правильно подсчитанную стоимость торта команда получает 50 очков.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/>
          <a:lstStyle/>
          <a:p>
            <a:r>
              <a:rPr lang="ru-RU" sz="3200" b="1">
                <a:latin typeface="Times New Roman" pitchFamily="18" charset="0"/>
              </a:rPr>
              <a:t>Ответы на задание «Торт»</a:t>
            </a:r>
          </a:p>
        </p:txBody>
      </p:sp>
      <p:pic>
        <p:nvPicPr>
          <p:cNvPr id="16691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8229600" cy="5421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latin typeface="Times New Roman" pitchFamily="18" charset="0"/>
              </a:rPr>
              <a:t>ТУР 6. Сканворд «Найди лишнее слово» (приложение 7)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63538">
              <a:buFont typeface="Wingdings" pitchFamily="2" charset="2"/>
              <a:buNone/>
            </a:pPr>
            <a:r>
              <a:rPr lang="ru-RU" sz="2800"/>
              <a:t> </a:t>
            </a:r>
            <a:r>
              <a:rPr lang="ru-RU" sz="2400" b="1" i="1">
                <a:latin typeface="Times New Roman" pitchFamily="18" charset="0"/>
              </a:rPr>
              <a:t>Указания.</a:t>
            </a:r>
            <a:r>
              <a:rPr lang="ru-RU" sz="2400">
                <a:latin typeface="Times New Roman" pitchFamily="18" charset="0"/>
              </a:rPr>
              <a:t> В сканворде командам нужно найти зашифрованные слова – термины по теме «Табличный процессор Excel» (возможно использование одной буквы в словах). Из букв, не использованных в названиях терминов, надо составить название еще одного термина.</a:t>
            </a:r>
          </a:p>
          <a:p>
            <a:pPr marL="0" indent="363538"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</a:t>
            </a:r>
          </a:p>
          <a:p>
            <a:pPr marL="0" indent="363538">
              <a:buFont typeface="Wingdings" pitchFamily="2" charset="2"/>
              <a:buNone/>
            </a:pPr>
            <a:r>
              <a:rPr lang="ru-RU" sz="2400" b="1" i="1">
                <a:latin typeface="Times New Roman" pitchFamily="18" charset="0"/>
              </a:rPr>
              <a:t>Норма оценки.</a:t>
            </a:r>
            <a:r>
              <a:rPr lang="ru-RU" sz="2400">
                <a:latin typeface="Times New Roman" pitchFamily="18" charset="0"/>
              </a:rPr>
              <a:t> Команды зачитывают слова, которые они нашли в сканворде и называют лишнее слово. Объясняют, почему это слово является лишним. В сканворде 12 слов – терминов, каждое слово оценивается в 10 очков, т.е. максимальное количество очков - 120.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2888"/>
            <a:ext cx="8686800" cy="6157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686800" cy="5675313"/>
          </a:xfrm>
          <a:prstGeom prst="rect">
            <a:avLst/>
          </a:prstGeom>
          <a:noFill/>
        </p:spPr>
      </p:pic>
      <p:sp>
        <p:nvSpPr>
          <p:cNvPr id="17203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639762"/>
          </a:xfrm>
        </p:spPr>
        <p:txBody>
          <a:bodyPr/>
          <a:lstStyle/>
          <a:p>
            <a:r>
              <a:rPr lang="ru-RU" sz="3200"/>
              <a:t>Ответы на сканворд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600700"/>
          </a:xfrm>
        </p:spPr>
        <p:txBody>
          <a:bodyPr/>
          <a:lstStyle/>
          <a:p>
            <a:pPr marL="1168400" indent="-1168400"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Тип урока</a:t>
            </a:r>
            <a:r>
              <a:rPr lang="en-US" b="1">
                <a:latin typeface="Times New Roman" pitchFamily="18" charset="0"/>
              </a:rPr>
              <a:t>:</a:t>
            </a:r>
            <a:r>
              <a:rPr lang="ru-RU" sz="2800">
                <a:latin typeface="Times New Roman" pitchFamily="18" charset="0"/>
              </a:rPr>
              <a:t> урок обобщения и систематизации.</a:t>
            </a:r>
            <a:br>
              <a:rPr lang="ru-RU" sz="2800">
                <a:latin typeface="Times New Roman" pitchFamily="18" charset="0"/>
              </a:rPr>
            </a:br>
            <a:endParaRPr lang="ru-RU" sz="2800">
              <a:latin typeface="Times New Roman" pitchFamily="18" charset="0"/>
            </a:endParaRPr>
          </a:p>
          <a:p>
            <a:pPr marL="1168400" indent="-1168400"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Вид урока</a:t>
            </a:r>
            <a:r>
              <a:rPr lang="en-US" b="1">
                <a:latin typeface="Times New Roman" pitchFamily="18" charset="0"/>
              </a:rPr>
              <a:t>:</a:t>
            </a:r>
            <a:r>
              <a:rPr lang="ru-RU" sz="2800">
                <a:latin typeface="Times New Roman" pitchFamily="18" charset="0"/>
              </a:rPr>
              <a:t> комбинированный урок.</a:t>
            </a:r>
            <a:br>
              <a:rPr lang="ru-RU" sz="2800">
                <a:latin typeface="Times New Roman" pitchFamily="18" charset="0"/>
              </a:rPr>
            </a:br>
            <a:endParaRPr lang="ru-RU" sz="2800">
              <a:latin typeface="Times New Roman" pitchFamily="18" charset="0"/>
            </a:endParaRPr>
          </a:p>
          <a:p>
            <a:pPr marL="1168400" indent="-1168400"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Форма урока:</a:t>
            </a:r>
            <a:r>
              <a:rPr lang="ru-RU" sz="2800">
                <a:latin typeface="Times New Roman" pitchFamily="18" charset="0"/>
              </a:rPr>
              <a:t> игра с элементами соревнования.</a:t>
            </a:r>
            <a:r>
              <a:rPr lang="ru-RU" sz="2800" b="1">
                <a:latin typeface="Times New Roman" pitchFamily="18" charset="0"/>
              </a:rPr>
              <a:t/>
            </a:r>
            <a:br>
              <a:rPr lang="ru-RU" sz="2800" b="1">
                <a:latin typeface="Times New Roman" pitchFamily="18" charset="0"/>
              </a:rPr>
            </a:br>
            <a:endParaRPr lang="ru-RU" sz="2800" b="1">
              <a:latin typeface="Times New Roman" pitchFamily="18" charset="0"/>
            </a:endParaRPr>
          </a:p>
          <a:p>
            <a:pPr marL="1168400" indent="-1168400"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Цель:</a:t>
            </a:r>
            <a:r>
              <a:rPr lang="ru-RU" sz="2800">
                <a:latin typeface="Times New Roman" pitchFamily="18" charset="0"/>
              </a:rPr>
              <a:t> обобщить и систематизировать знания, умения и навыки работы в </a:t>
            </a:r>
            <a:r>
              <a:rPr lang="en-US" sz="2800">
                <a:latin typeface="Times New Roman" pitchFamily="18" charset="0"/>
              </a:rPr>
              <a:t>Microsoft Excel</a:t>
            </a:r>
            <a:r>
              <a:rPr lang="ru-RU" sz="28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/>
              <a:t>ТУР 7. Индивидуальный тест по карточкам (приложение 8)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b="1" i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b="1" i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i="1">
                <a:latin typeface="Times New Roman" pitchFamily="18" charset="0"/>
              </a:rPr>
              <a:t>Норма оценки.</a:t>
            </a:r>
            <a:r>
              <a:rPr lang="ru-RU">
                <a:latin typeface="Times New Roman" pitchFamily="18" charset="0"/>
              </a:rPr>
              <a:t> Один правильный ответ – 10 очков. Максимальное количество очков, заработанное одним игроком – 100.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Times New Roman" pitchFamily="18" charset="0"/>
              </a:rPr>
              <a:t>Ответы к тесту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4038600" cy="54864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Вариант 1.              Вариант 2.</a:t>
            </a:r>
            <a:r>
              <a:rPr lang="ru-RU" sz="1800" b="1">
                <a:latin typeface="Times New Roman" pitchFamily="18" charset="0"/>
              </a:rPr>
              <a:t>       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б</a:t>
            </a:r>
            <a:r>
              <a:rPr lang="en-US" sz="1800" b="1">
                <a:latin typeface="Times New Roman" pitchFamily="18" charset="0"/>
              </a:rPr>
              <a:t>; </a:t>
            </a:r>
            <a:r>
              <a:rPr lang="ru-RU" sz="1800" b="1">
                <a:latin typeface="Times New Roman" pitchFamily="18" charset="0"/>
              </a:rPr>
              <a:t>                    1. в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в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2. в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а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3. б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г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4. б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а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5. в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в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6. в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а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7. б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в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8. б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а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 9. б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а.                     10. а.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71600"/>
            <a:ext cx="4038600" cy="54864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sz="2000" b="1">
                <a:latin typeface="Times New Roman" pitchFamily="18" charset="0"/>
              </a:rPr>
              <a:t>Вариант 3.              Вариант 4.</a:t>
            </a:r>
            <a:r>
              <a:rPr lang="ru-RU" sz="1800" b="1">
                <a:latin typeface="Times New Roman" pitchFamily="18" charset="0"/>
              </a:rPr>
              <a:t>       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в</a:t>
            </a:r>
            <a:r>
              <a:rPr lang="en-US" sz="1800" b="1">
                <a:latin typeface="Times New Roman" pitchFamily="18" charset="0"/>
              </a:rPr>
              <a:t>; </a:t>
            </a:r>
            <a:r>
              <a:rPr lang="ru-RU" sz="1800" b="1">
                <a:latin typeface="Times New Roman" pitchFamily="18" charset="0"/>
              </a:rPr>
              <a:t>                    1. б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в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2. в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в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3. а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б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4. в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г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5. б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б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6. в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а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7. в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а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8. в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б</a:t>
            </a:r>
            <a:r>
              <a:rPr lang="en-US" sz="1800" b="1">
                <a:latin typeface="Times New Roman" pitchFamily="18" charset="0"/>
              </a:rPr>
              <a:t>;</a:t>
            </a:r>
            <a:r>
              <a:rPr lang="ru-RU" sz="1800" b="1">
                <a:latin typeface="Times New Roman" pitchFamily="18" charset="0"/>
              </a:rPr>
              <a:t>                      9. г</a:t>
            </a:r>
            <a:r>
              <a:rPr lang="en-US" sz="1800" b="1">
                <a:latin typeface="Times New Roman" pitchFamily="18" charset="0"/>
              </a:rPr>
              <a:t>;</a:t>
            </a:r>
            <a:endParaRPr lang="ru-RU" sz="1800" b="1">
              <a:latin typeface="Times New Roman" pitchFamily="18" charset="0"/>
            </a:endParaRP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 sz="1800" b="1">
                <a:latin typeface="Times New Roman" pitchFamily="18" charset="0"/>
              </a:rPr>
              <a:t>б.                     10. б.</a:t>
            </a:r>
          </a:p>
          <a:p>
            <a:pPr marL="533400" indent="-533400">
              <a:buFont typeface="Wingdings" pitchFamily="2" charset="2"/>
              <a:buNone/>
            </a:pPr>
            <a:endParaRPr lang="ru-RU"/>
          </a:p>
        </p:txBody>
      </p:sp>
      <p:sp>
        <p:nvSpPr>
          <p:cNvPr id="17715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838200" cy="762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202" name="Group 2"/>
          <p:cNvGraphicFramePr>
            <a:graphicFrameLocks noGrp="1"/>
          </p:cNvGraphicFramePr>
          <p:nvPr/>
        </p:nvGraphicFramePr>
        <p:xfrm>
          <a:off x="1925638" y="228600"/>
          <a:ext cx="5465762" cy="6613211"/>
        </p:xfrm>
        <a:graphic>
          <a:graphicData uri="http://schemas.openxmlformats.org/drawingml/2006/table">
            <a:tbl>
              <a:tblPr/>
              <a:tblGrid>
                <a:gridCol w="2478087"/>
                <a:gridCol w="958850"/>
                <a:gridCol w="1014413"/>
                <a:gridCol w="1014412"/>
              </a:tblGrid>
              <a:tr h="3397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 УЧЕТА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2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Команда 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Команда 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 1.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Решение кроссворда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 2.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Мини - игра "Капитан - команда"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Дополнительные вопросы к кроссворду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 3.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Эстафета "Кто быстрей"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 4.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Информатическое домино "Функции Microsoft Excel".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 5.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Задание в группах по карточкам "Торт".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 6.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Сканворд "Найди лишнее слово".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 7.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Индивидуальный тест по карточкам.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9271" name="AutoShape 7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3505200"/>
            <a:ext cx="609600" cy="4572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9273" name="AutoShape 7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4038600"/>
            <a:ext cx="609600" cy="4572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9275" name="AutoShape 7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4572000"/>
            <a:ext cx="609600" cy="4572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/>
          <a:lstStyle/>
          <a:p>
            <a:r>
              <a:rPr lang="ru-RU" sz="7200" b="1"/>
              <a:t>МОЛОДЦЫ!!!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latin typeface="Times New Roman" pitchFamily="18" charset="0"/>
              </a:rPr>
              <a:t>Рефлексия</a:t>
            </a:r>
            <a:r>
              <a:rPr lang="en-US" sz="3200" b="1" u="sng">
                <a:latin typeface="Times New Roman" pitchFamily="18" charset="0"/>
              </a:rPr>
              <a:t>:</a:t>
            </a:r>
            <a:r>
              <a:rPr lang="ru-RU" sz="3200" b="1" u="sng">
                <a:latin typeface="Times New Roman" pitchFamily="18" charset="0"/>
              </a:rPr>
              <a:t> задание по карточкам «Заверши фразу» (приложение10)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u="sng"/>
              <a:t>Вопросы</a:t>
            </a:r>
            <a:r>
              <a:rPr lang="en-US" u="sng"/>
              <a:t>:</a:t>
            </a:r>
            <a:r>
              <a:rPr lang="ru-RU" u="sng"/>
              <a:t> </a:t>
            </a:r>
            <a:endParaRPr lang="ru-RU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/>
              <a:t>Сегодня я узнал …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/>
              <a:t>Было интересно …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/>
              <a:t>Вызвало затруднения …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/>
              <a:t>Теперь я могу…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/>
              <a:t>Я научился…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39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>
                <a:latin typeface="Times New Roman" pitchFamily="18" charset="0"/>
              </a:rPr>
              <a:t>Повторить основные понятия табличного процессора </a:t>
            </a:r>
            <a:r>
              <a:rPr lang="en-US">
                <a:latin typeface="Times New Roman" pitchFamily="18" charset="0"/>
              </a:rPr>
              <a:t>Microsoft Excel</a:t>
            </a:r>
            <a:r>
              <a:rPr lang="ru-RU">
                <a:latin typeface="Times New Roman" pitchFamily="18" charset="0"/>
              </a:rPr>
              <a:t>.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ru-RU">
                <a:latin typeface="Times New Roman" pitchFamily="18" charset="0"/>
              </a:rPr>
              <a:t>Ответить письменно на вопросы</a:t>
            </a:r>
            <a:r>
              <a:rPr lang="en-US">
                <a:latin typeface="Times New Roman" pitchFamily="18" charset="0"/>
              </a:rPr>
              <a:t>:</a:t>
            </a:r>
            <a:r>
              <a:rPr lang="ru-RU">
                <a:latin typeface="Times New Roman" pitchFamily="18" charset="0"/>
              </a:rPr>
              <a:t>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ru-RU">
                <a:latin typeface="Times New Roman" pitchFamily="18" charset="0"/>
              </a:rPr>
              <a:t>что такое таблица</a:t>
            </a:r>
            <a:r>
              <a:rPr lang="en-US">
                <a:latin typeface="Times New Roman" pitchFamily="18" charset="0"/>
              </a:rPr>
              <a:t>;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ru-RU">
                <a:latin typeface="Times New Roman" pitchFamily="18" charset="0"/>
              </a:rPr>
              <a:t>из чего состоит таблица</a:t>
            </a:r>
            <a:r>
              <a:rPr lang="en-US">
                <a:latin typeface="Times New Roman" pitchFamily="18" charset="0"/>
              </a:rPr>
              <a:t>;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ru-RU">
                <a:latin typeface="Times New Roman" pitchFamily="18" charset="0"/>
              </a:rPr>
              <a:t>как вы понимаете понятие «база данных»</a:t>
            </a:r>
            <a:r>
              <a:rPr lang="en-US">
                <a:latin typeface="Times New Roman" pitchFamily="18" charset="0"/>
              </a:rPr>
              <a:t>;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ru-RU">
                <a:latin typeface="Times New Roman" pitchFamily="18" charset="0"/>
              </a:rPr>
              <a:t>приведите примеры баз данных у вас дома, в техникуме.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3810000"/>
          </a:xfrm>
        </p:spPr>
        <p:txBody>
          <a:bodyPr/>
          <a:lstStyle/>
          <a:p>
            <a:r>
              <a:rPr lang="ru-RU" sz="8000" b="1">
                <a:latin typeface="Times New Roman" pitchFamily="18" charset="0"/>
              </a:rPr>
              <a:t>СПАСИБО </a:t>
            </a:r>
            <a:br>
              <a:rPr lang="ru-RU" sz="8000" b="1">
                <a:latin typeface="Times New Roman" pitchFamily="18" charset="0"/>
              </a:rPr>
            </a:br>
            <a:r>
              <a:rPr lang="ru-RU" sz="8000" b="1">
                <a:latin typeface="Times New Roman" pitchFamily="18" charset="0"/>
              </a:rPr>
              <a:t>ЗА </a:t>
            </a:r>
            <a:br>
              <a:rPr lang="ru-RU" sz="8000" b="1">
                <a:latin typeface="Times New Roman" pitchFamily="18" charset="0"/>
              </a:rPr>
            </a:br>
            <a:r>
              <a:rPr lang="ru-RU" sz="8000" b="1">
                <a:latin typeface="Times New Roman" pitchFamily="18" charset="0"/>
              </a:rPr>
              <a:t>ИГРУ!!!</a:t>
            </a:r>
          </a:p>
        </p:txBody>
      </p:sp>
      <p:sp>
        <p:nvSpPr>
          <p:cNvPr id="183299" name="Oval 3"/>
          <p:cNvSpPr>
            <a:spLocks noChangeArrowheads="1"/>
          </p:cNvSpPr>
          <p:nvPr/>
        </p:nvSpPr>
        <p:spPr bwMode="auto">
          <a:xfrm>
            <a:off x="3886200" y="4343400"/>
            <a:ext cx="26670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0" name="Freeform 4"/>
          <p:cNvSpPr>
            <a:spLocks/>
          </p:cNvSpPr>
          <p:nvPr/>
        </p:nvSpPr>
        <p:spPr bwMode="auto">
          <a:xfrm>
            <a:off x="4724400" y="5638800"/>
            <a:ext cx="1079500" cy="2286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88" y="144"/>
              </a:cxn>
              <a:cxn ang="0">
                <a:pos x="624" y="48"/>
              </a:cxn>
              <a:cxn ang="0">
                <a:pos x="624" y="0"/>
              </a:cxn>
            </a:cxnLst>
            <a:rect l="0" t="0" r="r" b="b"/>
            <a:pathLst>
              <a:path w="680" h="144">
                <a:moveTo>
                  <a:pt x="0" y="48"/>
                </a:moveTo>
                <a:cubicBezTo>
                  <a:pt x="92" y="96"/>
                  <a:pt x="184" y="144"/>
                  <a:pt x="288" y="144"/>
                </a:cubicBezTo>
                <a:cubicBezTo>
                  <a:pt x="392" y="144"/>
                  <a:pt x="568" y="72"/>
                  <a:pt x="624" y="48"/>
                </a:cubicBezTo>
                <a:cubicBezTo>
                  <a:pt x="680" y="24"/>
                  <a:pt x="652" y="12"/>
                  <a:pt x="6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01" name="Oval 5"/>
          <p:cNvSpPr>
            <a:spLocks noChangeArrowheads="1"/>
          </p:cNvSpPr>
          <p:nvPr/>
        </p:nvSpPr>
        <p:spPr bwMode="auto">
          <a:xfrm>
            <a:off x="4419600" y="48768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2" name="Oval 6"/>
          <p:cNvSpPr>
            <a:spLocks noChangeArrowheads="1"/>
          </p:cNvSpPr>
          <p:nvPr/>
        </p:nvSpPr>
        <p:spPr bwMode="auto">
          <a:xfrm>
            <a:off x="5410200" y="4876800"/>
            <a:ext cx="5334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3" name="Freeform 7"/>
          <p:cNvSpPr>
            <a:spLocks/>
          </p:cNvSpPr>
          <p:nvPr/>
        </p:nvSpPr>
        <p:spPr bwMode="auto">
          <a:xfrm>
            <a:off x="5016500" y="5257800"/>
            <a:ext cx="241300" cy="304800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8" y="96"/>
              </a:cxn>
              <a:cxn ang="0">
                <a:pos x="152" y="192"/>
              </a:cxn>
            </a:cxnLst>
            <a:rect l="0" t="0" r="r" b="b"/>
            <a:pathLst>
              <a:path w="152" h="192">
                <a:moveTo>
                  <a:pt x="104" y="0"/>
                </a:moveTo>
                <a:cubicBezTo>
                  <a:pt x="52" y="32"/>
                  <a:pt x="0" y="64"/>
                  <a:pt x="8" y="96"/>
                </a:cubicBezTo>
                <a:cubicBezTo>
                  <a:pt x="16" y="128"/>
                  <a:pt x="128" y="176"/>
                  <a:pt x="152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04" name="Oval 8"/>
          <p:cNvSpPr>
            <a:spLocks noChangeArrowheads="1"/>
          </p:cNvSpPr>
          <p:nvPr/>
        </p:nvSpPr>
        <p:spPr bwMode="auto">
          <a:xfrm>
            <a:off x="4648200" y="5029200"/>
            <a:ext cx="2286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5" name="Oval 9"/>
          <p:cNvSpPr>
            <a:spLocks noChangeArrowheads="1"/>
          </p:cNvSpPr>
          <p:nvPr/>
        </p:nvSpPr>
        <p:spPr bwMode="auto">
          <a:xfrm>
            <a:off x="5638800" y="5029200"/>
            <a:ext cx="2286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6" name="Rectangle 10"/>
          <p:cNvSpPr>
            <a:spLocks noChangeArrowheads="1"/>
          </p:cNvSpPr>
          <p:nvPr/>
        </p:nvSpPr>
        <p:spPr bwMode="auto">
          <a:xfrm>
            <a:off x="4267200" y="4267200"/>
            <a:ext cx="19812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7" name="Rectangle 11"/>
          <p:cNvSpPr>
            <a:spLocks noChangeArrowheads="1"/>
          </p:cNvSpPr>
          <p:nvPr/>
        </p:nvSpPr>
        <p:spPr bwMode="auto">
          <a:xfrm>
            <a:off x="4114800" y="4114800"/>
            <a:ext cx="22098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8" name="Freeform 12"/>
          <p:cNvSpPr>
            <a:spLocks/>
          </p:cNvSpPr>
          <p:nvPr/>
        </p:nvSpPr>
        <p:spPr bwMode="auto">
          <a:xfrm>
            <a:off x="6096000" y="3644900"/>
            <a:ext cx="838200" cy="4699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432" y="8"/>
              </a:cxn>
              <a:cxn ang="0">
                <a:pos x="528" y="296"/>
              </a:cxn>
            </a:cxnLst>
            <a:rect l="0" t="0" r="r" b="b"/>
            <a:pathLst>
              <a:path w="528" h="296">
                <a:moveTo>
                  <a:pt x="0" y="248"/>
                </a:moveTo>
                <a:cubicBezTo>
                  <a:pt x="172" y="124"/>
                  <a:pt x="344" y="0"/>
                  <a:pt x="432" y="8"/>
                </a:cubicBezTo>
                <a:cubicBezTo>
                  <a:pt x="520" y="16"/>
                  <a:pt x="512" y="248"/>
                  <a:pt x="528" y="29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 flipH="1">
            <a:off x="6019800" y="40386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 flipH="1">
            <a:off x="678180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11" name="Line 15"/>
          <p:cNvSpPr>
            <a:spLocks noChangeShapeType="1"/>
          </p:cNvSpPr>
          <p:nvPr/>
        </p:nvSpPr>
        <p:spPr bwMode="auto">
          <a:xfrm flipH="1">
            <a:off x="6858000" y="4114800"/>
            <a:ext cx="76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>
            <a:off x="6934200" y="41910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>
            <a:off x="6934200" y="4191000"/>
            <a:ext cx="228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>
            <a:off x="6934200" y="41910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15" name="Line 19"/>
          <p:cNvSpPr>
            <a:spLocks noChangeShapeType="1"/>
          </p:cNvSpPr>
          <p:nvPr/>
        </p:nvSpPr>
        <p:spPr bwMode="auto">
          <a:xfrm>
            <a:off x="6934200" y="4191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3316" name="Line 20"/>
          <p:cNvSpPr>
            <a:spLocks noChangeShapeType="1"/>
          </p:cNvSpPr>
          <p:nvPr/>
        </p:nvSpPr>
        <p:spPr bwMode="auto">
          <a:xfrm flipH="1">
            <a:off x="6705600" y="41910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ru-RU" sz="3600"/>
              <a:t>Задачи</a:t>
            </a:r>
            <a:r>
              <a:rPr lang="en-US" sz="3600"/>
              <a:t>:</a:t>
            </a:r>
            <a:endParaRPr lang="ru-RU" sz="360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i="1">
                <a:latin typeface="Times New Roman" pitchFamily="18" charset="0"/>
              </a:rPr>
              <a:t>Обучающие</a:t>
            </a:r>
            <a:r>
              <a:rPr lang="en-US" sz="2200" b="1" i="1">
                <a:latin typeface="Times New Roman" pitchFamily="18" charset="0"/>
              </a:rPr>
              <a:t>:</a:t>
            </a:r>
            <a:r>
              <a:rPr lang="en-US" sz="2200" i="1">
                <a:latin typeface="Times New Roman" pitchFamily="18" charset="0"/>
              </a:rPr>
              <a:t> </a:t>
            </a:r>
            <a:endParaRPr lang="ru-RU" sz="220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Char char="•"/>
            </a:pPr>
            <a:r>
              <a:rPr lang="ru-RU" sz="2200">
                <a:latin typeface="Times New Roman" pitchFamily="18" charset="0"/>
              </a:rPr>
              <a:t>обобщить и систематизировать знания по теме «Табличный процессор </a:t>
            </a:r>
            <a:r>
              <a:rPr lang="en-US" sz="2200">
                <a:latin typeface="Times New Roman" pitchFamily="18" charset="0"/>
              </a:rPr>
              <a:t>Excel</a:t>
            </a:r>
            <a:r>
              <a:rPr lang="ru-RU" sz="2200">
                <a:latin typeface="Times New Roman" pitchFamily="18" charset="0"/>
              </a:rPr>
              <a:t>»;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Char char="•"/>
            </a:pPr>
            <a:r>
              <a:rPr lang="ru-RU" sz="2200">
                <a:latin typeface="Times New Roman" pitchFamily="18" charset="0"/>
              </a:rPr>
              <a:t>проконтролировать уровень знаний, умений, навыков по теме «Табличный процессор </a:t>
            </a:r>
            <a:r>
              <a:rPr lang="en-US" sz="2200">
                <a:latin typeface="Times New Roman" pitchFamily="18" charset="0"/>
              </a:rPr>
              <a:t>Excel</a:t>
            </a:r>
            <a:r>
              <a:rPr lang="ru-RU" sz="2200">
                <a:latin typeface="Times New Roman" pitchFamily="18" charset="0"/>
              </a:rPr>
              <a:t>».</a:t>
            </a:r>
            <a:endParaRPr lang="ru-RU" sz="2200" i="1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i="1">
                <a:latin typeface="Times New Roman" pitchFamily="18" charset="0"/>
              </a:rPr>
              <a:t>Развивающие</a:t>
            </a:r>
            <a:r>
              <a:rPr lang="en-US" sz="2200" b="1" i="1">
                <a:latin typeface="Times New Roman" pitchFamily="18" charset="0"/>
              </a:rPr>
              <a:t>:</a:t>
            </a:r>
            <a:r>
              <a:rPr lang="en-US" sz="2200">
                <a:latin typeface="Times New Roman" pitchFamily="18" charset="0"/>
              </a:rPr>
              <a:t> </a:t>
            </a:r>
            <a:endParaRPr lang="ru-RU" sz="220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Char char="•"/>
            </a:pPr>
            <a:r>
              <a:rPr lang="ru-RU" sz="2200">
                <a:latin typeface="Times New Roman" pitchFamily="18" charset="0"/>
              </a:rPr>
              <a:t>формировать общеучебные навыки</a:t>
            </a:r>
            <a:r>
              <a:rPr lang="en-US" sz="2200">
                <a:latin typeface="Times New Roman" pitchFamily="18" charset="0"/>
              </a:rPr>
              <a:t>; </a:t>
            </a:r>
            <a:endParaRPr lang="ru-RU" sz="220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Char char="•"/>
            </a:pPr>
            <a:r>
              <a:rPr lang="ru-RU" sz="2200">
                <a:latin typeface="Times New Roman" pitchFamily="18" charset="0"/>
              </a:rPr>
              <a:t>развивать навыки коммуникативности, ролевого взаимодействия;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Char char="•"/>
            </a:pPr>
            <a:r>
              <a:rPr lang="ru-RU" sz="2200">
                <a:latin typeface="Times New Roman" pitchFamily="18" charset="0"/>
              </a:rPr>
              <a:t>развивать навыки мыслительной деятельности при планировании, анализе, синтезе, структурировании, самоанализе, рефлексии;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Char char="•"/>
            </a:pPr>
            <a:r>
              <a:rPr lang="ru-RU" sz="2200">
                <a:latin typeface="Times New Roman" pitchFamily="18" charset="0"/>
              </a:rPr>
              <a:t>развивать навыки групповой работы.</a:t>
            </a:r>
            <a:endParaRPr lang="ru-RU" sz="2200" i="1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i="1">
                <a:latin typeface="Times New Roman" pitchFamily="18" charset="0"/>
              </a:rPr>
              <a:t>Воспитательные:</a:t>
            </a:r>
            <a:endParaRPr lang="ru-RU" sz="2200" b="1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Char char="•"/>
            </a:pPr>
            <a:r>
              <a:rPr lang="ru-RU" sz="2200">
                <a:latin typeface="Times New Roman" pitchFamily="18" charset="0"/>
              </a:rPr>
              <a:t>воспитывать культуру учебного труда</a:t>
            </a:r>
            <a:r>
              <a:rPr lang="en-US" sz="2200">
                <a:latin typeface="Times New Roman" pitchFamily="18" charset="0"/>
              </a:rPr>
              <a:t>;</a:t>
            </a:r>
            <a:endParaRPr lang="ru-RU" sz="220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Char char="•"/>
            </a:pPr>
            <a:r>
              <a:rPr lang="ru-RU" sz="2200">
                <a:latin typeface="Times New Roman" pitchFamily="18" charset="0"/>
              </a:rPr>
              <a:t>воспитывать чувство организованности, ответственности, сосредоточенности;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Tx/>
              <a:buChar char="•"/>
            </a:pPr>
            <a:r>
              <a:rPr lang="ru-RU" sz="2200">
                <a:latin typeface="Times New Roman" pitchFamily="18" charset="0"/>
              </a:rPr>
              <a:t>воспитывать ответственное отношение к учебе, к приобретению профессиональных знаний, умений и навыков.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r>
              <a:rPr lang="ru-RU" sz="2800" b="1">
                <a:latin typeface="Times New Roman" pitchFamily="18" charset="0"/>
              </a:rPr>
              <a:t>Структура урока.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5448300"/>
          </a:xfrm>
        </p:spPr>
        <p:txBody>
          <a:bodyPr/>
          <a:lstStyle/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latin typeface="Times New Roman" pitchFamily="18" charset="0"/>
              </a:rPr>
              <a:t>1. Организационный момент (цель, задачи, мотивация).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latin typeface="Times New Roman" pitchFamily="18" charset="0"/>
              </a:rPr>
              <a:t>2.</a:t>
            </a:r>
            <a:r>
              <a:rPr lang="ru-RU" sz="1800">
                <a:latin typeface="Times New Roman" pitchFamily="18" charset="0"/>
              </a:rPr>
              <a:t> </a:t>
            </a:r>
            <a:r>
              <a:rPr lang="ru-RU" sz="1800" b="1">
                <a:latin typeface="Times New Roman" pitchFamily="18" charset="0"/>
              </a:rPr>
              <a:t>Актуализация.</a:t>
            </a:r>
            <a:endParaRPr lang="en-US" sz="1800" b="1">
              <a:latin typeface="Times New Roman" pitchFamily="18" charset="0"/>
            </a:endParaRP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>
                <a:effectLst/>
                <a:latin typeface="Times New Roman" pitchFamily="18" charset="0"/>
              </a:rPr>
              <a:t>    </a:t>
            </a:r>
            <a:r>
              <a:rPr lang="ru-RU" sz="1800">
                <a:latin typeface="Times New Roman" pitchFamily="18" charset="0"/>
              </a:rPr>
              <a:t>- Назовите основное назначение табличного процессора </a:t>
            </a:r>
            <a:r>
              <a:rPr lang="en-US" sz="1800">
                <a:latin typeface="Times New Roman" pitchFamily="18" charset="0"/>
              </a:rPr>
              <a:t>Microsoft Excel</a:t>
            </a:r>
            <a:r>
              <a:rPr lang="ru-RU" sz="1800">
                <a:latin typeface="Times New Roman" pitchFamily="18" charset="0"/>
              </a:rPr>
              <a:t>?</a:t>
            </a:r>
            <a:endParaRPr lang="en-US" sz="1800">
              <a:latin typeface="Times New Roman" pitchFamily="18" charset="0"/>
            </a:endParaRP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latin typeface="Times New Roman" pitchFamily="18" charset="0"/>
              </a:rPr>
              <a:t>    </a:t>
            </a:r>
            <a:r>
              <a:rPr lang="ru-RU" sz="1800">
                <a:latin typeface="Times New Roman" pitchFamily="18" charset="0"/>
              </a:rPr>
              <a:t>- Назовите второе название табличный процессор </a:t>
            </a:r>
            <a:r>
              <a:rPr lang="en-US" sz="1800">
                <a:latin typeface="Times New Roman" pitchFamily="18" charset="0"/>
              </a:rPr>
              <a:t>Microsoft Excel</a:t>
            </a:r>
            <a:r>
              <a:rPr lang="ru-RU" sz="1800">
                <a:latin typeface="Times New Roman" pitchFamily="18" charset="0"/>
              </a:rPr>
              <a:t>?</a:t>
            </a:r>
            <a:endParaRPr lang="en-US" sz="1800">
              <a:latin typeface="Times New Roman" pitchFamily="18" charset="0"/>
            </a:endParaRP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latin typeface="Times New Roman" pitchFamily="18" charset="0"/>
              </a:rPr>
              <a:t>    </a:t>
            </a:r>
            <a:r>
              <a:rPr lang="ru-RU" sz="1800">
                <a:latin typeface="Times New Roman" pitchFamily="18" charset="0"/>
              </a:rPr>
              <a:t>- Перечислите области деятельности, в которых применяют табличный </a:t>
            </a:r>
            <a:r>
              <a:rPr lang="en-US" sz="1800">
                <a:latin typeface="Times New Roman" pitchFamily="18" charset="0"/>
              </a:rPr>
              <a:t>   </a:t>
            </a:r>
            <a:r>
              <a:rPr lang="ru-RU" sz="1800">
                <a:latin typeface="Times New Roman" pitchFamily="18" charset="0"/>
              </a:rPr>
              <a:t>процессор </a:t>
            </a:r>
            <a:r>
              <a:rPr lang="en-US" sz="1800">
                <a:latin typeface="Times New Roman" pitchFamily="18" charset="0"/>
              </a:rPr>
              <a:t>Microsoft Excel</a:t>
            </a:r>
            <a:r>
              <a:rPr lang="ru-RU" sz="1800">
                <a:latin typeface="Times New Roman" pitchFamily="18" charset="0"/>
              </a:rPr>
              <a:t>?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latin typeface="Times New Roman" pitchFamily="18" charset="0"/>
              </a:rPr>
              <a:t>3. Обобщение и систематизация.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    3.1. Игра с элементами соревнования «Табличный процессор </a:t>
            </a:r>
            <a:r>
              <a:rPr lang="en-US" sz="1800">
                <a:latin typeface="Times New Roman" pitchFamily="18" charset="0"/>
              </a:rPr>
              <a:t>Microsoft Excel</a:t>
            </a:r>
            <a:r>
              <a:rPr lang="ru-RU" sz="1800">
                <a:latin typeface="Times New Roman" pitchFamily="18" charset="0"/>
              </a:rPr>
              <a:t>».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ТУР 1. Решение кроссворда «Табличный процессор </a:t>
            </a:r>
            <a:r>
              <a:rPr lang="en-US" sz="1800">
                <a:latin typeface="Times New Roman" pitchFamily="18" charset="0"/>
              </a:rPr>
              <a:t>Microsoft Excel</a:t>
            </a:r>
            <a:r>
              <a:rPr lang="ru-RU" sz="1800">
                <a:latin typeface="Times New Roman" pitchFamily="18" charset="0"/>
              </a:rPr>
              <a:t>» (приложение 1).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ТУР 2. Мини – игра «Капитан-команда» (приложение 2, 3).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ТУР 3. Эстафета «Кто быстрей» (приложение 4).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ТУР 4. Информатическое домино «Функции </a:t>
            </a:r>
            <a:r>
              <a:rPr lang="en-US" sz="1800">
                <a:latin typeface="Times New Roman" pitchFamily="18" charset="0"/>
              </a:rPr>
              <a:t>Microsoft Excel</a:t>
            </a:r>
            <a:r>
              <a:rPr lang="ru-RU" sz="1800">
                <a:latin typeface="Times New Roman" pitchFamily="18" charset="0"/>
              </a:rPr>
              <a:t>» (приложение 5).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ТУР 5. Задание в группах по карточкам «Торт» (приложение 6).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ТУР 6. Сканворд «Найди лишнее слово» (приложение 7).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ТУР 7. Индивидуальный тест по карточкам (приложение 8).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    3.2. Подведение этапов игры экспертами (приложение 9).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latin typeface="Times New Roman" pitchFamily="18" charset="0"/>
              </a:rPr>
              <a:t>4. Рефлексия: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latin typeface="Times New Roman" pitchFamily="18" charset="0"/>
              </a:rPr>
              <a:t>    - задание по карточкам «Заверши фразу» (приложение 10).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latin typeface="Times New Roman" pitchFamily="18" charset="0"/>
              </a:rPr>
              <a:t>5. Подведение итогов занятия.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>
                <a:latin typeface="Times New Roman" pitchFamily="18" charset="0"/>
              </a:rPr>
              <a:t>6. Домашнее задание.</a:t>
            </a:r>
          </a:p>
          <a:p>
            <a:pPr marL="622300" indent="-436563">
              <a:lnSpc>
                <a:spcPct val="80000"/>
              </a:lnSpc>
              <a:buFont typeface="Wingdings" pitchFamily="2" charset="2"/>
              <a:buNone/>
            </a:pPr>
            <a:endParaRPr lang="ru-RU" sz="1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5973762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r>
              <a:rPr lang="ru-RU" sz="4800">
                <a:latin typeface="Times New Roman" pitchFamily="18" charset="0"/>
              </a:rPr>
              <a:t>Игра с элементами соревнования </a:t>
            </a:r>
            <a:br>
              <a:rPr lang="ru-RU" sz="4800">
                <a:latin typeface="Times New Roman" pitchFamily="18" charset="0"/>
              </a:rPr>
            </a:br>
            <a:r>
              <a:rPr lang="ru-RU" sz="4800" b="1">
                <a:latin typeface="Times New Roman" pitchFamily="18" charset="0"/>
              </a:rPr>
              <a:t>«Табличный процессор </a:t>
            </a:r>
            <a:r>
              <a:rPr lang="en-US" sz="4800" b="1">
                <a:latin typeface="Times New Roman" pitchFamily="18" charset="0"/>
              </a:rPr>
              <a:t>Microsoft Excel</a:t>
            </a:r>
            <a:r>
              <a:rPr lang="ru-RU" sz="4800" b="1">
                <a:latin typeface="Times New Roman" pitchFamily="18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latin typeface="Times New Roman" pitchFamily="18" charset="0"/>
              </a:rPr>
              <a:t>ТУР 1. Решение кроссворда </a:t>
            </a:r>
            <a:br>
              <a:rPr lang="ru-RU" sz="3200" b="1" u="sng">
                <a:latin typeface="Times New Roman" pitchFamily="18" charset="0"/>
              </a:rPr>
            </a:br>
            <a:r>
              <a:rPr lang="ru-RU" sz="3200" b="1" u="sng">
                <a:latin typeface="Times New Roman" pitchFamily="18" charset="0"/>
              </a:rPr>
              <a:t>«Табличный процессор </a:t>
            </a:r>
            <a:r>
              <a:rPr lang="en-US" sz="3200" b="1" u="sng">
                <a:latin typeface="Times New Roman" pitchFamily="18" charset="0"/>
              </a:rPr>
              <a:t>Microsoft Excel</a:t>
            </a:r>
            <a:r>
              <a:rPr lang="ru-RU" sz="3200" b="1" u="sng">
                <a:latin typeface="Times New Roman" pitchFamily="18" charset="0"/>
              </a:rPr>
              <a:t>» (приложение 1).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549275">
              <a:buFont typeface="Wingdings" pitchFamily="2" charset="2"/>
              <a:buNone/>
            </a:pPr>
            <a:endParaRPr lang="ru-RU" b="1" i="1">
              <a:latin typeface="Times New Roman" pitchFamily="18" charset="0"/>
            </a:endParaRPr>
          </a:p>
          <a:p>
            <a:pPr indent="549275">
              <a:buFont typeface="Wingdings" pitchFamily="2" charset="2"/>
              <a:buNone/>
            </a:pPr>
            <a:endParaRPr lang="ru-RU" b="1" i="1">
              <a:latin typeface="Times New Roman" pitchFamily="18" charset="0"/>
            </a:endParaRPr>
          </a:p>
          <a:p>
            <a:pPr indent="549275">
              <a:buFont typeface="Wingdings" pitchFamily="2" charset="2"/>
              <a:buNone/>
            </a:pPr>
            <a:r>
              <a:rPr lang="ru-RU" b="1" i="1">
                <a:latin typeface="Times New Roman" pitchFamily="18" charset="0"/>
              </a:rPr>
              <a:t>Норма оценки.</a:t>
            </a:r>
            <a:r>
              <a:rPr lang="ru-RU">
                <a:latin typeface="Times New Roman" pitchFamily="18" charset="0"/>
              </a:rPr>
              <a:t> В кроссворде 17 слов- терминов, каждое слово оценивается в 10 очков, т.е. максимальная сумма, которую может заработать команда, решив кроссворд, составляет 170 очков.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544" name="Picture 88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533400"/>
            <a:ext cx="8610600" cy="56038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r>
              <a:rPr lang="ru-RU" sz="3200" b="1" u="sng">
                <a:latin typeface="Times New Roman" pitchFamily="18" charset="0"/>
              </a:rPr>
              <a:t>Ответы на кроссворд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153854" name="Picture 12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3820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latin typeface="Times New Roman" pitchFamily="18" charset="0"/>
              </a:rPr>
              <a:t>ТУР 2. Мини – игра «Капитан-команда».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63538">
              <a:buFont typeface="Wingdings" pitchFamily="2" charset="2"/>
              <a:buNone/>
            </a:pPr>
            <a:endParaRPr lang="ru-RU" b="1" i="1">
              <a:latin typeface="Times New Roman" pitchFamily="18" charset="0"/>
            </a:endParaRPr>
          </a:p>
          <a:p>
            <a:pPr marL="0" indent="363538">
              <a:buFont typeface="Wingdings" pitchFamily="2" charset="2"/>
              <a:buNone/>
            </a:pPr>
            <a:r>
              <a:rPr lang="ru-RU" b="1" i="1">
                <a:latin typeface="Times New Roman" pitchFamily="18" charset="0"/>
              </a:rPr>
              <a:t>Норма оценки.</a:t>
            </a:r>
            <a:r>
              <a:rPr lang="ru-RU">
                <a:latin typeface="Times New Roman" pitchFamily="18" charset="0"/>
              </a:rPr>
              <a:t> За каждое верное отгадывание слова команда получает 10 очков. Капитаны выбирают категории. Каждый раздел содержит по четыре термина, т. е. команда может увеличить очки максимум на 40.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4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FEF3CC"/>
      </a:accent3>
      <a:accent4>
        <a:srgbClr val="000000"/>
      </a:accent4>
      <a:accent5>
        <a:srgbClr val="F3F3F3"/>
      </a:accent5>
      <a:accent6>
        <a:srgbClr val="B0A36A"/>
      </a:accent6>
      <a:hlink>
        <a:srgbClr val="A47900"/>
      </a:hlink>
      <a:folHlink>
        <a:srgbClr val="8C8900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176</TotalTime>
  <Words>994</Words>
  <Application>Microsoft PowerPoint</Application>
  <PresentationFormat>Экран (4:3)</PresentationFormat>
  <Paragraphs>172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Точки</vt:lpstr>
      <vt:lpstr>Федеральное агентство по образованию Федеральное государственное образовательное учреждение среднего профессионального образования «Магаданский политехнический техникум»  Открытый урок по дисциплине «Математика и информатика»</vt:lpstr>
      <vt:lpstr>Слайд 2</vt:lpstr>
      <vt:lpstr>Задачи:</vt:lpstr>
      <vt:lpstr>Структура урока.</vt:lpstr>
      <vt:lpstr> Игра с элементами соревнования  «Табличный процессор Microsoft Excel».</vt:lpstr>
      <vt:lpstr>ТУР 1. Решение кроссворда  «Табличный процессор Microsoft Excel» (приложение 1).</vt:lpstr>
      <vt:lpstr>Слайд 7</vt:lpstr>
      <vt:lpstr>Ответы на кроссворд</vt:lpstr>
      <vt:lpstr>ТУР 2. Мини – игра «Капитан-команда».</vt:lpstr>
      <vt:lpstr>Категории </vt:lpstr>
      <vt:lpstr>ТУР 3. Эстафета «Кто быстрей» (приложение 4)</vt:lpstr>
      <vt:lpstr>Таблица</vt:lpstr>
      <vt:lpstr>ТУР 4. Информатическое домино «Функции Microsoft Excel» (приложение 5)</vt:lpstr>
      <vt:lpstr>Слайд 14</vt:lpstr>
      <vt:lpstr>ТУР 5. Задание в группах по карточкам «Торт» (приложение 6)</vt:lpstr>
      <vt:lpstr>Ответы на задание «Торт»</vt:lpstr>
      <vt:lpstr>ТУР 6. Сканворд «Найди лишнее слово» (приложение 7)</vt:lpstr>
      <vt:lpstr>Слайд 18</vt:lpstr>
      <vt:lpstr>Ответы на сканворд</vt:lpstr>
      <vt:lpstr>ТУР 7. Индивидуальный тест по карточкам (приложение 8)</vt:lpstr>
      <vt:lpstr>Ответы к тесту</vt:lpstr>
      <vt:lpstr>Слайд 22</vt:lpstr>
      <vt:lpstr>МОЛОДЦЫ!!!</vt:lpstr>
      <vt:lpstr>Рефлексия: задание по карточкам «Заверши фразу» (приложение10)</vt:lpstr>
      <vt:lpstr>Домашнее задание</vt:lpstr>
      <vt:lpstr>СПАСИБО  ЗА  ИГРУ!!!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11</dc:creator>
  <cp:lastModifiedBy>11</cp:lastModifiedBy>
  <cp:revision>8</cp:revision>
  <cp:lastPrinted>1601-01-01T00:00:00Z</cp:lastPrinted>
  <dcterms:created xsi:type="dcterms:W3CDTF">1601-01-01T00:00:00Z</dcterms:created>
  <dcterms:modified xsi:type="dcterms:W3CDTF">2014-12-11T00:24:42Z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