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1" r:id="rId6"/>
    <p:sldId id="262" r:id="rId7"/>
    <p:sldId id="263" r:id="rId8"/>
    <p:sldId id="266" r:id="rId9"/>
    <p:sldId id="267"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9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t>12.11.2013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t>12.11.2013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t>12.11.2013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t>12.11.2013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t>12.11.2013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12.11.2013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t>12.11.2013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t>12.11.2013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t>12.11.2013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t>12.11.2013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252752" y="1720341"/>
            <a:ext cx="9252520" cy="889769"/>
          </a:xfrm>
        </p:spPr>
        <p:txBody>
          <a:bodyPr>
            <a:noAutofit/>
          </a:bodyPr>
          <a:lstStyle/>
          <a:p>
            <a:pPr algn="ctr"/>
            <a:r>
              <a:rPr lang="en-US" b="1" i="1" dirty="0" smtClean="0">
                <a:effectLst/>
                <a:latin typeface="Algerian" pitchFamily="82" charset="0"/>
              </a:rPr>
              <a:t>Mystical places of England</a:t>
            </a:r>
            <a:endParaRPr lang="ru-RU" b="1" i="1" dirty="0">
              <a:effectLst/>
            </a:endParaRPr>
          </a:p>
        </p:txBody>
      </p:sp>
      <p:sp>
        <p:nvSpPr>
          <p:cNvPr id="2" name="Подзаголовок 1"/>
          <p:cNvSpPr>
            <a:spLocks noGrp="1"/>
          </p:cNvSpPr>
          <p:nvPr>
            <p:ph type="subTitle" idx="1"/>
          </p:nvPr>
        </p:nvSpPr>
        <p:spPr>
          <a:xfrm>
            <a:off x="0" y="4858980"/>
            <a:ext cx="6032715" cy="2170330"/>
          </a:xfrm>
        </p:spPr>
        <p:txBody>
          <a:bodyPr>
            <a:normAutofit/>
          </a:bodyPr>
          <a:lstStyle/>
          <a:p>
            <a:pPr algn="l"/>
            <a:r>
              <a:rPr lang="ru-RU" sz="2400" b="1" u="sng" dirty="0">
                <a:solidFill>
                  <a:schemeClr val="tx1"/>
                </a:solidFill>
                <a:latin typeface="Comic Sans MS" panose="030F0702030302020204" pitchFamily="66" charset="0"/>
              </a:rPr>
              <a:t>в</a:t>
            </a:r>
            <a:r>
              <a:rPr lang="ru-RU" sz="2400" b="1" u="sng" dirty="0" smtClean="0">
                <a:solidFill>
                  <a:schemeClr val="tx1"/>
                </a:solidFill>
                <a:latin typeface="Comic Sans MS" panose="030F0702030302020204" pitchFamily="66" charset="0"/>
              </a:rPr>
              <a:t>ыполнил:</a:t>
            </a:r>
          </a:p>
          <a:p>
            <a:pPr algn="l"/>
            <a:r>
              <a:rPr lang="ru-RU" sz="2400" b="1" dirty="0" smtClean="0">
                <a:solidFill>
                  <a:schemeClr val="tx1"/>
                </a:solidFill>
                <a:latin typeface="Comic Sans MS" panose="030F0702030302020204" pitchFamily="66" charset="0"/>
              </a:rPr>
              <a:t>Шестакова Анастасия Рафаиловна</a:t>
            </a:r>
          </a:p>
          <a:p>
            <a:pPr algn="l"/>
            <a:r>
              <a:rPr lang="ru-RU" sz="2400" b="1" dirty="0" smtClean="0">
                <a:solidFill>
                  <a:schemeClr val="tx1"/>
                </a:solidFill>
                <a:latin typeface="Comic Sans MS" panose="030F0702030302020204" pitchFamily="66" charset="0"/>
              </a:rPr>
              <a:t>МАОУ «СОШ №110» г. Новокузнецк</a:t>
            </a:r>
          </a:p>
          <a:p>
            <a:pPr algn="l"/>
            <a:r>
              <a:rPr lang="ru-RU" sz="2400" b="1" dirty="0">
                <a:solidFill>
                  <a:schemeClr val="tx1"/>
                </a:solidFill>
                <a:latin typeface="Comic Sans MS" panose="030F0702030302020204" pitchFamily="66" charset="0"/>
              </a:rPr>
              <a:t>у</a:t>
            </a:r>
            <a:r>
              <a:rPr lang="ru-RU" sz="2400" b="1" dirty="0" smtClean="0">
                <a:solidFill>
                  <a:schemeClr val="tx1"/>
                </a:solidFill>
                <a:latin typeface="Comic Sans MS" panose="030F0702030302020204" pitchFamily="66" charset="0"/>
              </a:rPr>
              <a:t>читель иностранных языков</a:t>
            </a:r>
            <a:endParaRPr lang="ru-RU" sz="2400" b="1" dirty="0">
              <a:solidFill>
                <a:schemeClr val="tx1"/>
              </a:solidFill>
              <a:latin typeface="Comic Sans MS" panose="030F0702030302020204" pitchFamily="66"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50602"/>
            <a:ext cx="1905000" cy="1285875"/>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426616"/>
            <a:ext cx="1905000" cy="1285875"/>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240512"/>
            <a:ext cx="1905000" cy="1285875"/>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210" y="5301207"/>
            <a:ext cx="1905000" cy="1285875"/>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823" y="3146910"/>
            <a:ext cx="2339321" cy="1579042"/>
          </a:xfrm>
          <a:prstGeom prst="rect">
            <a:avLst/>
          </a:prstGeom>
        </p:spPr>
      </p:pic>
      <p:pic>
        <p:nvPicPr>
          <p:cNvPr id="14" name="Рисунок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4168" y="2747779"/>
            <a:ext cx="2930627" cy="1978173"/>
          </a:xfrm>
          <a:prstGeom prst="rect">
            <a:avLst/>
          </a:prstGeom>
        </p:spPr>
      </p:pic>
      <p:pic>
        <p:nvPicPr>
          <p:cNvPr id="15" name="Рисунок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740" y="83715"/>
            <a:ext cx="3293263" cy="1854250"/>
          </a:xfrm>
          <a:prstGeom prst="rect">
            <a:avLst/>
          </a:prstGeom>
        </p:spPr>
      </p:pic>
    </p:spTree>
    <p:extLst>
      <p:ext uri="{BB962C8B-B14F-4D97-AF65-F5344CB8AC3E}">
        <p14:creationId xmlns:p14="http://schemas.microsoft.com/office/powerpoint/2010/main" val="149598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01266"/>
          </a:xfrm>
        </p:spPr>
        <p:txBody>
          <a:bodyPr>
            <a:normAutofit fontScale="90000"/>
          </a:bodyPr>
          <a:lstStyle/>
          <a:p>
            <a:pPr algn="ctr"/>
            <a:r>
              <a:rPr lang="en-US" b="1" dirty="0">
                <a:effectLst/>
              </a:rPr>
              <a:t>St Michael's </a:t>
            </a:r>
            <a:r>
              <a:rPr lang="en-US" b="1" dirty="0" smtClean="0">
                <a:effectLst/>
              </a:rPr>
              <a:t>Mount</a:t>
            </a:r>
            <a:r>
              <a:rPr lang="en-US" b="1" dirty="0">
                <a:effectLst/>
              </a:rPr>
              <a:t/>
            </a:r>
            <a:br>
              <a:rPr lang="en-US" b="1" dirty="0">
                <a:effectLst/>
              </a:rPr>
            </a:br>
            <a:r>
              <a:rPr lang="ru-RU" sz="2000" b="1" i="1" dirty="0">
                <a:effectLst/>
              </a:rPr>
              <a:t>Гора Святого </a:t>
            </a:r>
            <a:r>
              <a:rPr lang="ru-RU" sz="2000" b="1" i="1" dirty="0" smtClean="0">
                <a:effectLst/>
              </a:rPr>
              <a:t>Михаила</a:t>
            </a:r>
            <a:r>
              <a:rPr lang="en-US" sz="2000" b="1" i="1" dirty="0">
                <a:effectLst/>
              </a:rPr>
              <a:t>,</a:t>
            </a:r>
            <a:r>
              <a:rPr lang="ru-RU" sz="2000" b="1" i="1" dirty="0" smtClean="0">
                <a:effectLst/>
              </a:rPr>
              <a:t> </a:t>
            </a:r>
            <a:r>
              <a:rPr lang="ru-RU" sz="2000" b="1" i="1" dirty="0">
                <a:effectLst/>
              </a:rPr>
              <a:t>графство Корнуолл, Англия, Великобритания.</a:t>
            </a:r>
            <a:br>
              <a:rPr lang="ru-RU" sz="2000" b="1" i="1" dirty="0">
                <a:effectLst/>
              </a:rPr>
            </a:br>
            <a:endParaRPr lang="ru-RU" sz="2000" i="1"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07904" y="3212976"/>
            <a:ext cx="5259730" cy="3528392"/>
          </a:xfrm>
        </p:spPr>
      </p:pic>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19" y="1268760"/>
            <a:ext cx="4904668" cy="3168352"/>
          </a:xfrm>
        </p:spPr>
      </p:pic>
      <p:sp>
        <p:nvSpPr>
          <p:cNvPr id="8" name="Прямоугольник 7"/>
          <p:cNvSpPr/>
          <p:nvPr/>
        </p:nvSpPr>
        <p:spPr>
          <a:xfrm>
            <a:off x="5292080" y="1412776"/>
            <a:ext cx="3816694" cy="923330"/>
          </a:xfrm>
          <a:prstGeom prst="rect">
            <a:avLst/>
          </a:prstGeom>
        </p:spPr>
        <p:txBody>
          <a:bodyPr wrap="square">
            <a:spAutoFit/>
          </a:bodyPr>
          <a:lstStyle/>
          <a:p>
            <a:r>
              <a:rPr lang="en-US" b="1" dirty="0"/>
              <a:t>St. Michael's Mount is a </a:t>
            </a:r>
            <a:r>
              <a:rPr lang="en-US" b="1" dirty="0" smtClean="0"/>
              <a:t>rocky</a:t>
            </a:r>
            <a:r>
              <a:rPr lang="ru-RU" b="1" dirty="0" smtClean="0"/>
              <a:t> </a:t>
            </a:r>
            <a:r>
              <a:rPr lang="ru-RU" sz="1400" i="1" dirty="0" smtClean="0"/>
              <a:t>(каменистый)</a:t>
            </a:r>
            <a:r>
              <a:rPr lang="en-US" sz="1400" i="1" dirty="0" smtClean="0"/>
              <a:t> </a:t>
            </a:r>
            <a:r>
              <a:rPr lang="en-US" b="1" dirty="0" smtClean="0"/>
              <a:t>island </a:t>
            </a:r>
            <a:r>
              <a:rPr lang="en-US" b="1" dirty="0"/>
              <a:t>in Cornwall, England.</a:t>
            </a:r>
            <a:endParaRPr lang="ru-RU" b="1" dirty="0"/>
          </a:p>
        </p:txBody>
      </p:sp>
      <p:sp>
        <p:nvSpPr>
          <p:cNvPr id="9" name="Прямоугольник 8"/>
          <p:cNvSpPr/>
          <p:nvPr/>
        </p:nvSpPr>
        <p:spPr>
          <a:xfrm>
            <a:off x="107504" y="4653136"/>
            <a:ext cx="3528392" cy="1800200"/>
          </a:xfrm>
          <a:prstGeom prst="rect">
            <a:avLst/>
          </a:prstGeom>
        </p:spPr>
        <p:txBody>
          <a:bodyPr wrap="square">
            <a:spAutoFit/>
          </a:bodyPr>
          <a:lstStyle/>
          <a:p>
            <a:pPr algn="just"/>
            <a:r>
              <a:rPr lang="en-US" b="1" dirty="0"/>
              <a:t>It is a civil parish and is united with the town of </a:t>
            </a:r>
            <a:r>
              <a:rPr lang="en-US" b="1" dirty="0" err="1"/>
              <a:t>Marazion</a:t>
            </a:r>
            <a:r>
              <a:rPr lang="en-US" b="1" dirty="0"/>
              <a:t> by a man-made causeway of granite setts, passable between mid-tide and low water.</a:t>
            </a:r>
            <a:endParaRPr lang="ru-RU" b="1" dirty="0"/>
          </a:p>
        </p:txBody>
      </p:sp>
    </p:spTree>
    <p:extLst>
      <p:ext uri="{BB962C8B-B14F-4D97-AF65-F5344CB8AC3E}">
        <p14:creationId xmlns:p14="http://schemas.microsoft.com/office/powerpoint/2010/main" val="2334233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072" y="10277"/>
            <a:ext cx="8229600" cy="1001266"/>
          </a:xfrm>
        </p:spPr>
        <p:txBody>
          <a:bodyPr>
            <a:normAutofit/>
          </a:bodyPr>
          <a:lstStyle/>
          <a:p>
            <a:pPr algn="ctr"/>
            <a:r>
              <a:rPr lang="en-US" b="1" dirty="0">
                <a:effectLst/>
              </a:rPr>
              <a:t>St Michael's </a:t>
            </a:r>
            <a:r>
              <a:rPr lang="en-US" b="1" dirty="0" smtClean="0">
                <a:effectLst/>
              </a:rPr>
              <a:t>Mount</a:t>
            </a:r>
            <a:endParaRPr lang="ru-RU" dirty="0"/>
          </a:p>
        </p:txBody>
      </p:sp>
      <p:sp>
        <p:nvSpPr>
          <p:cNvPr id="7" name="Прямоугольник 6"/>
          <p:cNvSpPr/>
          <p:nvPr/>
        </p:nvSpPr>
        <p:spPr>
          <a:xfrm>
            <a:off x="5152256" y="1268760"/>
            <a:ext cx="3814599" cy="1754326"/>
          </a:xfrm>
          <a:prstGeom prst="rect">
            <a:avLst/>
          </a:prstGeom>
        </p:spPr>
        <p:txBody>
          <a:bodyPr wrap="square">
            <a:spAutoFit/>
          </a:bodyPr>
          <a:lstStyle/>
          <a:p>
            <a:r>
              <a:rPr lang="en-US" b="1" dirty="0">
                <a:effectLst>
                  <a:outerShdw blurRad="38100" dist="38100" dir="2700000" algn="tl">
                    <a:srgbClr val="000000">
                      <a:alpha val="43137"/>
                    </a:srgbClr>
                  </a:outerShdw>
                </a:effectLst>
              </a:rPr>
              <a:t>St Michael's Mount is one of 43 </a:t>
            </a:r>
            <a:r>
              <a:rPr lang="en-US" b="1" dirty="0" err="1" smtClean="0">
                <a:effectLst>
                  <a:outerShdw blurRad="38100" dist="38100" dir="2700000" algn="tl">
                    <a:srgbClr val="000000">
                      <a:alpha val="43137"/>
                    </a:srgbClr>
                  </a:outerShdw>
                </a:effectLst>
              </a:rPr>
              <a:t>unbridged</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tidal </a:t>
            </a:r>
            <a:r>
              <a:rPr lang="en-US" sz="1400" i="1" dirty="0" smtClean="0"/>
              <a:t>(</a:t>
            </a:r>
            <a:r>
              <a:rPr lang="ru-RU" sz="1400" i="1" dirty="0" smtClean="0"/>
              <a:t>связанный с приливом и отливом</a:t>
            </a:r>
            <a:r>
              <a:rPr lang="ru-RU" sz="1400" dirty="0" smtClean="0"/>
              <a:t>) </a:t>
            </a:r>
            <a:r>
              <a:rPr lang="en-US" b="1" dirty="0" smtClean="0">
                <a:effectLst>
                  <a:outerShdw blurRad="38100" dist="38100" dir="2700000" algn="tl">
                    <a:srgbClr val="000000">
                      <a:alpha val="43137"/>
                    </a:srgbClr>
                  </a:outerShdw>
                </a:effectLst>
              </a:rPr>
              <a:t>islands </a:t>
            </a:r>
            <a:r>
              <a:rPr lang="en-US" b="1" dirty="0">
                <a:effectLst>
                  <a:outerShdw blurRad="38100" dist="38100" dir="2700000" algn="tl">
                    <a:srgbClr val="000000">
                      <a:alpha val="43137"/>
                    </a:srgbClr>
                  </a:outerShdw>
                </a:effectLst>
              </a:rPr>
              <a:t>which can be walked to from the mainland of England, Scotland and Wales. </a:t>
            </a:r>
            <a:endParaRPr lang="ru-RU" b="1" dirty="0">
              <a:effectLst>
                <a:outerShdw blurRad="38100" dist="38100" dir="2700000" algn="tl">
                  <a:srgbClr val="000000">
                    <a:alpha val="43137"/>
                  </a:srgbClr>
                </a:outerShdw>
              </a:effectLst>
            </a:endParaRPr>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11960" y="3629432"/>
            <a:ext cx="4642250" cy="3096344"/>
          </a:xfr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653136"/>
            <a:ext cx="3121152" cy="2072640"/>
          </a:xfrm>
          <a:prstGeom prst="rect">
            <a:avLst/>
          </a:prstGeom>
        </p:spPr>
      </p:pic>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51520" y="980728"/>
            <a:ext cx="4760449" cy="3168352"/>
          </a:xfrm>
        </p:spPr>
      </p:pic>
    </p:spTree>
    <p:extLst>
      <p:ext uri="{BB962C8B-B14F-4D97-AF65-F5344CB8AC3E}">
        <p14:creationId xmlns:p14="http://schemas.microsoft.com/office/powerpoint/2010/main" val="3997576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399032"/>
          </a:xfrm>
        </p:spPr>
        <p:txBody>
          <a:bodyPr>
            <a:normAutofit/>
          </a:bodyPr>
          <a:lstStyle/>
          <a:p>
            <a:pPr algn="ctr"/>
            <a:r>
              <a:rPr lang="en-US" b="1" dirty="0" err="1">
                <a:effectLst>
                  <a:outerShdw blurRad="38100" dist="38100" dir="2700000" algn="tl">
                    <a:srgbClr val="000000">
                      <a:alpha val="43137"/>
                    </a:srgbClr>
                  </a:outerShdw>
                </a:effectLst>
              </a:rPr>
              <a:t>Cerne</a:t>
            </a:r>
            <a:r>
              <a:rPr lang="en-US" b="1" dirty="0">
                <a:effectLst>
                  <a:outerShdw blurRad="38100" dist="38100" dir="2700000" algn="tl">
                    <a:srgbClr val="000000">
                      <a:alpha val="43137"/>
                    </a:srgbClr>
                  </a:outerShdw>
                </a:effectLst>
              </a:rPr>
              <a:t> Abbas Giant </a:t>
            </a:r>
            <a:r>
              <a:rPr lang="ru-RU" b="1" dirty="0">
                <a:effectLst>
                  <a:outerShdw blurRad="38100" dist="38100" dir="2700000" algn="tl">
                    <a:srgbClr val="000000">
                      <a:alpha val="43137"/>
                    </a:srgbClr>
                  </a:outerShdw>
                </a:effectLst>
              </a:rPr>
              <a:t/>
            </a:r>
            <a:br>
              <a:rPr lang="ru-RU" b="1" dirty="0">
                <a:effectLst>
                  <a:outerShdw blurRad="38100" dist="38100" dir="2700000" algn="tl">
                    <a:srgbClr val="000000">
                      <a:alpha val="43137"/>
                    </a:srgbClr>
                  </a:outerShdw>
                </a:effectLst>
              </a:rPr>
            </a:br>
            <a:r>
              <a:rPr lang="ru-RU" sz="2000" b="1" dirty="0">
                <a:effectLst>
                  <a:outerShdw blurRad="38100" dist="38100" dir="2700000" algn="tl">
                    <a:srgbClr val="000000">
                      <a:alpha val="43137"/>
                    </a:srgbClr>
                  </a:outerShdw>
                </a:effectLst>
              </a:rPr>
              <a:t>Великан Керн-Аббас, под  </a:t>
            </a:r>
            <a:r>
              <a:rPr lang="ru-RU" sz="2000" b="1" dirty="0" err="1">
                <a:effectLst>
                  <a:outerShdw blurRad="38100" dist="38100" dir="2700000" algn="tl">
                    <a:srgbClr val="000000">
                      <a:alpha val="43137"/>
                    </a:srgbClr>
                  </a:outerShdw>
                </a:effectLst>
              </a:rPr>
              <a:t>Дорчестером</a:t>
            </a:r>
            <a:endParaRPr lang="ru-RU" sz="2000" dirty="0">
              <a:effectLst>
                <a:outerShdw blurRad="38100" dist="38100" dir="2700000" algn="tl">
                  <a:srgbClr val="000000">
                    <a:alpha val="43137"/>
                  </a:srgbClr>
                </a:outerShdw>
              </a:effectLst>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3648" y="1124744"/>
            <a:ext cx="6267467" cy="4178311"/>
          </a:xfrm>
        </p:spPr>
      </p:pic>
      <p:sp>
        <p:nvSpPr>
          <p:cNvPr id="4" name="Объект 3"/>
          <p:cNvSpPr>
            <a:spLocks noGrp="1"/>
          </p:cNvSpPr>
          <p:nvPr>
            <p:ph sz="half" idx="2"/>
          </p:nvPr>
        </p:nvSpPr>
        <p:spPr/>
        <p:txBody>
          <a:bodyPr/>
          <a:lstStyle/>
          <a:p>
            <a:endParaRPr lang="ru-RU" dirty="0"/>
          </a:p>
        </p:txBody>
      </p:sp>
      <p:sp>
        <p:nvSpPr>
          <p:cNvPr id="6" name="Прямоугольник 5"/>
          <p:cNvSpPr/>
          <p:nvPr/>
        </p:nvSpPr>
        <p:spPr>
          <a:xfrm>
            <a:off x="107504" y="5229200"/>
            <a:ext cx="8712968" cy="1477328"/>
          </a:xfrm>
          <a:prstGeom prst="rect">
            <a:avLst/>
          </a:prstGeom>
        </p:spPr>
        <p:txBody>
          <a:bodyPr wrap="square">
            <a:spAutoFit/>
          </a:bodyPr>
          <a:lstStyle/>
          <a:p>
            <a:r>
              <a:rPr lang="en-US" dirty="0"/>
              <a:t>The </a:t>
            </a:r>
            <a:r>
              <a:rPr lang="en-US" dirty="0" err="1"/>
              <a:t>Cerne</a:t>
            </a:r>
            <a:r>
              <a:rPr lang="en-US" dirty="0"/>
              <a:t> Abbas Giant is a hill figure near the village of </a:t>
            </a:r>
            <a:r>
              <a:rPr lang="en-US" dirty="0" err="1"/>
              <a:t>Cerne</a:t>
            </a:r>
            <a:r>
              <a:rPr lang="en-US" dirty="0"/>
              <a:t> Abbas in Dorset, England. Made by a turf-cut outline filled with chalk, it depicts a large, naked man, typically described as a giant, wielding a club. The figure is listed as a scheduled monument in the United Kingdom and the site in which he sits is owned by the National Trust.</a:t>
            </a:r>
            <a:endParaRPr lang="ru-RU" dirty="0"/>
          </a:p>
        </p:txBody>
      </p:sp>
    </p:spTree>
    <p:extLst>
      <p:ext uri="{BB962C8B-B14F-4D97-AF65-F5344CB8AC3E}">
        <p14:creationId xmlns:p14="http://schemas.microsoft.com/office/powerpoint/2010/main" val="342706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399032"/>
          </a:xfrm>
        </p:spPr>
        <p:txBody>
          <a:bodyPr/>
          <a:lstStyle/>
          <a:p>
            <a:pPr algn="ctr"/>
            <a:r>
              <a:rPr lang="en-US" b="1" dirty="0">
                <a:effectLst>
                  <a:outerShdw blurRad="38100" dist="38100" dir="2700000" algn="tl">
                    <a:srgbClr val="000000">
                      <a:alpha val="43137"/>
                    </a:srgbClr>
                  </a:outerShdw>
                </a:effectLst>
              </a:rPr>
              <a:t>Tintagel </a:t>
            </a:r>
            <a:r>
              <a:rPr lang="en-US" b="1" dirty="0" smtClean="0">
                <a:effectLst>
                  <a:outerShdw blurRad="38100" dist="38100" dir="2700000" algn="tl">
                    <a:srgbClr val="000000">
                      <a:alpha val="43137"/>
                    </a:srgbClr>
                  </a:outerShdw>
                </a:effectLst>
              </a:rPr>
              <a:t>Castle</a:t>
            </a:r>
            <a:r>
              <a:rPr lang="ru-RU" b="1" dirty="0">
                <a:effectLst>
                  <a:outerShdw blurRad="38100" dist="38100" dir="2700000" algn="tl">
                    <a:srgbClr val="000000">
                      <a:alpha val="43137"/>
                    </a:srgbClr>
                  </a:outerShdw>
                </a:effectLst>
              </a:rPr>
              <a:t/>
            </a:r>
            <a:br>
              <a:rPr lang="ru-RU" b="1" dirty="0">
                <a:effectLst>
                  <a:outerShdw blurRad="38100" dist="38100" dir="2700000" algn="tl">
                    <a:srgbClr val="000000">
                      <a:alpha val="43137"/>
                    </a:srgbClr>
                  </a:outerShdw>
                </a:effectLst>
              </a:rPr>
            </a:br>
            <a:r>
              <a:rPr lang="ru-RU" sz="2000" b="1" dirty="0" err="1">
                <a:effectLst>
                  <a:outerShdw blurRad="38100" dist="38100" dir="2700000" algn="tl">
                    <a:srgbClr val="000000">
                      <a:alpha val="43137"/>
                    </a:srgbClr>
                  </a:outerShdw>
                </a:effectLst>
              </a:rPr>
              <a:t>Тинтагель</a:t>
            </a:r>
            <a:r>
              <a:rPr lang="ru-RU" sz="2000" b="1" dirty="0">
                <a:effectLst>
                  <a:outerShdw blurRad="38100" dist="38100" dir="2700000" algn="tl">
                    <a:srgbClr val="000000">
                      <a:alpha val="43137"/>
                    </a:srgbClr>
                  </a:outerShdw>
                </a:effectLst>
              </a:rPr>
              <a:t>, </a:t>
            </a:r>
            <a:r>
              <a:rPr lang="ru-RU" sz="2000" b="1" dirty="0" err="1">
                <a:effectLst>
                  <a:outerShdw blurRad="38100" dist="38100" dir="2700000" algn="tl">
                    <a:srgbClr val="000000">
                      <a:alpha val="43137"/>
                    </a:srgbClr>
                  </a:outerShdw>
                </a:effectLst>
              </a:rPr>
              <a:t>Корнуэлл</a:t>
            </a:r>
            <a:endParaRPr lang="ru-RU" sz="2000" dirty="0">
              <a:effectLst>
                <a:outerShdw blurRad="38100" dist="38100" dir="2700000" algn="tl">
                  <a:srgbClr val="000000">
                    <a:alpha val="43137"/>
                  </a:srgbClr>
                </a:outerShdw>
              </a:effectLst>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124744"/>
            <a:ext cx="4466186" cy="338437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66341" y="3573016"/>
            <a:ext cx="4750209" cy="3168352"/>
          </a:xfrm>
        </p:spPr>
      </p:pic>
      <p:sp>
        <p:nvSpPr>
          <p:cNvPr id="7" name="Прямоугольник 6"/>
          <p:cNvSpPr/>
          <p:nvPr/>
        </p:nvSpPr>
        <p:spPr>
          <a:xfrm>
            <a:off x="4680722" y="1124744"/>
            <a:ext cx="4283968" cy="2554545"/>
          </a:xfrm>
          <a:prstGeom prst="rect">
            <a:avLst/>
          </a:prstGeom>
        </p:spPr>
        <p:txBody>
          <a:bodyPr wrap="square">
            <a:spAutoFit/>
          </a:bodyPr>
          <a:lstStyle/>
          <a:p>
            <a:pPr algn="just"/>
            <a:r>
              <a:rPr lang="en-US" sz="1600" dirty="0"/>
              <a:t>Tintagel Castle stands on windswept cliffs in North Cornwall on one of England’s most dramatic coastlines. The Castle is believed to be the birthplace of King Arthur who, as legend has it, was protected from the evil magician Merlin by his magical </a:t>
            </a:r>
            <a:r>
              <a:rPr lang="en-US" sz="1600" dirty="0" smtClean="0"/>
              <a:t>sword, </a:t>
            </a:r>
            <a:r>
              <a:rPr lang="en-US" sz="1600" dirty="0" err="1" smtClean="0"/>
              <a:t>Excaliber</a:t>
            </a:r>
            <a:r>
              <a:rPr lang="ru-RU" sz="1600" dirty="0"/>
              <a:t> </a:t>
            </a:r>
            <a:r>
              <a:rPr lang="ru-RU" sz="1400" i="1" dirty="0"/>
              <a:t>(легендарный меч короля Артура, которому часто приписываются мистические и волшебные </a:t>
            </a:r>
            <a:r>
              <a:rPr lang="ru-RU" sz="1400" i="1" dirty="0" smtClean="0"/>
              <a:t>свойства).</a:t>
            </a:r>
            <a:endParaRPr lang="ru-RU" sz="1400" i="1" dirty="0"/>
          </a:p>
        </p:txBody>
      </p:sp>
      <p:sp>
        <p:nvSpPr>
          <p:cNvPr id="8" name="Прямоугольник 7"/>
          <p:cNvSpPr/>
          <p:nvPr/>
        </p:nvSpPr>
        <p:spPr>
          <a:xfrm>
            <a:off x="108722" y="4653136"/>
            <a:ext cx="4103238" cy="2031325"/>
          </a:xfrm>
          <a:prstGeom prst="rect">
            <a:avLst/>
          </a:prstGeom>
        </p:spPr>
        <p:txBody>
          <a:bodyPr wrap="square">
            <a:spAutoFit/>
          </a:bodyPr>
          <a:lstStyle/>
          <a:p>
            <a:pPr algn="just"/>
            <a:r>
              <a:rPr lang="en-US" dirty="0"/>
              <a:t>Tintagel Castle is an awe-inspiring place to visit and soak up the atmosphere generated by the dramatic views and wonderful legends. Today, the remains of Tintagel castle stand on rugged cliffs high above the sea.</a:t>
            </a:r>
            <a:endParaRPr lang="ru-RU" dirty="0"/>
          </a:p>
        </p:txBody>
      </p:sp>
    </p:spTree>
    <p:extLst>
      <p:ext uri="{BB962C8B-B14F-4D97-AF65-F5344CB8AC3E}">
        <p14:creationId xmlns:p14="http://schemas.microsoft.com/office/powerpoint/2010/main" val="2180746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399032"/>
          </a:xfrm>
        </p:spPr>
        <p:txBody>
          <a:bodyPr>
            <a:normAutofit/>
          </a:bodyPr>
          <a:lstStyle/>
          <a:p>
            <a:pPr algn="ctr"/>
            <a:r>
              <a:rPr lang="en-US" sz="4000" b="1" dirty="0">
                <a:effectLst/>
              </a:rPr>
              <a:t>Glastonbury Tor</a:t>
            </a:r>
            <a:br>
              <a:rPr lang="en-US" sz="4000" b="1" dirty="0">
                <a:effectLst/>
              </a:rPr>
            </a:br>
            <a:r>
              <a:rPr lang="ru-RU" sz="2400" b="1" dirty="0" err="1" smtClean="0">
                <a:effectLst/>
              </a:rPr>
              <a:t>Гластонбери</a:t>
            </a:r>
            <a:r>
              <a:rPr lang="ru-RU" sz="2400" b="1" dirty="0" smtClean="0">
                <a:effectLst/>
              </a:rPr>
              <a:t> </a:t>
            </a:r>
            <a:r>
              <a:rPr lang="ru-RU" sz="2400" b="1" dirty="0">
                <a:effectLst/>
              </a:rPr>
              <a:t>Тор </a:t>
            </a:r>
            <a:r>
              <a:rPr lang="ru-RU" sz="2400" b="1" dirty="0" smtClean="0">
                <a:effectLst/>
              </a:rPr>
              <a:t>(</a:t>
            </a:r>
            <a:r>
              <a:rPr lang="ru-RU" sz="2400" b="1" dirty="0">
                <a:effectLst/>
              </a:rPr>
              <a:t>Холм святого Михаила)</a:t>
            </a:r>
            <a:endParaRPr lang="ru-RU" sz="2400"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9992" y="4221088"/>
            <a:ext cx="4316869" cy="2430585"/>
          </a:xfrm>
        </p:spPr>
      </p:pic>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1412776"/>
            <a:ext cx="4872435" cy="3240360"/>
          </a:xfrm>
        </p:spPr>
      </p:pic>
      <p:sp>
        <p:nvSpPr>
          <p:cNvPr id="7" name="Прямоугольник 6"/>
          <p:cNvSpPr/>
          <p:nvPr/>
        </p:nvSpPr>
        <p:spPr>
          <a:xfrm>
            <a:off x="5630079" y="1124744"/>
            <a:ext cx="3491136" cy="2862322"/>
          </a:xfrm>
          <a:prstGeom prst="rect">
            <a:avLst/>
          </a:prstGeom>
        </p:spPr>
        <p:txBody>
          <a:bodyPr wrap="square">
            <a:spAutoFit/>
          </a:bodyPr>
          <a:lstStyle/>
          <a:p>
            <a:pPr algn="just"/>
            <a:r>
              <a:rPr lang="en-US" dirty="0" smtClean="0"/>
              <a:t>It is a prominent </a:t>
            </a:r>
            <a:r>
              <a:rPr lang="en-US" dirty="0"/>
              <a:t>hill overlooking the Isle of Avalon, Glastonbury and </a:t>
            </a:r>
            <a:r>
              <a:rPr lang="en-US" dirty="0" smtClean="0"/>
              <a:t>Somerset</a:t>
            </a:r>
            <a:r>
              <a:rPr lang="en-US" dirty="0"/>
              <a:t>. Tor is a local word of Celtic origin meaning 'rock outcropping' or 'hill'. The Tor has a striking location in the middle of a plain called the Summerland Meadows, part of the Somerset Levels.</a:t>
            </a:r>
          </a:p>
        </p:txBody>
      </p:sp>
      <p:sp>
        <p:nvSpPr>
          <p:cNvPr id="8" name="Прямоугольник 7"/>
          <p:cNvSpPr/>
          <p:nvPr/>
        </p:nvSpPr>
        <p:spPr>
          <a:xfrm>
            <a:off x="107504" y="4941168"/>
            <a:ext cx="4248472" cy="1754326"/>
          </a:xfrm>
          <a:prstGeom prst="rect">
            <a:avLst/>
          </a:prstGeom>
        </p:spPr>
        <p:txBody>
          <a:bodyPr wrap="square">
            <a:spAutoFit/>
          </a:bodyPr>
          <a:lstStyle/>
          <a:p>
            <a:r>
              <a:rPr lang="en-US" b="1" u="sng" dirty="0">
                <a:effectLst>
                  <a:outerShdw blurRad="38100" dist="38100" dir="2700000" algn="tl">
                    <a:srgbClr val="000000">
                      <a:alpha val="43137"/>
                    </a:srgbClr>
                  </a:outerShdw>
                </a:effectLst>
              </a:rPr>
              <a:t>Glastonbury </a:t>
            </a:r>
            <a:r>
              <a:rPr lang="en-US" b="1" u="sng" dirty="0" smtClean="0">
                <a:effectLst>
                  <a:outerShdw blurRad="38100" dist="38100" dir="2700000" algn="tl">
                    <a:srgbClr val="000000">
                      <a:alpha val="43137"/>
                    </a:srgbClr>
                  </a:outerShdw>
                </a:effectLst>
              </a:rPr>
              <a:t>Tor</a:t>
            </a:r>
            <a:r>
              <a:rPr lang="en-US" b="1" dirty="0" smtClean="0">
                <a:effectLst>
                  <a:outerShdw blurRad="38100" dist="38100" dir="2700000" algn="tl">
                    <a:srgbClr val="000000">
                      <a:alpha val="43137"/>
                    </a:srgbClr>
                  </a:outerShdw>
                </a:effectLst>
              </a:rPr>
              <a:t> </a:t>
            </a:r>
            <a:r>
              <a:rPr lang="en-US" dirty="0" smtClean="0"/>
              <a:t>is </a:t>
            </a:r>
            <a:r>
              <a:rPr lang="en-US" dirty="0"/>
              <a:t>known as being one of the most spiritual sites in the country. Its pagan beliefs are still very much celebrated. It’s a beautiful place to walk, unwind and relax.</a:t>
            </a:r>
            <a:endParaRPr lang="ru-RU" dirty="0"/>
          </a:p>
        </p:txBody>
      </p:sp>
    </p:spTree>
    <p:extLst>
      <p:ext uri="{BB962C8B-B14F-4D97-AF65-F5344CB8AC3E}">
        <p14:creationId xmlns:p14="http://schemas.microsoft.com/office/powerpoint/2010/main" val="1890320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399032"/>
          </a:xfrm>
        </p:spPr>
        <p:txBody>
          <a:bodyPr/>
          <a:lstStyle/>
          <a:p>
            <a:pPr algn="ctr"/>
            <a:r>
              <a:rPr lang="en-US" b="1" dirty="0">
                <a:effectLst/>
              </a:rPr>
              <a:t>Sherwood Forest</a:t>
            </a:r>
            <a:r>
              <a:rPr lang="en-US" dirty="0">
                <a:effectLst/>
              </a:rPr>
              <a:t> </a:t>
            </a:r>
            <a:r>
              <a:rPr lang="en-US" dirty="0" smtClean="0">
                <a:effectLst/>
              </a:rPr>
              <a:t/>
            </a:r>
            <a:br>
              <a:rPr lang="en-US" dirty="0" smtClean="0">
                <a:effectLst/>
              </a:rPr>
            </a:br>
            <a:r>
              <a:rPr lang="ru-RU" sz="2800" dirty="0" err="1">
                <a:effectLst/>
              </a:rPr>
              <a:t>Ш</a:t>
            </a:r>
            <a:r>
              <a:rPr lang="ru-RU" sz="2800" dirty="0" err="1" smtClean="0">
                <a:effectLst/>
              </a:rPr>
              <a:t>ервудский</a:t>
            </a:r>
            <a:r>
              <a:rPr lang="ru-RU" sz="2800" dirty="0" smtClean="0">
                <a:effectLst/>
              </a:rPr>
              <a:t> лес</a:t>
            </a:r>
            <a:endParaRPr lang="ru-RU" sz="2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196752"/>
            <a:ext cx="4038600" cy="30289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79912" y="3212976"/>
            <a:ext cx="5043000" cy="3359898"/>
          </a:xfrm>
        </p:spPr>
      </p:pic>
      <p:sp>
        <p:nvSpPr>
          <p:cNvPr id="7" name="Прямоугольник 6"/>
          <p:cNvSpPr/>
          <p:nvPr/>
        </p:nvSpPr>
        <p:spPr>
          <a:xfrm>
            <a:off x="4499992" y="1421295"/>
            <a:ext cx="4248472" cy="1477328"/>
          </a:xfrm>
          <a:prstGeom prst="rect">
            <a:avLst/>
          </a:prstGeom>
        </p:spPr>
        <p:txBody>
          <a:bodyPr wrap="square">
            <a:spAutoFit/>
          </a:bodyPr>
          <a:lstStyle/>
          <a:p>
            <a:r>
              <a:rPr lang="en-US" dirty="0"/>
              <a:t>Sherwood Forest is a </a:t>
            </a:r>
            <a:r>
              <a:rPr lang="en-US" dirty="0" smtClean="0"/>
              <a:t>royal </a:t>
            </a:r>
            <a:r>
              <a:rPr lang="en-US" dirty="0"/>
              <a:t>f</a:t>
            </a:r>
            <a:r>
              <a:rPr lang="en-US" dirty="0" smtClean="0"/>
              <a:t>orest </a:t>
            </a:r>
            <a:r>
              <a:rPr lang="en-US" dirty="0"/>
              <a:t>in Nottinghamshire, England, that is famous through its historical association with the legend of Robin Hood.</a:t>
            </a:r>
            <a:endParaRPr lang="ru-RU"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789040"/>
            <a:ext cx="2520280" cy="2981992"/>
          </a:xfrm>
          <a:prstGeom prst="rect">
            <a:avLst/>
          </a:prstGeom>
        </p:spPr>
      </p:pic>
    </p:spTree>
    <p:extLst>
      <p:ext uri="{BB962C8B-B14F-4D97-AF65-F5344CB8AC3E}">
        <p14:creationId xmlns:p14="http://schemas.microsoft.com/office/powerpoint/2010/main" val="171451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598" y="0"/>
            <a:ext cx="8229600" cy="1399032"/>
          </a:xfrm>
        </p:spPr>
        <p:txBody>
          <a:bodyPr/>
          <a:lstStyle/>
          <a:p>
            <a:pPr algn="ctr"/>
            <a:r>
              <a:rPr lang="en-US" b="1" dirty="0">
                <a:ln w="6350">
                  <a:solidFill>
                    <a:srgbClr val="FF388C">
                      <a:shade val="43000"/>
                    </a:srgbClr>
                  </a:solidFill>
                </a:ln>
                <a:solidFill>
                  <a:srgbClr val="FF388C">
                    <a:tint val="83000"/>
                    <a:satMod val="150000"/>
                  </a:srgbClr>
                </a:solidFill>
              </a:rPr>
              <a:t>Loch Ness Monster</a:t>
            </a:r>
            <a:br>
              <a:rPr lang="en-US" b="1" dirty="0">
                <a:ln w="6350">
                  <a:solidFill>
                    <a:srgbClr val="FF388C">
                      <a:shade val="43000"/>
                    </a:srgbClr>
                  </a:solidFill>
                </a:ln>
                <a:solidFill>
                  <a:srgbClr val="FF388C">
                    <a:tint val="83000"/>
                    <a:satMod val="150000"/>
                  </a:srgbClr>
                </a:solidFill>
              </a:rPr>
            </a:br>
            <a:r>
              <a:rPr lang="ru-RU" sz="2000" dirty="0">
                <a:ln w="6350">
                  <a:solidFill>
                    <a:srgbClr val="FF388C">
                      <a:shade val="43000"/>
                    </a:srgbClr>
                  </a:solidFill>
                </a:ln>
                <a:solidFill>
                  <a:srgbClr val="FF388C">
                    <a:tint val="83000"/>
                    <a:satMod val="150000"/>
                  </a:srgbClr>
                </a:solidFill>
                <a:effectLst>
                  <a:outerShdw blurRad="38100" dist="38100" dir="2700000" algn="tl">
                    <a:srgbClr val="000000">
                      <a:alpha val="43137"/>
                    </a:srgbClr>
                  </a:outerShdw>
                </a:effectLst>
              </a:rPr>
              <a:t>Лох-</a:t>
            </a:r>
            <a:r>
              <a:rPr lang="ru-RU" sz="2000" dirty="0" err="1">
                <a:ln w="6350">
                  <a:solidFill>
                    <a:srgbClr val="FF388C">
                      <a:shade val="43000"/>
                    </a:srgbClr>
                  </a:solidFill>
                </a:ln>
                <a:solidFill>
                  <a:srgbClr val="FF388C">
                    <a:tint val="83000"/>
                    <a:satMod val="150000"/>
                  </a:srgbClr>
                </a:solidFill>
                <a:effectLst>
                  <a:outerShdw blurRad="38100" dist="38100" dir="2700000" algn="tl">
                    <a:srgbClr val="000000">
                      <a:alpha val="43137"/>
                    </a:srgbClr>
                  </a:outerShdw>
                </a:effectLst>
              </a:rPr>
              <a:t>несское</a:t>
            </a:r>
            <a:r>
              <a:rPr lang="ru-RU" sz="2000" dirty="0">
                <a:ln w="6350">
                  <a:solidFill>
                    <a:srgbClr val="FF388C">
                      <a:shade val="43000"/>
                    </a:srgbClr>
                  </a:solidFill>
                </a:ln>
                <a:solidFill>
                  <a:srgbClr val="FF388C">
                    <a:tint val="83000"/>
                    <a:satMod val="150000"/>
                  </a:srgbClr>
                </a:solidFill>
                <a:effectLst>
                  <a:outerShdw blurRad="38100" dist="38100" dir="2700000" algn="tl">
                    <a:srgbClr val="000000">
                      <a:alpha val="43137"/>
                    </a:srgbClr>
                  </a:outerShdw>
                </a:effectLst>
              </a:rPr>
              <a:t> чудовище</a:t>
            </a: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18" y="2276872"/>
            <a:ext cx="4549062" cy="3024336"/>
          </a:xfrm>
        </p:spPr>
      </p:pic>
      <p:sp>
        <p:nvSpPr>
          <p:cNvPr id="5" name="Прямоугольник 4"/>
          <p:cNvSpPr/>
          <p:nvPr/>
        </p:nvSpPr>
        <p:spPr>
          <a:xfrm>
            <a:off x="462598" y="5373216"/>
            <a:ext cx="8429882" cy="1200329"/>
          </a:xfrm>
          <a:prstGeom prst="rect">
            <a:avLst/>
          </a:prstGeom>
        </p:spPr>
        <p:txBody>
          <a:bodyPr wrap="square">
            <a:spAutoFit/>
          </a:bodyPr>
          <a:lstStyle/>
          <a:p>
            <a:pPr algn="just"/>
            <a:r>
              <a:rPr lang="en-US" dirty="0"/>
              <a:t>The modern legend of Nessie begins in 1934 with Dr. Robert Kenneth Wilson, a London physician, who allegedly photographed a plesiosaur-like beast with a long neck emerging out of the murky waters. That photo created quite a fuss and is still at the center of controversy</a:t>
            </a:r>
            <a:endParaRPr lang="ru-RU" dirty="0"/>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3" y="1340768"/>
            <a:ext cx="4752528" cy="3462966"/>
          </a:xfrm>
        </p:spPr>
      </p:pic>
    </p:spTree>
    <p:extLst>
      <p:ext uri="{BB962C8B-B14F-4D97-AF65-F5344CB8AC3E}">
        <p14:creationId xmlns:p14="http://schemas.microsoft.com/office/powerpoint/2010/main" val="366011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399032"/>
          </a:xfrm>
        </p:spPr>
        <p:txBody>
          <a:bodyPr>
            <a:normAutofit fontScale="90000"/>
          </a:bodyPr>
          <a:lstStyle/>
          <a:p>
            <a:pPr algn="ctr"/>
            <a:r>
              <a:rPr lang="en-US" b="1" dirty="0">
                <a:effectLst/>
              </a:rPr>
              <a:t>Stonehenge, </a:t>
            </a:r>
            <a:r>
              <a:rPr lang="en-US" b="1" dirty="0" smtClean="0">
                <a:effectLst/>
              </a:rPr>
              <a:t>Salisbury</a:t>
            </a:r>
            <a:br>
              <a:rPr lang="en-US" b="1" dirty="0" smtClean="0">
                <a:effectLst/>
              </a:rPr>
            </a:br>
            <a:r>
              <a:rPr lang="ru-RU" sz="2700" dirty="0">
                <a:effectLst/>
              </a:rPr>
              <a:t>Стоунхендж, Солсбери</a:t>
            </a:r>
            <a:r>
              <a:rPr lang="en-US" sz="2700" dirty="0">
                <a:effectLst/>
              </a:rPr>
              <a:t/>
            </a:r>
            <a:br>
              <a:rPr lang="en-US" sz="2700" dirty="0">
                <a:effectLst/>
              </a:rPr>
            </a:br>
            <a:endParaRPr lang="ru-RU" sz="27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4673" y="1772816"/>
            <a:ext cx="4992554" cy="3744416"/>
          </a:xfrm>
        </p:spPr>
      </p:pic>
      <p:sp>
        <p:nvSpPr>
          <p:cNvPr id="9" name="Прямоугольник 8"/>
          <p:cNvSpPr/>
          <p:nvPr/>
        </p:nvSpPr>
        <p:spPr>
          <a:xfrm>
            <a:off x="5220072" y="1196752"/>
            <a:ext cx="3798168" cy="2308324"/>
          </a:xfrm>
          <a:prstGeom prst="rect">
            <a:avLst/>
          </a:prstGeom>
        </p:spPr>
        <p:txBody>
          <a:bodyPr wrap="square">
            <a:spAutoFit/>
          </a:bodyPr>
          <a:lstStyle/>
          <a:p>
            <a:pPr algn="just"/>
            <a:r>
              <a:rPr lang="en-US" dirty="0"/>
              <a:t>Stonehenge is a prehistoric monument located in the English county of </a:t>
            </a:r>
            <a:r>
              <a:rPr lang="en-US" dirty="0" smtClean="0"/>
              <a:t>Wiltshire</a:t>
            </a:r>
            <a:r>
              <a:rPr lang="en-US" dirty="0"/>
              <a:t>. One of the most famous sites in the world, Stonehenge is composed of a circular setting of large standing stones set within </a:t>
            </a:r>
            <a:r>
              <a:rPr lang="en-US" dirty="0" smtClean="0"/>
              <a:t>earthworks </a:t>
            </a:r>
            <a:r>
              <a:rPr lang="en-US" i="1" dirty="0" smtClean="0"/>
              <a:t>(</a:t>
            </a:r>
            <a:r>
              <a:rPr lang="ru-RU" sz="1400" i="1" dirty="0" smtClean="0"/>
              <a:t>земляное укрепление).</a:t>
            </a:r>
            <a:endParaRPr lang="ru-RU" sz="1400" i="1" dirty="0"/>
          </a:p>
        </p:txBody>
      </p:sp>
      <p:sp>
        <p:nvSpPr>
          <p:cNvPr id="11" name="Прямоугольник 10"/>
          <p:cNvSpPr/>
          <p:nvPr/>
        </p:nvSpPr>
        <p:spPr>
          <a:xfrm>
            <a:off x="5220072" y="4346520"/>
            <a:ext cx="3798168" cy="1477328"/>
          </a:xfrm>
          <a:prstGeom prst="rect">
            <a:avLst/>
          </a:prstGeom>
        </p:spPr>
        <p:txBody>
          <a:bodyPr wrap="square">
            <a:spAutoFit/>
          </a:bodyPr>
          <a:lstStyle/>
          <a:p>
            <a:pPr algn="just"/>
            <a:r>
              <a:rPr lang="en-US" dirty="0"/>
              <a:t> It is at the </a:t>
            </a:r>
            <a:r>
              <a:rPr lang="en-US" dirty="0" err="1"/>
              <a:t>centre</a:t>
            </a:r>
            <a:r>
              <a:rPr lang="en-US" dirty="0"/>
              <a:t> of the most dense complex of Neolithic and Bronze Age monuments in England, including several hundred burial mounds</a:t>
            </a:r>
            <a:r>
              <a:rPr lang="en-US" dirty="0" smtClean="0"/>
              <a:t>.</a:t>
            </a:r>
            <a:endParaRPr lang="ru-RU" dirty="0"/>
          </a:p>
        </p:txBody>
      </p:sp>
      <p:sp>
        <p:nvSpPr>
          <p:cNvPr id="3" name="Объект 2"/>
          <p:cNvSpPr>
            <a:spLocks noGrp="1"/>
          </p:cNvSpPr>
          <p:nvPr>
            <p:ph sz="half" idx="2"/>
          </p:nvPr>
        </p:nvSpPr>
        <p:spPr/>
        <p:txBody>
          <a:bodyPr/>
          <a:lstStyle/>
          <a:p>
            <a:endParaRPr lang="ru-RU" dirty="0"/>
          </a:p>
        </p:txBody>
      </p:sp>
    </p:spTree>
    <p:extLst>
      <p:ext uri="{BB962C8B-B14F-4D97-AF65-F5344CB8AC3E}">
        <p14:creationId xmlns:p14="http://schemas.microsoft.com/office/powerpoint/2010/main" val="2430346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254</TotalTime>
  <Words>521</Words>
  <Application>Microsoft Office PowerPoint</Application>
  <PresentationFormat>Экран (4:3)</PresentationFormat>
  <Paragraphs>25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Яркая</vt:lpstr>
      <vt:lpstr>Mystical places of England</vt:lpstr>
      <vt:lpstr>St Michael's Mount Гора Святого Михаила, графство Корнуолл, Англия, Великобритания. </vt:lpstr>
      <vt:lpstr>St Michael's Mount</vt:lpstr>
      <vt:lpstr>Cerne Abbas Giant  Великан Керн-Аббас, под  Дорчестером</vt:lpstr>
      <vt:lpstr>Tintagel Castle Тинтагель, Корнуэлл</vt:lpstr>
      <vt:lpstr>Glastonbury Tor Гластонбери Тор (Холм святого Михаила)</vt:lpstr>
      <vt:lpstr>Sherwood Forest  Шервудский лес</vt:lpstr>
      <vt:lpstr>Loch Ness Monster Лох-несское чудовище</vt:lpstr>
      <vt:lpstr>Stonehenge, Salisbury Стоунхендж, Солсбери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Mystical places of England</dc:title>
  <dc:creator>andrey</dc:creator>
  <cp:lastModifiedBy>Анастасия</cp:lastModifiedBy>
  <cp:revision>23</cp:revision>
  <dcterms:created xsi:type="dcterms:W3CDTF">2012-11-25T03:43:40Z</dcterms:created>
  <dcterms:modified xsi:type="dcterms:W3CDTF">2013-11-12T12:32:02Z</dcterms:modified>
</cp:coreProperties>
</file>