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8C011"/>
    <a:srgbClr val="F4FAA4"/>
    <a:srgbClr val="000000"/>
    <a:srgbClr val="CBE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05021D-80C1-423B-B7D8-0CF4781950D2}" type="datetimeFigureOut">
              <a:rPr lang="ru-RU"/>
              <a:pPr/>
              <a:t>13.11.2014</a:t>
            </a:fld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6F7394-267F-4FC4-A7FA-B99BC5143B8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C85F-C221-47DF-8D3B-53E5D2E9E2C2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996B-2C57-4532-894F-125C4C53B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E409-6F0E-4DA4-BDC1-E99FACF9E265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9F72-C28E-4EC5-86F8-264A490BD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7AAA-41BA-4E5E-BEE2-2938CA9FF36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AC09-39DF-44DC-A873-D2D4EC921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0930-1110-4E20-B288-1E15C6E72C1A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0E6B-9B59-42D3-96D8-4BE1061C5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D41B-58FA-4B0E-9242-B3818882B67D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291A-B3C4-410C-B220-73DA8391D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83198-FBBD-4075-9DD4-96F105004D1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83E8-1BB8-4DAF-93A2-1BFD486F8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E5BC-9F4C-4CE1-9012-5A6E29F28BDE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CD5F-197A-4228-8043-99A225851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CE1F-B550-4714-B82E-A5DD32ABA548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8D61-68D3-41B4-AD91-8E6AC357B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1E01-A21F-4522-94E6-3A0136BF1451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BC5C-0DCF-401A-8E91-29F40B62E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AA2C-168B-441F-AAC8-514BF98DFF7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AA1D-752F-403E-9484-56DCFA8C7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F11F-42A1-492E-89ED-46162824A46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7F3E-B7DD-4950-A90B-4ACCF4AE8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F5CE3D-04D3-4464-B9CC-05FB340EABCD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997DB-A496-47CB-ACB5-17E496D74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9.pn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gif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44.pn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6732588" y="3573463"/>
            <a:ext cx="1511300" cy="1368425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3"/>
          <p:cNvSpPr>
            <a:spLocks noGrp="1"/>
          </p:cNvSpPr>
          <p:nvPr>
            <p:ph type="subTitle" idx="1"/>
          </p:nvPr>
        </p:nvSpPr>
        <p:spPr>
          <a:xfrm>
            <a:off x="971550" y="4797425"/>
            <a:ext cx="4464050" cy="1679575"/>
          </a:xfrm>
        </p:spPr>
        <p:txBody>
          <a:bodyPr/>
          <a:lstStyle/>
          <a:p>
            <a:r>
              <a:rPr lang="ru-RU" sz="2000" b="1" smtClean="0">
                <a:solidFill>
                  <a:srgbClr val="0033CC"/>
                </a:solidFill>
              </a:rPr>
              <a:t>Чеснокова Татьяна Витальевна</a:t>
            </a:r>
          </a:p>
          <a:p>
            <a:r>
              <a:rPr lang="ru-RU" sz="2000" b="1" smtClean="0">
                <a:solidFill>
                  <a:srgbClr val="0033CC"/>
                </a:solidFill>
              </a:rPr>
              <a:t>МБОУ «Юстикская ООШ» </a:t>
            </a:r>
          </a:p>
          <a:p>
            <a:r>
              <a:rPr lang="ru-RU" sz="2000" b="1" smtClean="0">
                <a:solidFill>
                  <a:srgbClr val="0033CC"/>
                </a:solidFill>
              </a:rPr>
              <a:t>2014 год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116013" y="908050"/>
            <a:ext cx="7200900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Решение  задач 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модуля Геометрия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867400" y="3213100"/>
            <a:ext cx="1512888" cy="18716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659563" y="4149725"/>
            <a:ext cx="1296987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Рисунок 29" descr="http://alexlarin.net/gia2013/13/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84213" y="1916113"/>
            <a:ext cx="8208962" cy="4465637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Решение:</a:t>
            </a:r>
            <a:endParaRPr lang="ru-RU" sz="2000"/>
          </a:p>
          <a:p>
            <a:r>
              <a:rPr lang="ru-RU" sz="2400"/>
              <a:t>По теореме Пифагора найдём  гипотенузу </a:t>
            </a:r>
          </a:p>
          <a:p>
            <a:r>
              <a:rPr lang="ru-RU" sz="2400"/>
              <a:t>прямоугольного треугольника :                          . </a:t>
            </a:r>
          </a:p>
          <a:p>
            <a:r>
              <a:rPr lang="ru-RU" sz="2400"/>
              <a:t>Косинус угла         равен 4:5=0,8</a:t>
            </a:r>
          </a:p>
          <a:p>
            <a:endParaRPr lang="ru-RU" sz="2400"/>
          </a:p>
          <a:p>
            <a:r>
              <a:rPr lang="ru-RU" sz="2400"/>
              <a:t>По формуле приведения                                 , </a:t>
            </a:r>
          </a:p>
          <a:p>
            <a:r>
              <a:rPr lang="ru-RU" sz="2400"/>
              <a:t>поэтому  косинус угла на рисунке будет равен -0,8. </a:t>
            </a:r>
          </a:p>
          <a:p>
            <a:endParaRPr lang="ru-RU" sz="2400"/>
          </a:p>
          <a:p>
            <a:r>
              <a:rPr lang="ru-RU" sz="2400"/>
              <a:t>Ответ: -0,8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572000" y="4292600"/>
          <a:ext cx="2808288" cy="444500"/>
        </p:xfrm>
        <a:graphic>
          <a:graphicData uri="http://schemas.openxmlformats.org/presentationml/2006/ole">
            <p:oleObj spid="_x0000_s23559" name="Формула" r:id="rId4" imgW="1447560" imgH="228600" progId="Equation.3">
              <p:embed/>
            </p:oleObj>
          </a:graphicData>
        </a:graphic>
      </p:graphicFrame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7164388" y="1412875"/>
            <a:ext cx="863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164388" y="692150"/>
            <a:ext cx="0" cy="720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7308850" y="1052513"/>
          <a:ext cx="384175" cy="352425"/>
        </p:xfrm>
        <a:graphic>
          <a:graphicData uri="http://schemas.openxmlformats.org/presentationml/2006/ole">
            <p:oleObj spid="_x0000_s23564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7737475" y="549275"/>
          <a:ext cx="1406525" cy="512763"/>
        </p:xfrm>
        <a:graphic>
          <a:graphicData uri="http://schemas.openxmlformats.org/presentationml/2006/ole">
            <p:oleObj spid="_x0000_s23565" name="Формула" r:id="rId6" imgW="558720" imgH="203040" progId="Equation.3">
              <p:embed/>
            </p:oleObj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2987675" y="3573463"/>
          <a:ext cx="384175" cy="352425"/>
        </p:xfrm>
        <a:graphic>
          <a:graphicData uri="http://schemas.openxmlformats.org/presentationml/2006/ole">
            <p:oleObj spid="_x0000_s23566" name="Формула" r:id="rId7" imgW="152280" imgH="139680" progId="Equation.3">
              <p:embed/>
            </p:oleObj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651500" y="3213100"/>
          <a:ext cx="1584325" cy="512763"/>
        </p:xfrm>
        <a:graphic>
          <a:graphicData uri="http://schemas.openxmlformats.org/presentationml/2006/ole">
            <p:oleObj spid="_x0000_s23567" name="Формула" r:id="rId8" imgW="787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476375" y="188913"/>
          <a:ext cx="7667625" cy="1001712"/>
        </p:xfrm>
        <a:graphic>
          <a:graphicData uri="http://schemas.openxmlformats.org/presentationml/2006/ole">
            <p:oleObj spid="_x0000_s24581" name="Формула" r:id="rId3" imgW="3301920" imgH="431640" progId="Equation.3">
              <p:embed/>
            </p:oleObj>
          </a:graphicData>
        </a:graphic>
      </p:graphicFrame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23850" y="1557338"/>
            <a:ext cx="2663825" cy="2519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23850" y="1773238"/>
            <a:ext cx="2663825" cy="2087562"/>
          </a:xfrm>
          <a:prstGeom prst="hexagon">
            <a:avLst>
              <a:gd name="adj" fmla="val 31901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987675" y="2636838"/>
          <a:ext cx="555625" cy="601662"/>
        </p:xfrm>
        <a:graphic>
          <a:graphicData uri="http://schemas.openxmlformats.org/presentationml/2006/ole">
            <p:oleObj spid="_x0000_s24584" name="Формула" r:id="rId4" imgW="152280" imgH="16488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0" y="3335338"/>
          <a:ext cx="555625" cy="647700"/>
        </p:xfrm>
        <a:graphic>
          <a:graphicData uri="http://schemas.openxmlformats.org/presentationml/2006/ole">
            <p:oleObj spid="_x0000_s24585" name="Формула" r:id="rId5" imgW="152280" imgH="17748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246313" y="3933825"/>
          <a:ext cx="601662" cy="601663"/>
        </p:xfrm>
        <a:graphic>
          <a:graphicData uri="http://schemas.openxmlformats.org/presentationml/2006/ole">
            <p:oleObj spid="_x0000_s24586" name="Формула" r:id="rId6" imgW="164880" imgH="16488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468313" y="3933825"/>
          <a:ext cx="555625" cy="601663"/>
        </p:xfrm>
        <a:graphic>
          <a:graphicData uri="http://schemas.openxmlformats.org/presentationml/2006/ole">
            <p:oleObj spid="_x0000_s24587" name="Формула" r:id="rId7" imgW="152280" imgH="16488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-22225" y="2133600"/>
          <a:ext cx="601663" cy="601663"/>
        </p:xfrm>
        <a:graphic>
          <a:graphicData uri="http://schemas.openxmlformats.org/presentationml/2006/ole">
            <p:oleObj spid="_x0000_s24588" name="Формула" r:id="rId8" imgW="164880" imgH="16488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395288" y="1174750"/>
          <a:ext cx="555625" cy="647700"/>
        </p:xfrm>
        <a:graphic>
          <a:graphicData uri="http://schemas.openxmlformats.org/presentationml/2006/ole">
            <p:oleObj spid="_x0000_s24589" name="Формула" r:id="rId9" imgW="152280" imgH="17748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2339975" y="1268413"/>
          <a:ext cx="555625" cy="601662"/>
        </p:xfrm>
        <a:graphic>
          <a:graphicData uri="http://schemas.openxmlformats.org/presentationml/2006/ole">
            <p:oleObj spid="_x0000_s24590" name="Формула" r:id="rId10" imgW="152280" imgH="164880" progId="Equation.3">
              <p:embed/>
            </p:oleObj>
          </a:graphicData>
        </a:graphic>
      </p:graphicFrame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468313" y="1773238"/>
            <a:ext cx="1871662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468313" y="2781300"/>
            <a:ext cx="25193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563938" y="1341438"/>
            <a:ext cx="5329237" cy="4751387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 Решение:</a:t>
            </a:r>
          </a:p>
          <a:p>
            <a:pPr algn="ctr"/>
            <a:r>
              <a:rPr lang="ru-RU" sz="2000">
                <a:sym typeface="Symbol" pitchFamily="18" charset="2"/>
              </a:rPr>
              <a:t>АОВ вписан в окружность </a:t>
            </a:r>
          </a:p>
          <a:p>
            <a:pPr algn="ctr"/>
            <a:r>
              <a:rPr lang="ru-RU" sz="2000">
                <a:sym typeface="Symbol" pitchFamily="18" charset="2"/>
              </a:rPr>
              <a:t>и опирается на дугу равную </a:t>
            </a:r>
          </a:p>
          <a:p>
            <a:pPr algn="ctr"/>
            <a:r>
              <a:rPr lang="ru-RU" sz="2000">
                <a:sym typeface="Symbol" pitchFamily="18" charset="2"/>
              </a:rPr>
              <a:t>60 градусам ( 360:6=60 ). Градусная</a:t>
            </a:r>
          </a:p>
          <a:p>
            <a:pPr algn="ctr"/>
            <a:r>
              <a:rPr lang="ru-RU" sz="2000">
                <a:sym typeface="Symbol" pitchFamily="18" charset="2"/>
              </a:rPr>
              <a:t>мера вписанного угла равна </a:t>
            </a:r>
          </a:p>
          <a:p>
            <a:pPr algn="ctr"/>
            <a:r>
              <a:rPr lang="ru-RU" sz="2000">
                <a:sym typeface="Symbol" pitchFamily="18" charset="2"/>
              </a:rPr>
              <a:t>Половине дуги, на которую он опирается</a:t>
            </a:r>
            <a:r>
              <a:rPr lang="ru-RU" sz="2400">
                <a:sym typeface="Symbol" pitchFamily="18" charset="2"/>
              </a:rPr>
              <a:t>,</a:t>
            </a:r>
          </a:p>
          <a:p>
            <a:pPr algn="ctr"/>
            <a:r>
              <a:rPr lang="ru-RU" sz="2000">
                <a:sym typeface="Symbol" pitchFamily="18" charset="2"/>
              </a:rPr>
              <a:t>поэтому  АОВ=60:2=30 градусов.</a:t>
            </a:r>
            <a:endParaRPr lang="en-US" sz="2000">
              <a:sym typeface="Symbol" pitchFamily="18" charset="2"/>
            </a:endParaRPr>
          </a:p>
          <a:p>
            <a:pPr algn="ctr"/>
            <a:endParaRPr lang="en-US" sz="2000">
              <a:sym typeface="Symbol" pitchFamily="18" charset="2"/>
            </a:endParaRPr>
          </a:p>
          <a:p>
            <a:pPr algn="ctr"/>
            <a:endParaRPr lang="en-US" sz="2000">
              <a:sym typeface="Symbol" pitchFamily="18" charset="2"/>
            </a:endParaRPr>
          </a:p>
          <a:p>
            <a:pPr algn="ctr"/>
            <a:endParaRPr lang="en-US" sz="2000">
              <a:sym typeface="Symbol" pitchFamily="18" charset="2"/>
            </a:endParaRPr>
          </a:p>
          <a:p>
            <a:pPr algn="ctr"/>
            <a:r>
              <a:rPr lang="ru-RU" sz="2000">
                <a:sym typeface="Symbol" pitchFamily="18" charset="2"/>
              </a:rPr>
              <a:t>Ответ: 0,5</a:t>
            </a:r>
          </a:p>
          <a:p>
            <a:pPr algn="ctr"/>
            <a:r>
              <a:rPr lang="en-US" sz="2000">
                <a:sym typeface="Symbol" pitchFamily="18" charset="2"/>
              </a:rPr>
              <a:t> </a:t>
            </a:r>
            <a:endParaRPr lang="ru-RU" sz="2000">
              <a:sym typeface="Symbol" pitchFamily="18" charset="2"/>
            </a:endParaRPr>
          </a:p>
        </p:txBody>
      </p:sp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4140200" y="4149725"/>
          <a:ext cx="1792288" cy="677863"/>
        </p:xfrm>
        <a:graphic>
          <a:graphicData uri="http://schemas.openxmlformats.org/presentationml/2006/ole">
            <p:oleObj spid="_x0000_s24594" name="Формула" r:id="rId11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J009569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3598862" cy="2846388"/>
          </a:xfrm>
          <a:prstGeom prst="rect">
            <a:avLst/>
          </a:prstGeom>
          <a:noFill/>
        </p:spPr>
      </p:pic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763713" y="2276475"/>
            <a:ext cx="5876925" cy="2514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Творческих успехов,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уважаемые коллеги!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5675312"/>
          </a:xfrm>
        </p:spPr>
        <p:txBody>
          <a:bodyPr/>
          <a:lstStyle/>
          <a:p>
            <a:pPr algn="l"/>
            <a:r>
              <a:rPr lang="ru-RU" smtClean="0"/>
              <a:t> </a:t>
            </a:r>
            <a:r>
              <a:rPr lang="ru-RU" sz="3200" smtClean="0"/>
              <a:t>Источники </a:t>
            </a:r>
            <a:br>
              <a:rPr lang="ru-RU" sz="3200" smtClean="0"/>
            </a:br>
            <a:r>
              <a:rPr lang="ru-RU" sz="3200" smtClean="0"/>
              <a:t>1. Тренировочные варианты ОГЭ (ГИА) 2015. Генератор вариантов. </a:t>
            </a:r>
            <a:r>
              <a:rPr lang="en-US" sz="3200" smtClean="0"/>
              <a:t>alekslarin</a:t>
            </a:r>
            <a:r>
              <a:rPr lang="ru-RU" sz="3200" smtClean="0"/>
              <a:t>.</a:t>
            </a:r>
            <a:r>
              <a:rPr lang="en-US" sz="3200" smtClean="0"/>
              <a:t>net</a:t>
            </a:r>
            <a:br>
              <a:rPr lang="en-US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en-US" sz="3200" smtClean="0"/>
              <a:t>2</a:t>
            </a:r>
            <a:r>
              <a:rPr lang="ru-RU" sz="3200" smtClean="0"/>
              <a:t>. Математика. Предметная неделя в школе/ автор-составитель Г.И. Григорьева.-М.: Глобус, 2008.-198 с.</a:t>
            </a:r>
            <a:br>
              <a:rPr lang="ru-RU" sz="3200" smtClean="0"/>
            </a:br>
            <a:r>
              <a:rPr lang="ru-RU" sz="3200" smtClean="0"/>
              <a:t>3. Анимированные картинки:</a:t>
            </a:r>
            <a:r>
              <a:rPr lang="ru-RU" smtClean="0"/>
              <a:t> </a:t>
            </a:r>
            <a:r>
              <a:rPr lang="ru-RU" sz="2400" smtClean="0">
                <a:hlinkClick r:id="rId2"/>
              </a:rPr>
              <a:t>http://www.livegif.ru/</a:t>
            </a:r>
            <a:r>
              <a:rPr lang="ru-RU" sz="2400" smtClean="0"/>
              <a:t> 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6911975" cy="6491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22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Если хочешь научиться плавать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-смело входи в воду.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Если хочешь научиться решать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задачи - решай их!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Д. Пойа</a:t>
            </a:r>
          </a:p>
        </p:txBody>
      </p:sp>
      <p:pic>
        <p:nvPicPr>
          <p:cNvPr id="26630" name="Picture 6" descr="BD13631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724400"/>
            <a:ext cx="1073150" cy="193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alexlarin.net/gia2013/10/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83534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755650" y="1628775"/>
            <a:ext cx="3097213" cy="503238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Решение 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84213" y="2492375"/>
            <a:ext cx="8208962" cy="3457575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1) АВ=ВС=АС, так как треугольник АВС равносторонний</a:t>
            </a:r>
          </a:p>
          <a:p>
            <a:pPr algn="ctr"/>
            <a:r>
              <a:rPr lang="ru-RU" sz="2400"/>
              <a:t>2) АС = 2</a:t>
            </a:r>
            <a:r>
              <a:rPr lang="ru-RU" sz="2400">
                <a:sym typeface="Symbol" pitchFamily="18" charset="2"/>
              </a:rPr>
              <a:t>8= 16 см, так как средняя линия равна  ½ АС</a:t>
            </a:r>
          </a:p>
          <a:p>
            <a:pPr algn="ctr"/>
            <a:r>
              <a:rPr lang="ru-RU" sz="2400">
                <a:sym typeface="Symbol" pitchFamily="18" charset="2"/>
              </a:rPr>
              <a:t>3) АВ + ВС + АС = 3АС = 316 = 48 см периметр АВС.</a:t>
            </a:r>
          </a:p>
          <a:p>
            <a:pPr algn="ctr"/>
            <a:r>
              <a:rPr lang="ru-RU" sz="2400">
                <a:sym typeface="Symbol" pitchFamily="18" charset="2"/>
              </a:rPr>
              <a:t>Ответ: 48 см</a:t>
            </a:r>
          </a:p>
        </p:txBody>
      </p:sp>
      <p:pic>
        <p:nvPicPr>
          <p:cNvPr id="2" name="Picture 7" descr="AG00056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67500"/>
            <a:ext cx="113411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Oval 9"/>
          <p:cNvSpPr>
            <a:spLocks noChangeArrowheads="1"/>
          </p:cNvSpPr>
          <p:nvPr/>
        </p:nvSpPr>
        <p:spPr bwMode="auto">
          <a:xfrm>
            <a:off x="468313" y="2708275"/>
            <a:ext cx="2520950" cy="23764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59" name="Picture 2" descr="http://alexlarin.net/gia2013/11/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50838"/>
            <a:ext cx="860425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50825" y="1484313"/>
            <a:ext cx="3097213" cy="503237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Решение 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492500" y="1412875"/>
            <a:ext cx="5329238" cy="5184775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1) Пусть О - точка пересечения</a:t>
            </a:r>
          </a:p>
          <a:p>
            <a:pPr algn="ctr"/>
            <a:r>
              <a:rPr lang="ru-RU" sz="2000"/>
              <a:t>диагоналей прямоугольника.</a:t>
            </a:r>
          </a:p>
          <a:p>
            <a:pPr algn="ctr"/>
            <a:r>
              <a:rPr lang="ru-RU" sz="2000"/>
              <a:t>Диагонали прямоугольника равны, </a:t>
            </a:r>
          </a:p>
          <a:p>
            <a:pPr algn="ctr"/>
            <a:r>
              <a:rPr lang="ru-RU" sz="2000"/>
              <a:t> в точке пересечения делятся пополам. </a:t>
            </a:r>
          </a:p>
          <a:p>
            <a:pPr algn="ctr"/>
            <a:r>
              <a:rPr lang="ru-RU" sz="2000"/>
              <a:t>АО = ОС радиусы описанной окружности.</a:t>
            </a:r>
          </a:p>
          <a:p>
            <a:pPr algn="ctr"/>
            <a:r>
              <a:rPr lang="ru-RU" sz="2000"/>
              <a:t>2)    АС диагональ АВС</a:t>
            </a:r>
            <a:r>
              <a:rPr lang="en-US" sz="2000"/>
              <a:t>D</a:t>
            </a:r>
            <a:r>
              <a:rPr lang="ru-RU" sz="2000"/>
              <a:t> и гипотенуза </a:t>
            </a:r>
          </a:p>
          <a:p>
            <a:pPr algn="ctr"/>
            <a:r>
              <a:rPr lang="ru-RU" sz="2000"/>
              <a:t>прямоугольного треугольника АВС.</a:t>
            </a:r>
          </a:p>
          <a:p>
            <a:pPr algn="ctr"/>
            <a:r>
              <a:rPr lang="en-US" sz="2000"/>
              <a:t> </a:t>
            </a:r>
            <a:r>
              <a:rPr lang="ru-RU" sz="2000"/>
              <a:t> По теореме</a:t>
            </a:r>
            <a:r>
              <a:rPr lang="en-US" sz="2000"/>
              <a:t> </a:t>
            </a:r>
            <a:r>
              <a:rPr lang="ru-RU" sz="2000"/>
              <a:t>Пифагора</a:t>
            </a:r>
          </a:p>
          <a:p>
            <a:pPr algn="ctr"/>
            <a:endParaRPr lang="ru-RU" sz="2000"/>
          </a:p>
          <a:p>
            <a:pPr algn="ctr"/>
            <a:endParaRPr lang="ru-RU" sz="2000"/>
          </a:p>
          <a:p>
            <a:pPr algn="ctr"/>
            <a:r>
              <a:rPr lang="en-US" sz="2000"/>
              <a:t>3) </a:t>
            </a:r>
            <a:r>
              <a:rPr lang="ru-RU" sz="2000"/>
              <a:t>26</a:t>
            </a:r>
            <a:r>
              <a:rPr lang="en-US" sz="2000"/>
              <a:t> </a:t>
            </a:r>
            <a:r>
              <a:rPr lang="ru-RU" sz="2000"/>
              <a:t>:</a:t>
            </a:r>
            <a:r>
              <a:rPr lang="en-US" sz="2000"/>
              <a:t> </a:t>
            </a:r>
            <a:r>
              <a:rPr lang="ru-RU" sz="2000"/>
              <a:t>2 = 13 см радиус окружности.</a:t>
            </a:r>
          </a:p>
          <a:p>
            <a:pPr algn="ctr"/>
            <a:r>
              <a:rPr lang="ru-RU" sz="2000"/>
              <a:t>Ответ: 13 см</a:t>
            </a:r>
          </a:p>
          <a:p>
            <a:pPr algn="ctr"/>
            <a:r>
              <a:rPr lang="ru-RU" sz="2400"/>
              <a:t>  </a:t>
            </a:r>
            <a:endParaRPr lang="ru-RU" sz="2400">
              <a:sym typeface="Symbol" pitchFamily="18" charset="2"/>
            </a:endParaRPr>
          </a:p>
        </p:txBody>
      </p:sp>
      <p:sp>
        <p:nvSpPr>
          <p:cNvPr id="14362" name="Rectangle 8"/>
          <p:cNvSpPr>
            <a:spLocks noChangeArrowheads="1"/>
          </p:cNvSpPr>
          <p:nvPr/>
        </p:nvSpPr>
        <p:spPr bwMode="auto">
          <a:xfrm>
            <a:off x="611188" y="3357563"/>
            <a:ext cx="2232025" cy="10795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79388" y="3789363"/>
          <a:ext cx="393700" cy="393700"/>
        </p:xfrm>
        <a:graphic>
          <a:graphicData uri="http://schemas.openxmlformats.org/presentationml/2006/ole">
            <p:oleObj spid="_x0000_s14346" name="Формула" r:id="rId4" imgW="177480" imgH="17748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1619250" y="2997200"/>
          <a:ext cx="450850" cy="365125"/>
        </p:xfrm>
        <a:graphic>
          <a:graphicData uri="http://schemas.openxmlformats.org/presentationml/2006/ole">
            <p:oleObj spid="_x0000_s14347" name="Формула" r:id="rId5" imgW="203040" imgH="164880" progId="Equation.3">
              <p:embed/>
            </p:oleObj>
          </a:graphicData>
        </a:graphic>
      </p:graphicFrame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611188" y="3357563"/>
            <a:ext cx="22320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1619250" y="3789363"/>
          <a:ext cx="254000" cy="252412"/>
        </p:xfrm>
        <a:graphic>
          <a:graphicData uri="http://schemas.openxmlformats.org/presentationml/2006/ole">
            <p:oleObj spid="_x0000_s14350" name="Формула" r:id="rId6" imgW="114120" imgH="114120" progId="Equation.3">
              <p:embed/>
            </p:oleObj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2774950" y="2790825"/>
          <a:ext cx="444500" cy="517525"/>
        </p:xfrm>
        <a:graphic>
          <a:graphicData uri="http://schemas.openxmlformats.org/presentationml/2006/ole">
            <p:oleObj spid="_x0000_s14351" name="Формула" r:id="rId7" imgW="152280" imgH="177480" progId="Equation.3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77788" y="2778125"/>
          <a:ext cx="473075" cy="511175"/>
        </p:xfrm>
        <a:graphic>
          <a:graphicData uri="http://schemas.openxmlformats.org/presentationml/2006/ole">
            <p:oleObj spid="_x0000_s14352" name="Формула" r:id="rId8" imgW="152280" imgH="164880" progId="Equation.3">
              <p:embed/>
            </p:oleObj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2689225" y="4437063"/>
          <a:ext cx="541338" cy="539750"/>
        </p:xfrm>
        <a:graphic>
          <a:graphicData uri="http://schemas.openxmlformats.org/presentationml/2006/ole">
            <p:oleObj spid="_x0000_s14353" name="Формула" r:id="rId9" imgW="164880" imgH="164880" progId="Equation.3">
              <p:embed/>
            </p:oleObj>
          </a:graphicData>
        </a:graphic>
      </p:graphicFrame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77788" y="4437063"/>
          <a:ext cx="533400" cy="576262"/>
        </p:xfrm>
        <a:graphic>
          <a:graphicData uri="http://schemas.openxmlformats.org/presentationml/2006/ole">
            <p:oleObj spid="_x0000_s14354" name="Формула" r:id="rId10" imgW="152280" imgH="164880" progId="Equation.3">
              <p:embed/>
            </p:oleObj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1906588" y="3814763"/>
          <a:ext cx="431800" cy="501650"/>
        </p:xfrm>
        <a:graphic>
          <a:graphicData uri="http://schemas.openxmlformats.org/presentationml/2006/ole">
            <p:oleObj spid="_x0000_s14355" name="Формула" r:id="rId11" imgW="152280" imgH="177480" progId="Equation.3">
              <p:embed/>
            </p:oleObj>
          </a:graphicData>
        </a:graphic>
      </p:graphicFrame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3708400" y="4437063"/>
          <a:ext cx="5040313" cy="550862"/>
        </p:xfrm>
        <a:graphic>
          <a:graphicData uri="http://schemas.openxmlformats.org/presentationml/2006/ole">
            <p:oleObj spid="_x0000_s14356" name="Формула" r:id="rId12" imgW="2323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3" grpId="0" animBg="1"/>
      <p:bldP spid="143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2" descr="http://alexlarin.net/gia2013/12/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" y="260350"/>
            <a:ext cx="83693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596188" y="908050"/>
          <a:ext cx="231775" cy="360363"/>
        </p:xfrm>
        <a:graphic>
          <a:graphicData uri="http://schemas.openxmlformats.org/presentationml/2006/ole">
            <p:oleObj spid="_x0000_s15365" name="Формула" r:id="rId4" imgW="114120" imgH="177480" progId="Equation.3">
              <p:embed/>
            </p:oleObj>
          </a:graphicData>
        </a:graphic>
      </p:graphicFrame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50825" y="1484313"/>
            <a:ext cx="3097213" cy="503237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Решение 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95288" y="2060575"/>
            <a:ext cx="8137525" cy="4537075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/>
          </a:p>
          <a:p>
            <a:endParaRPr lang="ru-RU" sz="2000"/>
          </a:p>
          <a:p>
            <a:r>
              <a:rPr lang="ru-RU" sz="2000"/>
              <a:t>1)  Площадь квадрата равна квадрату его стороны. </a:t>
            </a:r>
          </a:p>
          <a:p>
            <a:r>
              <a:rPr lang="ru-RU" sz="2000"/>
              <a:t>Обозначим сторону квадрата за </a:t>
            </a:r>
            <a:r>
              <a:rPr lang="ru-RU" sz="2000" i="1"/>
              <a:t>х. </a:t>
            </a:r>
            <a:r>
              <a:rPr lang="ru-RU" sz="2000"/>
              <a:t>По теореме Пифагора</a:t>
            </a:r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r>
              <a:rPr lang="ru-RU" sz="2000"/>
              <a:t>Найдём площадь квадрата  </a:t>
            </a:r>
          </a:p>
          <a:p>
            <a:endParaRPr lang="ru-RU" sz="2000"/>
          </a:p>
          <a:p>
            <a:endParaRPr lang="ru-RU" sz="2000"/>
          </a:p>
          <a:p>
            <a:r>
              <a:rPr lang="ru-RU" sz="2000"/>
              <a:t>Ответ:  </a:t>
            </a:r>
          </a:p>
          <a:p>
            <a:endParaRPr lang="ru-RU" sz="2000"/>
          </a:p>
          <a:p>
            <a:r>
              <a:rPr lang="ru-RU" sz="2000"/>
              <a:t> </a:t>
            </a:r>
            <a:endParaRPr lang="ru-RU" sz="2400">
              <a:sym typeface="Symbol" pitchFamily="18" charset="2"/>
            </a:endParaRPr>
          </a:p>
        </p:txBody>
      </p:sp>
      <p:graphicFrame>
        <p:nvGraphicFramePr>
          <p:cNvPr id="14356" name="Object 8"/>
          <p:cNvGraphicFramePr>
            <a:graphicFrameLocks noChangeAspect="1"/>
          </p:cNvGraphicFramePr>
          <p:nvPr/>
        </p:nvGraphicFramePr>
        <p:xfrm>
          <a:off x="1042988" y="3141663"/>
          <a:ext cx="2952750" cy="1695450"/>
        </p:xfrm>
        <a:graphic>
          <a:graphicData uri="http://schemas.openxmlformats.org/presentationml/2006/ole">
            <p:oleObj spid="_x0000_s15368" name="Формула" r:id="rId5" imgW="1777680" imgH="952200" progId="Equation.3">
              <p:embed/>
            </p:oleObj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4511675" y="4941888"/>
          <a:ext cx="3078163" cy="836612"/>
        </p:xfrm>
        <a:graphic>
          <a:graphicData uri="http://schemas.openxmlformats.org/presentationml/2006/ole">
            <p:oleObj spid="_x0000_s15369" name="Формула" r:id="rId6" imgW="1854000" imgH="469800" progId="Equation.3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1557338" y="5902325"/>
          <a:ext cx="504825" cy="361950"/>
        </p:xfrm>
        <a:graphic>
          <a:graphicData uri="http://schemas.openxmlformats.org/presentationml/2006/ole">
            <p:oleObj spid="_x0000_s15370" name="Формула" r:id="rId7" imgW="304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2" descr="http://alexlarin.net/gia2013/13/1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8913"/>
            <a:ext cx="8569325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284663" y="1268413"/>
            <a:ext cx="863600" cy="10810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284663" y="1268413"/>
            <a:ext cx="863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148263" y="1268413"/>
            <a:ext cx="0" cy="10810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84213" y="2997200"/>
            <a:ext cx="8208962" cy="3527425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/>
              <a:t>Решение:</a:t>
            </a:r>
          </a:p>
          <a:p>
            <a:r>
              <a:rPr lang="ru-RU" sz="2000"/>
              <a:t>1.  Достроим  до прямоугольника АВС</a:t>
            </a:r>
            <a:r>
              <a:rPr lang="en-US" sz="2000"/>
              <a:t>D</a:t>
            </a:r>
            <a:r>
              <a:rPr lang="ru-RU" sz="2000"/>
              <a:t> и проведём диагонали, </a:t>
            </a:r>
          </a:p>
          <a:p>
            <a:r>
              <a:rPr lang="ru-RU" sz="2000"/>
              <a:t>О- точка пересечения диагоналей</a:t>
            </a:r>
            <a:r>
              <a:rPr lang="en-US" sz="2000"/>
              <a:t> </a:t>
            </a:r>
            <a:r>
              <a:rPr lang="ru-RU" sz="2000"/>
              <a:t>АС и В</a:t>
            </a:r>
            <a:r>
              <a:rPr lang="en-US" sz="2000"/>
              <a:t>D</a:t>
            </a:r>
            <a:r>
              <a:rPr lang="ru-RU" sz="2000"/>
              <a:t>.</a:t>
            </a:r>
          </a:p>
          <a:p>
            <a:r>
              <a:rPr lang="ru-RU" sz="2000"/>
              <a:t> АО=ОС=ОВ=О</a:t>
            </a:r>
            <a:r>
              <a:rPr lang="en-US" sz="2000"/>
              <a:t>D</a:t>
            </a:r>
            <a:r>
              <a:rPr lang="ru-RU" sz="2000"/>
              <a:t> </a:t>
            </a:r>
            <a:r>
              <a:rPr lang="en-US" sz="2000"/>
              <a:t> </a:t>
            </a:r>
            <a:r>
              <a:rPr lang="ru-RU" sz="2000"/>
              <a:t>по свойству диагоналей прямоугольника.</a:t>
            </a:r>
          </a:p>
          <a:p>
            <a:endParaRPr lang="ru-RU" sz="2000"/>
          </a:p>
          <a:p>
            <a:r>
              <a:rPr lang="ru-RU" sz="2000"/>
              <a:t>2. АО медиана и АО = ½ В</a:t>
            </a:r>
            <a:r>
              <a:rPr lang="en-US" sz="2000"/>
              <a:t>D</a:t>
            </a:r>
            <a:r>
              <a:rPr lang="ru-RU" sz="2000"/>
              <a:t>. По теореме Пифагора </a:t>
            </a:r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r>
              <a:rPr lang="ru-RU" sz="2000"/>
              <a:t>Ответ: 2,5</a:t>
            </a:r>
          </a:p>
          <a:p>
            <a:endParaRPr lang="ru-RU" sz="2000">
              <a:sym typeface="Symbol" pitchFamily="18" charset="2"/>
            </a:endParaRPr>
          </a:p>
        </p:txBody>
      </p:sp>
      <p:graphicFrame>
        <p:nvGraphicFramePr>
          <p:cNvPr id="14356" name="Object 9"/>
          <p:cNvGraphicFramePr>
            <a:graphicFrameLocks noChangeAspect="1"/>
          </p:cNvGraphicFramePr>
          <p:nvPr/>
        </p:nvGraphicFramePr>
        <p:xfrm>
          <a:off x="3844925" y="2336800"/>
          <a:ext cx="442913" cy="515938"/>
        </p:xfrm>
        <a:graphic>
          <a:graphicData uri="http://schemas.openxmlformats.org/presentationml/2006/ole">
            <p:oleObj spid="_x0000_s16393" name="Формула" r:id="rId4" imgW="152280" imgH="164880" progId="Equation.3">
              <p:embed/>
            </p:oleObj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4572000" y="1268413"/>
          <a:ext cx="349250" cy="436562"/>
        </p:xfrm>
        <a:graphic>
          <a:graphicData uri="http://schemas.openxmlformats.org/presentationml/2006/ole">
            <p:oleObj spid="_x0000_s16394" name="Формула" r:id="rId5" imgW="152280" imgH="177480" progId="Equation.3">
              <p:embed/>
            </p:oleObj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5219700" y="908050"/>
          <a:ext cx="403225" cy="504825"/>
        </p:xfrm>
        <a:graphic>
          <a:graphicData uri="http://schemas.openxmlformats.org/presentationml/2006/ole">
            <p:oleObj spid="_x0000_s16395" name="Формула" r:id="rId6" imgW="152280" imgH="177480" progId="Equation.3">
              <p:embed/>
            </p:oleObj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5292725" y="2276475"/>
          <a:ext cx="481013" cy="517525"/>
        </p:xfrm>
        <a:graphic>
          <a:graphicData uri="http://schemas.openxmlformats.org/presentationml/2006/ole">
            <p:oleObj spid="_x0000_s16396" name="Формула" r:id="rId7" imgW="164880" imgH="164880" progId="Equation.3">
              <p:embed/>
            </p:oleObj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3844925" y="823913"/>
          <a:ext cx="444500" cy="517525"/>
        </p:xfrm>
        <a:graphic>
          <a:graphicData uri="http://schemas.openxmlformats.org/presentationml/2006/ole">
            <p:oleObj spid="_x0000_s16397" name="Формула" r:id="rId8" imgW="152280" imgH="164880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971550" y="4797425"/>
          <a:ext cx="4103688" cy="1360488"/>
        </p:xfrm>
        <a:graphic>
          <a:graphicData uri="http://schemas.openxmlformats.org/presentationml/2006/ole">
            <p:oleObj spid="_x0000_s16398" name="Формула" r:id="rId9" imgW="2184120" imgH="72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33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2" descr="http://alexlarin.net/gia2013/14/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88913"/>
            <a:ext cx="842486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755650" y="2276475"/>
            <a:ext cx="1079500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971550" y="2492375"/>
            <a:ext cx="1079500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700338" y="2205038"/>
            <a:ext cx="21590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2555875" y="2276475"/>
            <a:ext cx="1944688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867400" y="2565400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867400" y="2565400"/>
            <a:ext cx="2376488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468313" y="1989138"/>
          <a:ext cx="231775" cy="431800"/>
        </p:xfrm>
        <a:graphic>
          <a:graphicData uri="http://schemas.openxmlformats.org/presentationml/2006/ole">
            <p:oleObj spid="_x0000_s17420" name="Формула" r:id="rId4" imgW="88560" imgH="16488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561975" y="4292600"/>
          <a:ext cx="331788" cy="431800"/>
        </p:xfrm>
        <a:graphic>
          <a:graphicData uri="http://schemas.openxmlformats.org/presentationml/2006/ole">
            <p:oleObj spid="_x0000_s17421" name="Формула" r:id="rId5" imgW="126720" imgH="164880" progId="Equation.3">
              <p:embed/>
            </p:oleObj>
          </a:graphicData>
        </a:graphic>
      </p:graphicFrame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971550" y="4365625"/>
            <a:ext cx="1008063" cy="863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971550" y="5229225"/>
            <a:ext cx="21605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Arc 16"/>
          <p:cNvSpPr>
            <a:spLocks/>
          </p:cNvSpPr>
          <p:nvPr/>
        </p:nvSpPr>
        <p:spPr bwMode="auto">
          <a:xfrm>
            <a:off x="1835150" y="5013325"/>
            <a:ext cx="506413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3779838" y="3500438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555875" y="4437063"/>
            <a:ext cx="21605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492500" y="4221163"/>
            <a:ext cx="2873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516688" y="3213100"/>
            <a:ext cx="1223962" cy="1079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7092950" y="4292600"/>
            <a:ext cx="6477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6516688" y="3213100"/>
            <a:ext cx="576262" cy="1079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580063" y="4292600"/>
            <a:ext cx="216058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Arc 24"/>
          <p:cNvSpPr>
            <a:spLocks/>
          </p:cNvSpPr>
          <p:nvPr/>
        </p:nvSpPr>
        <p:spPr bwMode="auto">
          <a:xfrm flipH="1">
            <a:off x="6589713" y="4005263"/>
            <a:ext cx="339725" cy="241300"/>
          </a:xfrm>
          <a:custGeom>
            <a:avLst/>
            <a:gdLst>
              <a:gd name="G0" fmla="+- 3854 0 0"/>
              <a:gd name="G1" fmla="+- 21600 0 0"/>
              <a:gd name="G2" fmla="+- 21600 0 0"/>
              <a:gd name="T0" fmla="*/ 0 w 25454"/>
              <a:gd name="T1" fmla="*/ 347 h 24124"/>
              <a:gd name="T2" fmla="*/ 25306 w 25454"/>
              <a:gd name="T3" fmla="*/ 24124 h 24124"/>
              <a:gd name="T4" fmla="*/ 3854 w 25454"/>
              <a:gd name="T5" fmla="*/ 21600 h 24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54" h="24124" fill="none" extrusionOk="0">
                <a:moveTo>
                  <a:pt x="-1" y="346"/>
                </a:moveTo>
                <a:cubicBezTo>
                  <a:pt x="1271" y="116"/>
                  <a:pt x="2561" y="-1"/>
                  <a:pt x="3854" y="0"/>
                </a:cubicBezTo>
                <a:cubicBezTo>
                  <a:pt x="15783" y="0"/>
                  <a:pt x="25454" y="9670"/>
                  <a:pt x="25454" y="21600"/>
                </a:cubicBezTo>
                <a:cubicBezTo>
                  <a:pt x="25454" y="22443"/>
                  <a:pt x="25404" y="23286"/>
                  <a:pt x="25306" y="24124"/>
                </a:cubicBezTo>
              </a:path>
              <a:path w="25454" h="24124" stroke="0" extrusionOk="0">
                <a:moveTo>
                  <a:pt x="-1" y="346"/>
                </a:moveTo>
                <a:cubicBezTo>
                  <a:pt x="1271" y="116"/>
                  <a:pt x="2561" y="-1"/>
                  <a:pt x="3854" y="0"/>
                </a:cubicBezTo>
                <a:cubicBezTo>
                  <a:pt x="15783" y="0"/>
                  <a:pt x="25454" y="9670"/>
                  <a:pt x="25454" y="21600"/>
                </a:cubicBezTo>
                <a:cubicBezTo>
                  <a:pt x="25454" y="22443"/>
                  <a:pt x="25404" y="23286"/>
                  <a:pt x="25306" y="24124"/>
                </a:cubicBezTo>
                <a:lnTo>
                  <a:pt x="3854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 rot="10800000">
            <a:off x="3924300" y="5084763"/>
            <a:ext cx="2160588" cy="13684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4211638" y="5734050"/>
            <a:ext cx="1584325" cy="0"/>
          </a:xfrm>
          <a:prstGeom prst="line">
            <a:avLst/>
          </a:prstGeom>
          <a:noFill/>
          <a:ln w="38100">
            <a:solidFill>
              <a:srgbClr val="08C0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3508375" y="4926013"/>
          <a:ext cx="298450" cy="465137"/>
        </p:xfrm>
        <a:graphic>
          <a:graphicData uri="http://schemas.openxmlformats.org/presentationml/2006/ole">
            <p:oleObj spid="_x0000_s17435" name="Формула" r:id="rId6" imgW="114120" imgH="177480" progId="Equation.3">
              <p:embed/>
            </p:oleObj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4859338" y="4724400"/>
          <a:ext cx="311150" cy="342900"/>
        </p:xfrm>
        <a:graphic>
          <a:graphicData uri="http://schemas.openxmlformats.org/presentationml/2006/ole">
            <p:oleObj spid="_x0000_s17436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4787900" y="6392863"/>
          <a:ext cx="331788" cy="465137"/>
        </p:xfrm>
        <a:graphic>
          <a:graphicData uri="http://schemas.openxmlformats.org/presentationml/2006/ole">
            <p:oleObj spid="_x0000_s17437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3563938" y="5445125"/>
          <a:ext cx="600075" cy="641350"/>
        </p:xfrm>
        <a:graphic>
          <a:graphicData uri="http://schemas.openxmlformats.org/presentationml/2006/ole">
            <p:oleObj spid="_x0000_s17438" name="Формула" r:id="rId9" imgW="368280" imgH="393480" progId="Equation.3">
              <p:embed/>
            </p:oleObj>
          </a:graphicData>
        </a:graphic>
      </p:graphicFrame>
      <p:graphicFrame>
        <p:nvGraphicFramePr>
          <p:cNvPr id="17439" name="Object 31"/>
          <p:cNvGraphicFramePr>
            <a:graphicFrameLocks noChangeAspect="1"/>
          </p:cNvGraphicFramePr>
          <p:nvPr/>
        </p:nvGraphicFramePr>
        <p:xfrm>
          <a:off x="468313" y="5516563"/>
          <a:ext cx="2771775" cy="1114425"/>
        </p:xfrm>
        <a:graphic>
          <a:graphicData uri="http://schemas.openxmlformats.org/presentationml/2006/ole">
            <p:oleObj spid="_x0000_s17439" name="Формула" r:id="rId10" imgW="977760" imgH="393480" progId="Equation.3">
              <p:embed/>
            </p:oleObj>
          </a:graphicData>
        </a:graphic>
      </p:graphicFrame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5508625" y="5084763"/>
            <a:ext cx="0" cy="1368425"/>
          </a:xfrm>
          <a:prstGeom prst="line">
            <a:avLst/>
          </a:prstGeom>
          <a:noFill/>
          <a:ln w="28575">
            <a:solidFill>
              <a:srgbClr val="08C0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7441" name="Object 33"/>
          <p:cNvGraphicFramePr>
            <a:graphicFrameLocks noChangeAspect="1"/>
          </p:cNvGraphicFramePr>
          <p:nvPr/>
        </p:nvGraphicFramePr>
        <p:xfrm>
          <a:off x="5435600" y="5805488"/>
          <a:ext cx="331788" cy="465137"/>
        </p:xfrm>
        <a:graphic>
          <a:graphicData uri="http://schemas.openxmlformats.org/presentationml/2006/ole">
            <p:oleObj spid="_x0000_s17441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17442" name="Object 34"/>
          <p:cNvGraphicFramePr>
            <a:graphicFrameLocks noChangeAspect="1"/>
          </p:cNvGraphicFramePr>
          <p:nvPr/>
        </p:nvGraphicFramePr>
        <p:xfrm>
          <a:off x="6605588" y="5678488"/>
          <a:ext cx="1871662" cy="503237"/>
        </p:xfrm>
        <a:graphic>
          <a:graphicData uri="http://schemas.openxmlformats.org/presentationml/2006/ole">
            <p:oleObj spid="_x0000_s17442" name="Формула" r:id="rId12" imgW="6602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800" decel="100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800" decel="100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800" decel="100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800" decel="100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800" decel="1000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Рисунок 4" descr="http://alexlarin.net/gia2013/11/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88900"/>
            <a:ext cx="8066088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50825" y="3429000"/>
            <a:ext cx="8424863" cy="3167063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 Решение:</a:t>
            </a:r>
          </a:p>
          <a:p>
            <a:r>
              <a:rPr lang="ru-RU" sz="2000">
                <a:sym typeface="Symbol" pitchFamily="18" charset="2"/>
              </a:rPr>
              <a:t> Точка О - центр описанной окружности и середина гипотенузы</a:t>
            </a:r>
          </a:p>
          <a:p>
            <a:r>
              <a:rPr lang="ru-RU" sz="2000">
                <a:sym typeface="Symbol" pitchFamily="18" charset="2"/>
              </a:rPr>
              <a:t> прямоугольного треугольника. По теореме Пифагора</a:t>
            </a:r>
            <a:endParaRPr lang="en-US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endParaRPr lang="ru-RU" sz="2000">
              <a:sym typeface="Symbol" pitchFamily="18" charset="2"/>
            </a:endParaRPr>
          </a:p>
          <a:p>
            <a:endParaRPr lang="en-US" sz="2000">
              <a:sym typeface="Symbol" pitchFamily="18" charset="2"/>
            </a:endParaRPr>
          </a:p>
          <a:p>
            <a:r>
              <a:rPr lang="ru-RU" sz="2000">
                <a:sym typeface="Symbol" pitchFamily="18" charset="2"/>
              </a:rPr>
              <a:t>Ответ: 6,5</a:t>
            </a:r>
          </a:p>
          <a:p>
            <a:r>
              <a:rPr lang="en-US" sz="2000">
                <a:sym typeface="Symbol" pitchFamily="18" charset="2"/>
              </a:rPr>
              <a:t> </a:t>
            </a:r>
            <a:endParaRPr lang="ru-RU" sz="2000">
              <a:sym typeface="Symbol" pitchFamily="18" charset="2"/>
            </a:endParaRPr>
          </a:p>
        </p:txBody>
      </p:sp>
      <p:graphicFrame>
        <p:nvGraphicFramePr>
          <p:cNvPr id="14356" name="Object 6"/>
          <p:cNvGraphicFramePr>
            <a:graphicFrameLocks noChangeAspect="1"/>
          </p:cNvGraphicFramePr>
          <p:nvPr/>
        </p:nvGraphicFramePr>
        <p:xfrm>
          <a:off x="539750" y="4797425"/>
          <a:ext cx="5040313" cy="896938"/>
        </p:xfrm>
        <a:graphic>
          <a:graphicData uri="http://schemas.openxmlformats.org/presentationml/2006/ole">
            <p:oleObj spid="_x0000_s21510" name="Формула" r:id="rId4" imgW="27176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Рисунок 22" descr="http://alexlarin.net/gia2013/10/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50825" y="2276475"/>
            <a:ext cx="8569325" cy="4176713"/>
          </a:xfrm>
          <a:prstGeom prst="roundRect">
            <a:avLst>
              <a:gd name="adj" fmla="val 16667"/>
            </a:avLst>
          </a:prstGeom>
          <a:solidFill>
            <a:srgbClr val="F4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Решение:</a:t>
            </a:r>
          </a:p>
          <a:p>
            <a:r>
              <a:rPr lang="ru-RU" sz="2000"/>
              <a:t>ВН – медиана треугольника АВС и его высота, тогда </a:t>
            </a:r>
          </a:p>
          <a:p>
            <a:r>
              <a:rPr lang="ru-RU" sz="2000"/>
              <a:t>треугольник АВС равнобедренный ( из равенства</a:t>
            </a:r>
          </a:p>
          <a:p>
            <a:r>
              <a:rPr lang="ru-RU" sz="2000"/>
              <a:t> треугольников АВН и СВН). ВС=АВ=2</a:t>
            </a:r>
            <a:r>
              <a:rPr lang="ru-RU" sz="2000">
                <a:sym typeface="Symbol" pitchFamily="18" charset="2"/>
              </a:rPr>
              <a:t>3=6.</a:t>
            </a:r>
          </a:p>
          <a:p>
            <a:r>
              <a:rPr lang="ru-RU" sz="2000"/>
              <a:t>О – точка пересечения медиан СМ и ВН. </a:t>
            </a:r>
          </a:p>
          <a:p>
            <a:r>
              <a:rPr lang="ru-RU" sz="2000"/>
              <a:t>ВО:ОН=СО:ОМ (по св-ву медианы тр-ка). </a:t>
            </a:r>
            <a:r>
              <a:rPr lang="ru-RU" sz="1600">
                <a:sym typeface="Symbol" pitchFamily="18" charset="2"/>
              </a:rPr>
              <a:t> </a:t>
            </a:r>
            <a:r>
              <a:rPr lang="ru-RU" sz="2000">
                <a:sym typeface="Symbol" pitchFamily="18" charset="2"/>
              </a:rPr>
              <a:t>МОС= </a:t>
            </a:r>
            <a:r>
              <a:rPr lang="ru-RU" sz="1600">
                <a:sym typeface="Symbol" pitchFamily="18" charset="2"/>
              </a:rPr>
              <a:t></a:t>
            </a:r>
            <a:r>
              <a:rPr lang="ru-RU" sz="2000">
                <a:sym typeface="Symbol" pitchFamily="18" charset="2"/>
              </a:rPr>
              <a:t>ВОС, так как</a:t>
            </a:r>
          </a:p>
          <a:p>
            <a:r>
              <a:rPr lang="ru-RU" sz="2000">
                <a:sym typeface="Symbol" pitchFamily="18" charset="2"/>
              </a:rPr>
              <a:t>вертикальные. Значит ∆МОС∞∆СОВ по второму признаку</a:t>
            </a:r>
          </a:p>
          <a:p>
            <a:r>
              <a:rPr lang="ru-RU" sz="2000">
                <a:sym typeface="Symbol" pitchFamily="18" charset="2"/>
              </a:rPr>
              <a:t>подобия треугольников                    .                               </a:t>
            </a:r>
          </a:p>
          <a:p>
            <a:endParaRPr lang="ru-RU" sz="2000">
              <a:sym typeface="Symbol" pitchFamily="18" charset="2"/>
            </a:endParaRPr>
          </a:p>
          <a:p>
            <a:r>
              <a:rPr lang="ru-RU" sz="2000">
                <a:sym typeface="Symbol" pitchFamily="18" charset="2"/>
              </a:rPr>
              <a:t>Поэтому                                .</a:t>
            </a:r>
            <a:endParaRPr lang="ru-RU" sz="2800">
              <a:sym typeface="Symbol" pitchFamily="18" charset="2"/>
            </a:endParaRPr>
          </a:p>
          <a:p>
            <a:endParaRPr lang="ru-RU" sz="2000"/>
          </a:p>
          <a:p>
            <a:r>
              <a:rPr lang="ru-RU" sz="2000"/>
              <a:t>Ответ: 3</a:t>
            </a:r>
          </a:p>
          <a:p>
            <a:endParaRPr lang="ru-RU" sz="2400">
              <a:sym typeface="Symbol" pitchFamily="18" charset="2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563938" y="4437063"/>
          <a:ext cx="625475" cy="647700"/>
        </p:xfrm>
        <a:graphic>
          <a:graphicData uri="http://schemas.openxmlformats.org/presentationml/2006/ole">
            <p:oleObj spid="_x0000_s22534" name="Формула" r:id="rId4" imgW="380880" imgH="393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092950" y="1412875"/>
          <a:ext cx="206375" cy="322263"/>
        </p:xfrm>
        <a:graphic>
          <a:graphicData uri="http://schemas.openxmlformats.org/presentationml/2006/ole">
            <p:oleObj spid="_x0000_s22535" name="Формула" r:id="rId5" imgW="114120" imgH="17748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7513638" y="2071688"/>
          <a:ext cx="228600" cy="300037"/>
        </p:xfrm>
        <a:graphic>
          <a:graphicData uri="http://schemas.openxmlformats.org/presentationml/2006/ole">
            <p:oleObj spid="_x0000_s22536" name="Формула" r:id="rId6" imgW="126720" imgH="16488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8089900" y="2071688"/>
          <a:ext cx="228600" cy="300037"/>
        </p:xfrm>
        <a:graphic>
          <a:graphicData uri="http://schemas.openxmlformats.org/presentationml/2006/ole">
            <p:oleObj spid="_x0000_s22537" name="Формула" r:id="rId7" imgW="126720" imgH="16488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7923213" y="1196975"/>
          <a:ext cx="274637" cy="322263"/>
        </p:xfrm>
        <a:graphic>
          <a:graphicData uri="http://schemas.openxmlformats.org/presentationml/2006/ole">
            <p:oleObj spid="_x0000_s22538" name="Формула" r:id="rId8" imgW="152280" imgH="17748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908175" y="4941888"/>
          <a:ext cx="1854200" cy="720725"/>
        </p:xfrm>
        <a:graphic>
          <a:graphicData uri="http://schemas.openxmlformats.org/presentationml/2006/ole">
            <p:oleObj spid="_x0000_s22539" name="Формула" r:id="rId9" imgW="1015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292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Источники  1. Тренировочные варианты ОГЭ (ГИА) 2015. Генератор вариантов. alekslarin.net  2. Математика. Предметная неделя в школе/ автор-составитель Г.И. Григорьева.-М.: Глобус, 2008.-198 с. 3. Анимированные картинки: http://www.livegif.ru/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Владелец</cp:lastModifiedBy>
  <cp:revision>3</cp:revision>
  <dcterms:created xsi:type="dcterms:W3CDTF">2014-11-09T09:19:31Z</dcterms:created>
  <dcterms:modified xsi:type="dcterms:W3CDTF">2014-11-13T17:58:09Z</dcterms:modified>
</cp:coreProperties>
</file>