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4B5FA2-256F-4423-A5AD-F536B1A9876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49E71CE-409D-4FDE-BB28-15FB87202604}" type="datetimeFigureOut">
              <a:rPr lang="ru-RU" smtClean="0"/>
              <a:t>21.10.2013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ciot-anapa.ru/images/stories/for_parents/uud-shema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Bookman Old Style" pitchFamily="18" charset="0"/>
              </a:rPr>
              <a:t>Достижение </a:t>
            </a:r>
            <a:r>
              <a:rPr lang="ru-RU" sz="3600" dirty="0" err="1" smtClean="0">
                <a:latin typeface="Bookman Old Style" pitchFamily="18" charset="0"/>
              </a:rPr>
              <a:t>метапредметных</a:t>
            </a:r>
            <a:r>
              <a:rPr lang="ru-RU" sz="3600" dirty="0" smtClean="0">
                <a:latin typeface="Bookman Old Style" pitchFamily="18" charset="0"/>
              </a:rPr>
              <a:t> результатов при формировании иноязычной коммуникативной компетенции на уроках ИЯ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Н.В.Сысоева</a:t>
            </a:r>
            <a:r>
              <a:rPr lang="ru-RU" dirty="0" smtClean="0"/>
              <a:t>, зам. </a:t>
            </a:r>
            <a:r>
              <a:rPr lang="ru-RU" dirty="0"/>
              <a:t>д</a:t>
            </a:r>
            <a:r>
              <a:rPr lang="ru-RU" dirty="0" smtClean="0"/>
              <a:t>иректора по УВР ГБОУ школы №571 </a:t>
            </a:r>
          </a:p>
          <a:p>
            <a:r>
              <a:rPr lang="ru-RU" dirty="0" smtClean="0"/>
              <a:t>( по материалам преподавателей  кафедры ИЯ </a:t>
            </a:r>
            <a:r>
              <a:rPr lang="ru-RU" dirty="0" err="1" smtClean="0"/>
              <a:t>СПбАППО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79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latin typeface="Bookman Old Style" pitchFamily="18" charset="0"/>
              </a:rPr>
              <a:t>Коммуникативные УУД</a:t>
            </a:r>
            <a:r>
              <a:rPr lang="ru-RU" dirty="0">
                <a:latin typeface="Bookman Old Style" pitchFamily="18" charset="0"/>
              </a:rPr>
              <a:t>.</a:t>
            </a:r>
            <a:br>
              <a:rPr lang="ru-RU" dirty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dirty="0" smtClean="0">
                <a:latin typeface="Bookman Old Style" pitchFamily="18" charset="0"/>
                <a:ea typeface="Calibri"/>
                <a:cs typeface="Times New Roman"/>
              </a:rPr>
              <a:t>Учу </a:t>
            </a: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задавать/отвечать на вопросы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убеждать другого человека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Создаю ситуацию для обсуждения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передавать содержание в сжатом, выборочном или развёрнутом виде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критически относиться к своей позиции и признавать свою неправоту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строить монологическое высказывание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работать в группе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>    Учу вносить вклад в совместные </a:t>
            </a:r>
            <a:r>
              <a:rPr lang="ru-RU" dirty="0" smtClean="0">
                <a:latin typeface="Bookman Old Style" pitchFamily="18" charset="0"/>
                <a:ea typeface="Calibri"/>
                <a:cs typeface="Times New Roman"/>
              </a:rPr>
              <a:t>действия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Bookman Old Style" pitchFamily="18" charset="0"/>
                <a:cs typeface="Times New Roman"/>
              </a:rPr>
              <a:t>    Другое …</a:t>
            </a:r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612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Предметные</a:t>
            </a:r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освоение выпускниками основной школы программы по иностранному языку:</a:t>
            </a:r>
            <a:b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sz="22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5000" b="1" dirty="0" smtClean="0">
                <a:solidFill>
                  <a:srgbClr val="FF0000"/>
                </a:solidFill>
                <a:latin typeface="Bookman Old Style" pitchFamily="18" charset="0"/>
              </a:rPr>
              <a:t>Коммуникативные умения</a:t>
            </a:r>
            <a:r>
              <a:rPr lang="ru-RU" sz="50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5000" dirty="0" smtClean="0">
                <a:latin typeface="Bookman Old Style" pitchFamily="18" charset="0"/>
              </a:rPr>
              <a:t>с использованием всех видов языковой и речевой деятельности (языковые средства, чтение, </a:t>
            </a:r>
            <a:r>
              <a:rPr lang="ru-RU" sz="5000" dirty="0" err="1" smtClean="0">
                <a:latin typeface="Bookman Old Style" pitchFamily="18" charset="0"/>
              </a:rPr>
              <a:t>аудирование</a:t>
            </a:r>
            <a:r>
              <a:rPr lang="ru-RU" sz="5000" dirty="0" smtClean="0">
                <a:latin typeface="Bookman Old Style" pitchFamily="18" charset="0"/>
              </a:rPr>
              <a:t>, письмо, говорение).</a:t>
            </a:r>
            <a:br>
              <a:rPr lang="ru-RU" sz="5000" dirty="0" smtClean="0">
                <a:latin typeface="Bookman Old Style" pitchFamily="18" charset="0"/>
              </a:rPr>
            </a:br>
            <a:endParaRPr lang="ru-RU" sz="5000" dirty="0" smtClean="0">
              <a:latin typeface="Bookman Old Style" pitchFamily="18" charset="0"/>
            </a:endParaRPr>
          </a:p>
          <a:p>
            <a:r>
              <a:rPr lang="ru-RU" sz="5000" b="1" dirty="0" smtClean="0">
                <a:solidFill>
                  <a:srgbClr val="FF0000"/>
                </a:solidFill>
                <a:latin typeface="Bookman Old Style" pitchFamily="18" charset="0"/>
              </a:rPr>
              <a:t>Социокультурные умения</a:t>
            </a:r>
            <a:r>
              <a:rPr lang="ru-RU" sz="5000" b="1" dirty="0" smtClean="0">
                <a:latin typeface="Bookman Old Style" pitchFamily="18" charset="0"/>
              </a:rPr>
              <a:t>: </a:t>
            </a:r>
            <a:r>
              <a:rPr lang="ru-RU" sz="5000" dirty="0" smtClean="0">
                <a:latin typeface="Bookman Old Style" pitchFamily="18" charset="0"/>
              </a:rPr>
              <a:t> знание ментальных особенностей речевого и неречевого поведения в странах изучаемого языка; применение этих знаний в различных ситуациях формального и неформального межличностного и межкультурного общения.</a:t>
            </a:r>
            <a:br>
              <a:rPr lang="ru-RU" sz="5000" dirty="0" smtClean="0">
                <a:latin typeface="Bookman Old Style" pitchFamily="18" charset="0"/>
              </a:rPr>
            </a:br>
            <a:endParaRPr lang="ru-RU" sz="5000" dirty="0" smtClean="0">
              <a:latin typeface="Bookman Old Style" pitchFamily="18" charset="0"/>
            </a:endParaRPr>
          </a:p>
          <a:p>
            <a:r>
              <a:rPr lang="ru-RU" sz="5000" b="1" dirty="0" smtClean="0">
                <a:solidFill>
                  <a:srgbClr val="FF0000"/>
                </a:solidFill>
                <a:latin typeface="Bookman Old Style" pitchFamily="18" charset="0"/>
              </a:rPr>
              <a:t>Компенсаторные умения:</a:t>
            </a:r>
            <a:r>
              <a:rPr lang="ru-RU" sz="5000" dirty="0" smtClean="0">
                <a:latin typeface="Bookman Old Style" pitchFamily="18" charset="0"/>
              </a:rPr>
              <a:t> общение в условиях дефицита языковых средств за счет использования контекстуальной догадки, игнорирования языковых трудностей во всех сферах реальной жизни – познавательной, духовной, эстетической, физической, трудовой.</a:t>
            </a:r>
            <a:br>
              <a:rPr lang="ru-RU" sz="5000" dirty="0" smtClean="0">
                <a:latin typeface="Bookman Old Style" pitchFamily="18" charset="0"/>
              </a:rPr>
            </a:br>
            <a:endParaRPr lang="ru-RU" sz="5000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99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ФГОС: три системы требований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90707" y="908720"/>
            <a:ext cx="738664" cy="51485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3600" dirty="0" smtClean="0"/>
              <a:t>Запросы и </a:t>
            </a:r>
            <a:r>
              <a:rPr lang="ru-RU" sz="3600" dirty="0" smtClean="0"/>
              <a:t>ожидания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5696" y="1124744"/>
            <a:ext cx="20882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Требования к структуре ООП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490707" y="1389859"/>
            <a:ext cx="1152128" cy="4680520"/>
          </a:xfrm>
          <a:prstGeom prst="righ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верх/вниз 7"/>
          <p:cNvSpPr/>
          <p:nvPr/>
        </p:nvSpPr>
        <p:spPr>
          <a:xfrm>
            <a:off x="2483768" y="2204864"/>
            <a:ext cx="720080" cy="1008112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688" y="3212976"/>
            <a:ext cx="208823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Требования к результатам освоения ООП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Двойная стрелка вверх/вниз 9"/>
          <p:cNvSpPr/>
          <p:nvPr/>
        </p:nvSpPr>
        <p:spPr>
          <a:xfrm>
            <a:off x="2555776" y="4365104"/>
            <a:ext cx="576064" cy="864096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63688" y="5229200"/>
            <a:ext cx="216024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Требования к условиям реализации ООП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4067944" y="1340768"/>
            <a:ext cx="1656184" cy="4680520"/>
          </a:xfrm>
          <a:prstGeom prst="right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Общие рамки для системы нормативов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5220072" y="1628800"/>
            <a:ext cx="288032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220072" y="5013176"/>
            <a:ext cx="288032" cy="43204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24128" y="1196752"/>
            <a:ext cx="324036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Организационные и педагогические условия деятельности системы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96136" y="3212976"/>
            <a:ext cx="309634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Ожидаемые результаты деятельности системы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24128" y="4869160"/>
            <a:ext cx="3168352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Ресурсы: кадры, материальная база, информация, финансы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0707" y="1520788"/>
            <a:ext cx="738664" cy="45365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3600" dirty="0" smtClean="0"/>
              <a:t>Запросы и </a:t>
            </a:r>
            <a:r>
              <a:rPr lang="ru-RU" sz="3600" dirty="0" smtClean="0"/>
              <a:t>ожидания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6995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Планируемые результаты освоения ООП</a:t>
            </a:r>
            <a:r>
              <a:rPr lang="ru-RU" sz="3600" b="1" dirty="0" smtClean="0">
                <a:latin typeface="Bookman Old Style" pitchFamily="18" charset="0"/>
              </a:rPr>
              <a:t/>
            </a:r>
            <a:br>
              <a:rPr lang="ru-RU" sz="3600" b="1" dirty="0" smtClean="0">
                <a:latin typeface="Bookman Old Style" pitchFamily="18" charset="0"/>
              </a:rPr>
            </a:b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000" dirty="0" smtClean="0">
                <a:latin typeface="Bookman Old Style" pitchFamily="18" charset="0"/>
                <a:ea typeface="Calibri"/>
                <a:cs typeface="Times New Roman"/>
              </a:rPr>
              <a:t>Требования к результатам представлены описанием </a:t>
            </a:r>
            <a:r>
              <a:rPr lang="ru-RU" sz="3000" b="1" i="1" dirty="0" smtClean="0">
                <a:latin typeface="Bookman Old Style" pitchFamily="18" charset="0"/>
                <a:ea typeface="Calibri"/>
                <a:cs typeface="Times New Roman"/>
              </a:rPr>
              <a:t>предметных, </a:t>
            </a:r>
            <a:r>
              <a:rPr lang="ru-RU" sz="3000" b="1" i="1" dirty="0" err="1" smtClean="0">
                <a:latin typeface="Bookman Old Style" pitchFamily="18" charset="0"/>
                <a:ea typeface="Calibri"/>
                <a:cs typeface="Times New Roman"/>
              </a:rPr>
              <a:t>метапредметных</a:t>
            </a:r>
            <a:r>
              <a:rPr lang="ru-RU" sz="3000" b="1" i="1" dirty="0" smtClean="0">
                <a:latin typeface="Bookman Old Style" pitchFamily="18" charset="0"/>
                <a:ea typeface="Calibri"/>
                <a:cs typeface="Times New Roman"/>
              </a:rPr>
              <a:t> и личностных результатов </a:t>
            </a:r>
            <a:r>
              <a:rPr lang="ru-RU" sz="3000" dirty="0" smtClean="0">
                <a:latin typeface="Bookman Old Style" pitchFamily="18" charset="0"/>
                <a:ea typeface="Calibri"/>
                <a:cs typeface="Times New Roman"/>
              </a:rPr>
              <a:t>и конкретизируются в ООП в виде планируемых результатов по учебным предметам и  результатам освоения 4-х междисциплинарных программ: программы развития универсальных учебных действий, программы «ИКТ-компетентности» и других</a:t>
            </a:r>
          </a:p>
          <a:p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496944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61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</a:rPr>
              <a:t>УУД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 fontAlgn="base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Bookman Old Style" pitchFamily="18" charset="0"/>
              </a:rPr>
              <a:t>Универсальные учебные действия </a:t>
            </a: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- способность субъекта к саморазвитию и самосовершенствованию путем сознательного и активного присвоения нового социального опыта; совокупность действий учащегося, обеспечивающих его культурную идентичность, социальную компетентность, толерантность, способность к самостоятельному усвоению новых знаний и умений, включая организацию этого процесса;</a:t>
            </a:r>
          </a:p>
          <a:p>
            <a:pPr lvl="0" algn="just" fontAlgn="base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/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</a:rPr>
              <a:t>  </a:t>
            </a:r>
            <a:r>
              <a:rPr lang="ru-RU" sz="2400" i="1" dirty="0">
                <a:solidFill>
                  <a:srgbClr val="000000"/>
                </a:solidFill>
                <a:latin typeface="Bookman Old Style" pitchFamily="18" charset="0"/>
              </a:rPr>
              <a:t>Овладение учащимися универсальными учебными действиями создаёт возможность </a:t>
            </a:r>
            <a:r>
              <a:rPr lang="ru-RU" sz="2400" b="1" i="1" dirty="0">
                <a:solidFill>
                  <a:srgbClr val="000000"/>
                </a:solidFill>
                <a:latin typeface="Bookman Old Style" pitchFamily="18" charset="0"/>
              </a:rPr>
              <a:t>самостоятельного успешного усвоения новых знаний</a:t>
            </a:r>
            <a:r>
              <a:rPr lang="ru-RU" sz="2400" i="1" dirty="0">
                <a:solidFill>
                  <a:srgbClr val="000000"/>
                </a:solidFill>
                <a:latin typeface="Bookman Old Style" pitchFamily="18" charset="0"/>
              </a:rPr>
              <a:t>, умений и компетентностей, включая организацию усвоения, т.е. </a:t>
            </a:r>
            <a:r>
              <a:rPr lang="ru-RU" sz="2400" b="1" i="1" dirty="0">
                <a:solidFill>
                  <a:srgbClr val="000000"/>
                </a:solidFill>
                <a:latin typeface="Bookman Old Style" pitchFamily="18" charset="0"/>
              </a:rPr>
              <a:t>умения учиться</a:t>
            </a:r>
            <a:endParaRPr lang="ru-RU" sz="2400" b="1" dirty="0">
              <a:solidFill>
                <a:srgbClr val="000000"/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4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Bookman Old Style" pitchFamily="18" charset="0"/>
              </a:rPr>
              <a:t>ВИДЫ  УУД</a:t>
            </a:r>
            <a:endParaRPr lang="ru-RU" sz="4000" b="1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Bookman Old Style" pitchFamily="18" charset="0"/>
              </a:rPr>
              <a:t>Личностные</a:t>
            </a:r>
          </a:p>
          <a:p>
            <a:r>
              <a:rPr lang="ru-RU" dirty="0" smtClean="0">
                <a:latin typeface="Bookman Old Style" pitchFamily="18" charset="0"/>
              </a:rPr>
              <a:t> Регулятивные, включая действия </a:t>
            </a:r>
            <a:r>
              <a:rPr lang="ru-RU" dirty="0" err="1" smtClean="0">
                <a:latin typeface="Bookman Old Style" pitchFamily="18" charset="0"/>
              </a:rPr>
              <a:t>саморегуляции</a:t>
            </a:r>
            <a:r>
              <a:rPr lang="ru-RU" dirty="0" smtClean="0">
                <a:latin typeface="Bookman Old Style" pitchFamily="18" charset="0"/>
              </a:rPr>
              <a:t> </a:t>
            </a:r>
          </a:p>
          <a:p>
            <a:r>
              <a:rPr lang="ru-RU" dirty="0" smtClean="0">
                <a:latin typeface="Bookman Old Style" pitchFamily="18" charset="0"/>
              </a:rPr>
              <a:t> Познавательные, включая </a:t>
            </a:r>
            <a:r>
              <a:rPr lang="ru-RU" dirty="0" err="1" smtClean="0">
                <a:latin typeface="Bookman Old Style" pitchFamily="18" charset="0"/>
              </a:rPr>
              <a:t>общеучебные</a:t>
            </a:r>
            <a:r>
              <a:rPr lang="ru-RU" dirty="0" smtClean="0">
                <a:latin typeface="Bookman Old Style" pitchFamily="18" charset="0"/>
              </a:rPr>
              <a:t> и логические</a:t>
            </a:r>
          </a:p>
          <a:p>
            <a:r>
              <a:rPr lang="ru-RU" dirty="0" smtClean="0">
                <a:latin typeface="Bookman Old Style" pitchFamily="18" charset="0"/>
              </a:rPr>
              <a:t> Знаково-символические</a:t>
            </a:r>
          </a:p>
          <a:p>
            <a:r>
              <a:rPr lang="ru-RU" dirty="0" smtClean="0">
                <a:latin typeface="Bookman Old Style" pitchFamily="18" charset="0"/>
              </a:rPr>
              <a:t> Коммуникативные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168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Picture 2050" descr="http://ciot-anapa.ru/images/stories/for_parents/uud-shema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39552" y="332656"/>
            <a:ext cx="8136904" cy="579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800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Bookman Old Style" pitchFamily="18" charset="0"/>
              </a:rPr>
              <a:t>Регулятивные УУД</a:t>
            </a:r>
            <a:br>
              <a:rPr lang="ru-RU" b="1" dirty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dirty="0" smtClean="0">
                <a:latin typeface="Bookman Old Style" pitchFamily="18" charset="0"/>
                <a:ea typeface="Calibri"/>
                <a:cs typeface="Times New Roman"/>
              </a:rPr>
              <a:t>    </a:t>
            </a:r>
            <a:r>
              <a:rPr lang="ru-RU" sz="3400" dirty="0" smtClean="0">
                <a:latin typeface="Bookman Old Style" pitchFamily="18" charset="0"/>
                <a:ea typeface="Calibri"/>
                <a:cs typeface="Times New Roman"/>
              </a:rPr>
              <a:t>Учу </a:t>
            </a: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определять цель урока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определять план действий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формулировать алгоритм выполнения </a:t>
            </a:r>
            <a:r>
              <a:rPr lang="ru-RU" sz="3400" dirty="0" smtClean="0">
                <a:latin typeface="Bookman Old Style" pitchFamily="18" charset="0"/>
                <a:ea typeface="Calibri"/>
                <a:cs typeface="Times New Roman"/>
              </a:rPr>
              <a:t>   задания </a:t>
            </a:r>
            <a:endParaRPr lang="ru-RU" sz="3400" dirty="0">
              <a:latin typeface="Bookman Old Style" pitchFamily="18" charset="0"/>
              <a:ea typeface="Calibri"/>
              <a:cs typeface="Times New Roman"/>
            </a:endParaRP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действовать по выбранному плану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находить рациональные способы работы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описывать желаемый результат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способам самопроверки </a:t>
            </a:r>
          </a:p>
          <a:p>
            <a:pPr marL="0">
              <a:lnSpc>
                <a:spcPct val="120000"/>
              </a:lnSpc>
              <a:spcAft>
                <a:spcPts val="1000"/>
              </a:spcAft>
            </a:pPr>
            <a:r>
              <a:rPr lang="ru-RU" sz="3400" dirty="0">
                <a:latin typeface="Bookman Old Style" pitchFamily="18" charset="0"/>
                <a:ea typeface="Calibri"/>
                <a:cs typeface="Times New Roman"/>
              </a:rPr>
              <a:t>    Учу способам </a:t>
            </a:r>
            <a:r>
              <a:rPr lang="ru-RU" sz="3400" dirty="0" smtClean="0">
                <a:latin typeface="Bookman Old Style" pitchFamily="18" charset="0"/>
                <a:ea typeface="Calibri"/>
                <a:cs typeface="Times New Roman"/>
              </a:rPr>
              <a:t>взаимопроверки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400" dirty="0" smtClean="0">
                <a:latin typeface="Bookman Old Style" pitchFamily="18" charset="0"/>
                <a:ea typeface="Calibri"/>
                <a:cs typeface="Times New Roman"/>
              </a:rPr>
              <a:t>    Другое….</a:t>
            </a:r>
            <a:endParaRPr lang="ru-RU" sz="3400" dirty="0">
              <a:latin typeface="Bookman Old Style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00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Bookman Old Style" pitchFamily="18" charset="0"/>
                <a:ea typeface="Calibri"/>
                <a:cs typeface="Times New Roman"/>
              </a:rPr>
              <a:t>Познавательные УУД</a:t>
            </a:r>
            <a:r>
              <a:rPr lang="ru-RU" dirty="0">
                <a:latin typeface="Bookman Old Style" pitchFamily="18" charset="0"/>
                <a:ea typeface="Calibri"/>
                <a:cs typeface="Times New Roman"/>
              </a:rPr>
              <a:t/>
            </a:r>
            <a:br>
              <a:rPr lang="ru-RU" dirty="0">
                <a:latin typeface="Bookman Old Style" pitchFamily="18" charset="0"/>
                <a:ea typeface="Calibri"/>
                <a:cs typeface="Times New Roman"/>
              </a:rPr>
            </a:b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ru-RU" sz="1400" dirty="0">
                <a:latin typeface="Bookman Old Style" pitchFamily="18" charset="0"/>
                <a:ea typeface="Calibri"/>
                <a:cs typeface="Times New Roman"/>
              </a:rPr>
              <a:t> </a:t>
            </a: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Учу осмысливать, какая информация нужна для решения задачи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искать информацию в разных источниках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читать и составлять графики, схемы, таблицы, карты.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создавать модели с выделением существенных характеристик объекта и представлением их в пространственно-графической или знаково-символической форме.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решать задачу/проблему разными способами и выделять наиболее оптимальный.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называть существенные признаки объектов и явлений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находить в действиях причину (из-за чего, почему) и следствие (поэтому, из-за этого)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анализировать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выделять главную мысль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обобщать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выделять и формулировать проблему</a:t>
            </a:r>
          </a:p>
          <a:p>
            <a:pPr>
              <a:spcAft>
                <a:spcPts val="1000"/>
              </a:spcAft>
            </a:pPr>
            <a:r>
              <a:rPr lang="ru-RU" sz="1400" b="1" dirty="0">
                <a:latin typeface="Bookman Old Style" pitchFamily="18" charset="0"/>
                <a:ea typeface="Calibri"/>
                <a:cs typeface="Times New Roman"/>
              </a:rPr>
              <a:t>    Учу делать </a:t>
            </a:r>
            <a:r>
              <a:rPr lang="ru-RU" sz="1400" b="1" dirty="0" smtClean="0">
                <a:latin typeface="Bookman Old Style" pitchFamily="18" charset="0"/>
                <a:ea typeface="Calibri"/>
                <a:cs typeface="Times New Roman"/>
              </a:rPr>
              <a:t>выводы</a:t>
            </a:r>
          </a:p>
          <a:p>
            <a:pPr>
              <a:spcAft>
                <a:spcPts val="1000"/>
              </a:spcAft>
            </a:pPr>
            <a:r>
              <a:rPr lang="ru-RU" sz="1400" b="1" dirty="0" smtClean="0">
                <a:latin typeface="Bookman Old Style" pitchFamily="18" charset="0"/>
                <a:cs typeface="Times New Roman"/>
              </a:rPr>
              <a:t>     Другое…</a:t>
            </a:r>
            <a:endParaRPr lang="ru-RU" sz="1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36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</TotalTime>
  <Words>462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Достижение метапредметных результатов при формировании иноязычной коммуникативной компетенции на уроках ИЯ</vt:lpstr>
      <vt:lpstr>ФГОС: три системы требований </vt:lpstr>
      <vt:lpstr>Планируемые результаты освоения ООП </vt:lpstr>
      <vt:lpstr>Презентация PowerPoint</vt:lpstr>
      <vt:lpstr>УУД</vt:lpstr>
      <vt:lpstr>ВИДЫ  УУД</vt:lpstr>
      <vt:lpstr>Презентация PowerPoint</vt:lpstr>
      <vt:lpstr>Регулятивные УУД </vt:lpstr>
      <vt:lpstr>Познавательные УУД </vt:lpstr>
      <vt:lpstr>  Коммуникативные УУД. </vt:lpstr>
      <vt:lpstr>Предметные освоение выпускниками основной школы программы по иностранному языку: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Достижение метапредметных результатов при формировании иноязычной коммуникативной компетенции на уроках ИЯ</dc:title>
  <dc:creator>1</dc:creator>
  <cp:lastModifiedBy>1</cp:lastModifiedBy>
  <cp:revision>10</cp:revision>
  <dcterms:created xsi:type="dcterms:W3CDTF">2013-10-21T16:21:03Z</dcterms:created>
  <dcterms:modified xsi:type="dcterms:W3CDTF">2013-10-21T18:16:31Z</dcterms:modified>
</cp:coreProperties>
</file>