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256" r:id="rId2"/>
    <p:sldId id="291" r:id="rId3"/>
    <p:sldId id="271" r:id="rId4"/>
    <p:sldId id="280" r:id="rId5"/>
    <p:sldId id="282" r:id="rId6"/>
    <p:sldId id="266" r:id="rId7"/>
    <p:sldId id="257" r:id="rId8"/>
    <p:sldId id="265" r:id="rId9"/>
    <p:sldId id="289" r:id="rId10"/>
    <p:sldId id="273" r:id="rId11"/>
    <p:sldId id="272" r:id="rId12"/>
    <p:sldId id="274" r:id="rId13"/>
    <p:sldId id="276" r:id="rId14"/>
    <p:sldId id="263" r:id="rId15"/>
    <p:sldId id="269" r:id="rId16"/>
    <p:sldId id="283" r:id="rId17"/>
    <p:sldId id="284" r:id="rId18"/>
    <p:sldId id="285" r:id="rId19"/>
    <p:sldId id="278" r:id="rId20"/>
    <p:sldId id="261" r:id="rId21"/>
    <p:sldId id="290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FDFE-281C-4BF8-9DC5-2DABF8D142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24B01-CA6F-483C-8973-BFF12FC7F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733993-A43C-4351-A712-33C38FA7E782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88EA4B-942F-496E-91DC-AC00B47A9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3116"/>
            <a:ext cx="8458200" cy="18573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9900"/>
                </a:solidFill>
              </a:rPr>
              <a:t>Теорема  Пифагора</a:t>
            </a:r>
            <a:endParaRPr lang="ru-RU" sz="4800" b="1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42860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Урок геометрии </a:t>
            </a:r>
          </a:p>
          <a:p>
            <a:r>
              <a:rPr lang="ru-RU" sz="2400" b="1" dirty="0" smtClean="0"/>
              <a:t>8 класс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64357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3857628"/>
            <a:ext cx="8458200" cy="13430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Выполнила учитель математики МКОУ </a:t>
            </a:r>
            <a:r>
              <a:rPr lang="ru-RU" b="1" dirty="0" err="1" smtClean="0"/>
              <a:t>Свободненская</a:t>
            </a:r>
            <a:r>
              <a:rPr lang="ru-RU" b="1" dirty="0" smtClean="0"/>
              <a:t> </a:t>
            </a:r>
            <a:r>
              <a:rPr lang="ru-RU" b="1" dirty="0" err="1" smtClean="0"/>
              <a:t>сош</a:t>
            </a:r>
            <a:endParaRPr lang="ru-RU" b="1" dirty="0" smtClean="0"/>
          </a:p>
          <a:p>
            <a:r>
              <a:rPr lang="ru-RU" b="1" dirty="0" err="1" smtClean="0"/>
              <a:t>Губайдулина</a:t>
            </a:r>
            <a:r>
              <a:rPr lang="ru-RU" b="1" dirty="0" smtClean="0"/>
              <a:t> Наталья Николаевна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" name="Rectangle 2"/>
          <p:cNvSpPr>
            <a:spLocks noChangeArrowheads="1"/>
          </p:cNvSpPr>
          <p:nvPr/>
        </p:nvSpPr>
        <p:spPr bwMode="auto">
          <a:xfrm>
            <a:off x="1214414" y="214290"/>
            <a:ext cx="5762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3600" dirty="0">
                <a:solidFill>
                  <a:srgbClr val="663300"/>
                </a:solidFill>
              </a:rPr>
              <a:t>Прямоугольный треугольник и его элементы</a:t>
            </a:r>
            <a:r>
              <a:rPr lang="ru-RU" sz="2400" b="1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6172" name="Rectangle 2"/>
          <p:cNvSpPr>
            <a:spLocks noChangeArrowheads="1"/>
          </p:cNvSpPr>
          <p:nvPr/>
        </p:nvSpPr>
        <p:spPr bwMode="auto">
          <a:xfrm>
            <a:off x="1566863" y="2095500"/>
            <a:ext cx="5967412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 b="1" smtClean="0">
                <a:solidFill>
                  <a:srgbClr val="663300"/>
                </a:solidFill>
                <a:latin typeface="+mj-lt"/>
              </a:rPr>
              <a:t>Прямоугольный треугольник и его элементы</a:t>
            </a:r>
            <a:endParaRPr lang="ru-RU" sz="60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328738" y="1196975"/>
            <a:ext cx="559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/>
              <a:t>Треугольник называется прямоугольным, если у него один из углов прямой.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31813" y="2390775"/>
            <a:ext cx="5905500" cy="3852863"/>
          </a:xfrm>
          <a:prstGeom prst="rtTriangle">
            <a:avLst/>
          </a:prstGeom>
          <a:solidFill>
            <a:srgbClr val="FFCC00">
              <a:alpha val="36078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Rectangle 3"/>
          <p:cNvSpPr>
            <a:spLocks noChangeArrowheads="1"/>
          </p:cNvSpPr>
          <p:nvPr/>
        </p:nvSpPr>
        <p:spPr bwMode="auto">
          <a:xfrm>
            <a:off x="4573588" y="3702050"/>
            <a:ext cx="44053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</a:pPr>
            <a:r>
              <a:rPr lang="ru-RU" sz="2400" b="1" dirty="0" smtClean="0">
                <a:latin typeface="Monotype Corsiva" pitchFamily="66" charset="0"/>
              </a:rPr>
              <a:t>           </a:t>
            </a:r>
            <a:r>
              <a:rPr lang="ru-RU" sz="2400" b="1" dirty="0" smtClean="0">
                <a:solidFill>
                  <a:srgbClr val="663300"/>
                </a:solidFill>
              </a:rPr>
              <a:t>2. Стороны прямоугольного треугольника, образующие прямой угол, называются катетами.</a:t>
            </a:r>
            <a:endParaRPr lang="ru-RU" sz="2400" b="1" dirty="0">
              <a:solidFill>
                <a:srgbClr val="663300"/>
              </a:solidFill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31813" y="5848350"/>
            <a:ext cx="431800" cy="395288"/>
            <a:chOff x="1020" y="1888"/>
            <a:chExt cx="227" cy="227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3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1" name="Line 17"/>
          <p:cNvSpPr>
            <a:spLocks noChangeShapeType="1"/>
          </p:cNvSpPr>
          <p:nvPr/>
        </p:nvSpPr>
        <p:spPr bwMode="auto">
          <a:xfrm flipH="1" flipV="1">
            <a:off x="531813" y="2390775"/>
            <a:ext cx="5903912" cy="385286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13"/>
          <p:cNvSpPr>
            <a:spLocks noChangeShapeType="1"/>
          </p:cNvSpPr>
          <p:nvPr/>
        </p:nvSpPr>
        <p:spPr bwMode="auto">
          <a:xfrm flipV="1">
            <a:off x="998538" y="4351338"/>
            <a:ext cx="2260600" cy="1460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 rot="2015319">
            <a:off x="2403475" y="3832225"/>
            <a:ext cx="241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ourier New" pitchFamily="49" charset="0"/>
              </a:rPr>
              <a:t>Гипотенуза</a:t>
            </a:r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V="1">
            <a:off x="533400" y="2390775"/>
            <a:ext cx="0" cy="38528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Line 17"/>
          <p:cNvSpPr>
            <a:spLocks noChangeShapeType="1"/>
          </p:cNvSpPr>
          <p:nvPr/>
        </p:nvSpPr>
        <p:spPr bwMode="auto">
          <a:xfrm flipV="1">
            <a:off x="533400" y="6243638"/>
            <a:ext cx="5868988" cy="0"/>
          </a:xfrm>
          <a:prstGeom prst="line">
            <a:avLst/>
          </a:prstGeom>
          <a:noFill/>
          <a:ln w="50800">
            <a:solidFill>
              <a:srgbClr val="008E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513013" y="6243638"/>
            <a:ext cx="1258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7B925"/>
                </a:solidFill>
                <a:latin typeface="Courier New" pitchFamily="49" charset="0"/>
              </a:rPr>
              <a:t>Катет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 rot="-5400000">
            <a:off x="-330200" y="4083051"/>
            <a:ext cx="1258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Courier New" pitchFamily="49" charset="0"/>
              </a:rPr>
              <a:t>Катет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2113" y="2152650"/>
            <a:ext cx="4868862" cy="13239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/>
              <a:t>          </a:t>
            </a:r>
            <a:r>
              <a:rPr lang="ru-RU" sz="2400" b="1" dirty="0" smtClean="0">
                <a:solidFill>
                  <a:srgbClr val="663300"/>
                </a:solidFill>
              </a:rPr>
              <a:t>1. Сторона прямоугольного треугольника, лежащая против прямого угла, называется гипотенузой.</a:t>
            </a:r>
          </a:p>
        </p:txBody>
      </p:sp>
      <p:sp>
        <p:nvSpPr>
          <p:cNvPr id="18" name="Стрелка влево 17">
            <a:hlinkClick r:id="rId2" action="ppaction://hlinksldjump"/>
          </p:cNvPr>
          <p:cNvSpPr/>
          <p:nvPr/>
        </p:nvSpPr>
        <p:spPr>
          <a:xfrm>
            <a:off x="8429652" y="6072206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11198 -0.302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5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80"/>
                            </p:stCondLst>
                            <p:childTnLst>
                              <p:par>
                                <p:cTn id="6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8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  <p:bldP spid="6172" grpId="1"/>
      <p:bldP spid="6172" grpId="2"/>
      <p:bldP spid="6172" grpId="3"/>
      <p:bldP spid="6154" grpId="0"/>
      <p:bldP spid="6155" grpId="0" animBg="1"/>
      <p:bldP spid="6157" grpId="0"/>
      <p:bldP spid="16401" grpId="0" animBg="1"/>
      <p:bldP spid="6165" grpId="0" animBg="1"/>
      <p:bldP spid="6166" grpId="0"/>
      <p:bldP spid="2" grpId="0" animBg="1"/>
      <p:bldP spid="2" grpId="1" animBg="1"/>
      <p:bldP spid="3" grpId="0" animBg="1"/>
      <p:bldP spid="3" grpId="1" animBg="1"/>
      <p:bldP spid="6169" grpId="0"/>
      <p:bldP spid="6170" grpId="0"/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9" name="Rectangle 2"/>
          <p:cNvSpPr>
            <a:spLocks noChangeArrowheads="1"/>
          </p:cNvSpPr>
          <p:nvPr/>
        </p:nvSpPr>
        <p:spPr bwMode="auto">
          <a:xfrm>
            <a:off x="1347788" y="1938338"/>
            <a:ext cx="65452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dirty="0">
                <a:solidFill>
                  <a:srgbClr val="663300"/>
                </a:solidFill>
              </a:rPr>
              <a:t>Некоторые свойства прямоугольных треугольников</a:t>
            </a:r>
          </a:p>
        </p:txBody>
      </p:sp>
      <p:sp>
        <p:nvSpPr>
          <p:cNvPr id="44061" name="Rectangle 2"/>
          <p:cNvSpPr>
            <a:spLocks noChangeArrowheads="1"/>
          </p:cNvSpPr>
          <p:nvPr/>
        </p:nvSpPr>
        <p:spPr bwMode="auto">
          <a:xfrm>
            <a:off x="1163638" y="584200"/>
            <a:ext cx="6080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ru-RU" sz="4000" dirty="0">
                <a:solidFill>
                  <a:srgbClr val="663300"/>
                </a:solidFill>
              </a:rPr>
              <a:t>Некоторые свойства прямоугольных треугольников</a:t>
            </a:r>
          </a:p>
        </p:txBody>
      </p:sp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257300" y="1681163"/>
            <a:ext cx="3563938" cy="4895850"/>
          </a:xfrm>
          <a:prstGeom prst="rtTriangle">
            <a:avLst/>
          </a:prstGeom>
          <a:solidFill>
            <a:srgbClr val="AFD5EF">
              <a:alpha val="7999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89388" y="5932488"/>
            <a:ext cx="598487" cy="701675"/>
            <a:chOff x="2198" y="3499"/>
            <a:chExt cx="377" cy="442"/>
          </a:xfrm>
        </p:grpSpPr>
        <p:sp>
          <p:nvSpPr>
            <p:cNvPr id="7196" name="Arc 72"/>
            <p:cNvSpPr>
              <a:spLocks/>
            </p:cNvSpPr>
            <p:nvPr/>
          </p:nvSpPr>
          <p:spPr bwMode="auto">
            <a:xfrm rot="373856" flipH="1">
              <a:off x="2198" y="3499"/>
              <a:ext cx="320" cy="428"/>
            </a:xfrm>
            <a:custGeom>
              <a:avLst/>
              <a:gdLst>
                <a:gd name="T0" fmla="*/ 0 w 21600"/>
                <a:gd name="T1" fmla="*/ 0 h 20437"/>
                <a:gd name="T2" fmla="*/ 0 w 21600"/>
                <a:gd name="T3" fmla="*/ 0 h 20437"/>
                <a:gd name="T4" fmla="*/ 0 w 21600"/>
                <a:gd name="T5" fmla="*/ 0 h 204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37"/>
                <a:gd name="T11" fmla="*/ 21600 w 21600"/>
                <a:gd name="T12" fmla="*/ 20437 h 20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37" fill="none" extrusionOk="0">
                  <a:moveTo>
                    <a:pt x="6992" y="-1"/>
                  </a:moveTo>
                  <a:cubicBezTo>
                    <a:pt x="15729" y="2989"/>
                    <a:pt x="21600" y="11202"/>
                    <a:pt x="21600" y="20437"/>
                  </a:cubicBezTo>
                </a:path>
                <a:path w="21600" h="20437" stroke="0" extrusionOk="0">
                  <a:moveTo>
                    <a:pt x="6992" y="-1"/>
                  </a:moveTo>
                  <a:cubicBezTo>
                    <a:pt x="15729" y="2989"/>
                    <a:pt x="21600" y="11202"/>
                    <a:pt x="21600" y="20437"/>
                  </a:cubicBezTo>
                  <a:lnTo>
                    <a:pt x="0" y="20437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Arc 73"/>
            <p:cNvSpPr>
              <a:spLocks/>
            </p:cNvSpPr>
            <p:nvPr/>
          </p:nvSpPr>
          <p:spPr bwMode="auto">
            <a:xfrm rot="20540977" flipH="1">
              <a:off x="2246" y="3612"/>
              <a:ext cx="329" cy="329"/>
            </a:xfrm>
            <a:custGeom>
              <a:avLst/>
              <a:gdLst>
                <a:gd name="T0" fmla="*/ 0 w 20744"/>
                <a:gd name="T1" fmla="*/ 0 h 21389"/>
                <a:gd name="T2" fmla="*/ 0 w 20744"/>
                <a:gd name="T3" fmla="*/ 0 h 21389"/>
                <a:gd name="T4" fmla="*/ 0 w 20744"/>
                <a:gd name="T5" fmla="*/ 0 h 21389"/>
                <a:gd name="T6" fmla="*/ 0 60000 65536"/>
                <a:gd name="T7" fmla="*/ 0 60000 65536"/>
                <a:gd name="T8" fmla="*/ 0 60000 65536"/>
                <a:gd name="T9" fmla="*/ 0 w 20744"/>
                <a:gd name="T10" fmla="*/ 0 h 21389"/>
                <a:gd name="T11" fmla="*/ 20744 w 20744"/>
                <a:gd name="T12" fmla="*/ 21389 h 213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44" h="21389" fill="none" extrusionOk="0">
                  <a:moveTo>
                    <a:pt x="3013" y="0"/>
                  </a:moveTo>
                  <a:cubicBezTo>
                    <a:pt x="11433" y="1186"/>
                    <a:pt x="18373" y="7201"/>
                    <a:pt x="20743" y="15367"/>
                  </a:cubicBezTo>
                </a:path>
                <a:path w="20744" h="21389" stroke="0" extrusionOk="0">
                  <a:moveTo>
                    <a:pt x="3013" y="0"/>
                  </a:moveTo>
                  <a:cubicBezTo>
                    <a:pt x="11433" y="1186"/>
                    <a:pt x="18373" y="7201"/>
                    <a:pt x="20743" y="15367"/>
                  </a:cubicBezTo>
                  <a:lnTo>
                    <a:pt x="0" y="213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79675" y="5168900"/>
            <a:ext cx="2806700" cy="1463675"/>
            <a:chOff x="1247" y="3018"/>
            <a:chExt cx="1768" cy="922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247" y="3018"/>
              <a:ext cx="1768" cy="888"/>
              <a:chOff x="1247" y="3018"/>
              <a:chExt cx="1768" cy="888"/>
            </a:xfrm>
          </p:grpSpPr>
          <p:sp>
            <p:nvSpPr>
              <p:cNvPr id="7194" name="Line 30"/>
              <p:cNvSpPr>
                <a:spLocks noChangeShapeType="1"/>
              </p:cNvSpPr>
              <p:nvPr/>
            </p:nvSpPr>
            <p:spPr bwMode="auto">
              <a:xfrm rot="7525854" flipH="1">
                <a:off x="2006" y="2512"/>
                <a:ext cx="504" cy="1515"/>
              </a:xfrm>
              <a:prstGeom prst="line">
                <a:avLst/>
              </a:prstGeom>
              <a:noFill/>
              <a:ln w="31750">
                <a:solidFill>
                  <a:srgbClr val="F648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Line 10"/>
              <p:cNvSpPr>
                <a:spLocks noChangeShapeType="1"/>
              </p:cNvSpPr>
              <p:nvPr/>
            </p:nvSpPr>
            <p:spPr bwMode="auto">
              <a:xfrm>
                <a:off x="1247" y="3906"/>
                <a:ext cx="1474" cy="0"/>
              </a:xfrm>
              <a:prstGeom prst="line">
                <a:avLst/>
              </a:prstGeom>
              <a:noFill/>
              <a:ln w="38100">
                <a:solidFill>
                  <a:srgbClr val="F648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200" y="3498"/>
              <a:ext cx="377" cy="442"/>
              <a:chOff x="2198" y="3499"/>
              <a:chExt cx="377" cy="442"/>
            </a:xfrm>
          </p:grpSpPr>
          <p:sp>
            <p:nvSpPr>
              <p:cNvPr id="7192" name="Arc 72"/>
              <p:cNvSpPr>
                <a:spLocks/>
              </p:cNvSpPr>
              <p:nvPr/>
            </p:nvSpPr>
            <p:spPr bwMode="auto">
              <a:xfrm rot="373856" flipH="1">
                <a:off x="2198" y="3499"/>
                <a:ext cx="320" cy="428"/>
              </a:xfrm>
              <a:custGeom>
                <a:avLst/>
                <a:gdLst>
                  <a:gd name="T0" fmla="*/ 0 w 21600"/>
                  <a:gd name="T1" fmla="*/ 0 h 20437"/>
                  <a:gd name="T2" fmla="*/ 0 w 21600"/>
                  <a:gd name="T3" fmla="*/ 0 h 20437"/>
                  <a:gd name="T4" fmla="*/ 0 w 21600"/>
                  <a:gd name="T5" fmla="*/ 0 h 2043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437"/>
                  <a:gd name="T11" fmla="*/ 21600 w 21600"/>
                  <a:gd name="T12" fmla="*/ 20437 h 204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437" fill="none" extrusionOk="0">
                    <a:moveTo>
                      <a:pt x="6992" y="-1"/>
                    </a:moveTo>
                    <a:cubicBezTo>
                      <a:pt x="15729" y="2989"/>
                      <a:pt x="21600" y="11202"/>
                      <a:pt x="21600" y="20437"/>
                    </a:cubicBezTo>
                  </a:path>
                  <a:path w="21600" h="20437" stroke="0" extrusionOk="0">
                    <a:moveTo>
                      <a:pt x="6992" y="-1"/>
                    </a:moveTo>
                    <a:cubicBezTo>
                      <a:pt x="15729" y="2989"/>
                      <a:pt x="21600" y="11202"/>
                      <a:pt x="21600" y="20437"/>
                    </a:cubicBezTo>
                    <a:lnTo>
                      <a:pt x="0" y="20437"/>
                    </a:lnTo>
                    <a:close/>
                  </a:path>
                </a:pathLst>
              </a:custGeom>
              <a:noFill/>
              <a:ln w="31750">
                <a:solidFill>
                  <a:srgbClr val="F6483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3" name="Arc 73"/>
              <p:cNvSpPr>
                <a:spLocks/>
              </p:cNvSpPr>
              <p:nvPr/>
            </p:nvSpPr>
            <p:spPr bwMode="auto">
              <a:xfrm rot="20540977" flipH="1">
                <a:off x="2246" y="3612"/>
                <a:ext cx="329" cy="329"/>
              </a:xfrm>
              <a:custGeom>
                <a:avLst/>
                <a:gdLst>
                  <a:gd name="T0" fmla="*/ 0 w 20744"/>
                  <a:gd name="T1" fmla="*/ 0 h 21389"/>
                  <a:gd name="T2" fmla="*/ 0 w 20744"/>
                  <a:gd name="T3" fmla="*/ 0 h 21389"/>
                  <a:gd name="T4" fmla="*/ 0 w 20744"/>
                  <a:gd name="T5" fmla="*/ 0 h 21389"/>
                  <a:gd name="T6" fmla="*/ 0 60000 65536"/>
                  <a:gd name="T7" fmla="*/ 0 60000 65536"/>
                  <a:gd name="T8" fmla="*/ 0 60000 65536"/>
                  <a:gd name="T9" fmla="*/ 0 w 20744"/>
                  <a:gd name="T10" fmla="*/ 0 h 21389"/>
                  <a:gd name="T11" fmla="*/ 20744 w 20744"/>
                  <a:gd name="T12" fmla="*/ 21389 h 213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44" h="21389" fill="none" extrusionOk="0">
                    <a:moveTo>
                      <a:pt x="3013" y="0"/>
                    </a:moveTo>
                    <a:cubicBezTo>
                      <a:pt x="11433" y="1186"/>
                      <a:pt x="18373" y="7201"/>
                      <a:pt x="20743" y="15367"/>
                    </a:cubicBezTo>
                  </a:path>
                  <a:path w="20744" h="21389" stroke="0" extrusionOk="0">
                    <a:moveTo>
                      <a:pt x="3013" y="0"/>
                    </a:moveTo>
                    <a:cubicBezTo>
                      <a:pt x="11433" y="1186"/>
                      <a:pt x="18373" y="7201"/>
                      <a:pt x="20743" y="15367"/>
                    </a:cubicBezTo>
                    <a:lnTo>
                      <a:pt x="0" y="21389"/>
                    </a:lnTo>
                    <a:close/>
                  </a:path>
                </a:pathLst>
              </a:custGeom>
              <a:noFill/>
              <a:ln w="31750">
                <a:solidFill>
                  <a:srgbClr val="F6483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40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4925" y="1781175"/>
            <a:ext cx="4606925" cy="1319213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</a:rPr>
              <a:t>          </a:t>
            </a:r>
            <a:r>
              <a:rPr lang="ru-RU" sz="2800" b="1" dirty="0" smtClean="0">
                <a:solidFill>
                  <a:srgbClr val="663300"/>
                </a:solidFill>
              </a:rPr>
              <a:t>1. Сумма острых углов прямоугольного треугольника равна 90°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255713" y="6075363"/>
            <a:ext cx="503237" cy="503237"/>
            <a:chOff x="1020" y="1888"/>
            <a:chExt cx="227" cy="227"/>
          </a:xfrm>
        </p:grpSpPr>
        <p:sp>
          <p:nvSpPr>
            <p:cNvPr id="7188" name="Line 3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3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64" name="Arc 80"/>
          <p:cNvSpPr>
            <a:spLocks/>
          </p:cNvSpPr>
          <p:nvPr/>
        </p:nvSpPr>
        <p:spPr bwMode="auto">
          <a:xfrm rot="12990222" flipH="1">
            <a:off x="1219200" y="2195513"/>
            <a:ext cx="477838" cy="495300"/>
          </a:xfrm>
          <a:custGeom>
            <a:avLst/>
            <a:gdLst>
              <a:gd name="T0" fmla="*/ 2147483647 w 21563"/>
              <a:gd name="T1" fmla="*/ 0 h 20079"/>
              <a:gd name="T2" fmla="*/ 2147483647 w 21563"/>
              <a:gd name="T3" fmla="*/ 2147483647 h 20079"/>
              <a:gd name="T4" fmla="*/ 0 w 21563"/>
              <a:gd name="T5" fmla="*/ 2147483647 h 20079"/>
              <a:gd name="T6" fmla="*/ 0 60000 65536"/>
              <a:gd name="T7" fmla="*/ 0 60000 65536"/>
              <a:gd name="T8" fmla="*/ 0 60000 65536"/>
              <a:gd name="T9" fmla="*/ 0 w 21563"/>
              <a:gd name="T10" fmla="*/ 0 h 20079"/>
              <a:gd name="T11" fmla="*/ 21563 w 21563"/>
              <a:gd name="T12" fmla="*/ 20079 h 20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3" h="20079" fill="none" extrusionOk="0">
                <a:moveTo>
                  <a:pt x="7962" y="0"/>
                </a:moveTo>
                <a:cubicBezTo>
                  <a:pt x="15768" y="3095"/>
                  <a:pt x="21072" y="10434"/>
                  <a:pt x="21563" y="18816"/>
                </a:cubicBezTo>
              </a:path>
              <a:path w="21563" h="20079" stroke="0" extrusionOk="0">
                <a:moveTo>
                  <a:pt x="7962" y="0"/>
                </a:moveTo>
                <a:cubicBezTo>
                  <a:pt x="15768" y="3095"/>
                  <a:pt x="21072" y="10434"/>
                  <a:pt x="21563" y="18816"/>
                </a:cubicBezTo>
                <a:lnTo>
                  <a:pt x="0" y="20079"/>
                </a:lnTo>
                <a:close/>
              </a:path>
            </a:pathLst>
          </a:custGeom>
          <a:noFill/>
          <a:ln w="38100">
            <a:solidFill>
              <a:srgbClr val="00A2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219200" y="1673225"/>
            <a:ext cx="1476375" cy="2339975"/>
            <a:chOff x="453" y="822"/>
            <a:chExt cx="930" cy="1474"/>
          </a:xfrm>
        </p:grpSpPr>
        <p:sp>
          <p:nvSpPr>
            <p:cNvPr id="7185" name="Arc 80"/>
            <p:cNvSpPr>
              <a:spLocks/>
            </p:cNvSpPr>
            <p:nvPr/>
          </p:nvSpPr>
          <p:spPr bwMode="auto">
            <a:xfrm rot="12990222" flipH="1">
              <a:off x="453" y="1139"/>
              <a:ext cx="301" cy="312"/>
            </a:xfrm>
            <a:custGeom>
              <a:avLst/>
              <a:gdLst>
                <a:gd name="T0" fmla="*/ 29976914 w 21563"/>
                <a:gd name="T1" fmla="*/ 0 h 20079"/>
                <a:gd name="T2" fmla="*/ 29976914 w 21563"/>
                <a:gd name="T3" fmla="*/ 33368917 h 20079"/>
                <a:gd name="T4" fmla="*/ 0 w 21563"/>
                <a:gd name="T5" fmla="*/ 33368917 h 20079"/>
                <a:gd name="T6" fmla="*/ 0 60000 65536"/>
                <a:gd name="T7" fmla="*/ 0 60000 65536"/>
                <a:gd name="T8" fmla="*/ 0 60000 65536"/>
                <a:gd name="T9" fmla="*/ 0 w 21563"/>
                <a:gd name="T10" fmla="*/ 0 h 20079"/>
                <a:gd name="T11" fmla="*/ 21563 w 21563"/>
                <a:gd name="T12" fmla="*/ 20079 h 200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3" h="20079" fill="none" extrusionOk="0">
                  <a:moveTo>
                    <a:pt x="7962" y="0"/>
                  </a:moveTo>
                  <a:cubicBezTo>
                    <a:pt x="15768" y="3095"/>
                    <a:pt x="21072" y="10434"/>
                    <a:pt x="21563" y="18816"/>
                  </a:cubicBezTo>
                </a:path>
                <a:path w="21563" h="20079" stroke="0" extrusionOk="0">
                  <a:moveTo>
                    <a:pt x="7962" y="0"/>
                  </a:moveTo>
                  <a:cubicBezTo>
                    <a:pt x="15768" y="3095"/>
                    <a:pt x="21072" y="10434"/>
                    <a:pt x="21563" y="18816"/>
                  </a:cubicBezTo>
                  <a:lnTo>
                    <a:pt x="0" y="20079"/>
                  </a:lnTo>
                  <a:close/>
                </a:path>
              </a:pathLst>
            </a:custGeom>
            <a:noFill/>
            <a:ln w="38100">
              <a:solidFill>
                <a:srgbClr val="51EE1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7186" name="Line 30"/>
            <p:cNvSpPr>
              <a:spLocks noChangeShapeType="1"/>
            </p:cNvSpPr>
            <p:nvPr/>
          </p:nvSpPr>
          <p:spPr bwMode="auto">
            <a:xfrm flipH="1" flipV="1">
              <a:off x="476" y="822"/>
              <a:ext cx="0" cy="1474"/>
            </a:xfrm>
            <a:prstGeom prst="line">
              <a:avLst/>
            </a:prstGeom>
            <a:noFill/>
            <a:ln w="31750">
              <a:solidFill>
                <a:srgbClr val="51EE1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31"/>
            <p:cNvSpPr>
              <a:spLocks noChangeShapeType="1"/>
            </p:cNvSpPr>
            <p:nvPr/>
          </p:nvSpPr>
          <p:spPr bwMode="auto">
            <a:xfrm>
              <a:off x="476" y="822"/>
              <a:ext cx="907" cy="1247"/>
            </a:xfrm>
            <a:prstGeom prst="line">
              <a:avLst/>
            </a:prstGeom>
            <a:noFill/>
            <a:ln w="31750">
              <a:solidFill>
                <a:srgbClr val="51EE1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 rot="10800000">
            <a:off x="7254875" y="3895725"/>
            <a:ext cx="396875" cy="395288"/>
            <a:chOff x="1020" y="1888"/>
            <a:chExt cx="227" cy="227"/>
          </a:xfrm>
        </p:grpSpPr>
        <p:sp>
          <p:nvSpPr>
            <p:cNvPr id="7183" name="Line 3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Line 3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Стрелка влево 26">
            <a:hlinkClick r:id="rId2" action="ppaction://hlinksldjump"/>
          </p:cNvPr>
          <p:cNvSpPr/>
          <p:nvPr/>
        </p:nvSpPr>
        <p:spPr>
          <a:xfrm>
            <a:off x="8429652" y="6072206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40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9705 -0.32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32761 -0.0719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3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12917 C -2.5E-6 0.18634 0.13559 0.25834 0.2474 0.25834 L 0.49479 0.25834 " pathEditMode="relative" rAng="0" ptsTypes="FfFF">
                                      <p:cBhvr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2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9" grpId="0"/>
      <p:bldP spid="44059" grpId="1"/>
      <p:bldP spid="44059" grpId="2"/>
      <p:bldP spid="44034" grpId="0" animBg="1"/>
      <p:bldP spid="44047" grpId="0" build="p"/>
      <p:bldP spid="164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1500174"/>
            <a:ext cx="3714744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663300"/>
                </a:solidFill>
              </a:rPr>
              <a:t>Площадь квадрата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sz="2800" b="1" dirty="0" smtClean="0">
                <a:solidFill>
                  <a:srgbClr val="663300"/>
                </a:solidFill>
              </a:rPr>
              <a:t>    </a:t>
            </a:r>
            <a:r>
              <a:rPr lang="ru-RU" sz="2800" b="1" dirty="0" smtClean="0">
                <a:solidFill>
                  <a:srgbClr val="663300"/>
                </a:solidFill>
              </a:rPr>
              <a:t>равна квадрату его 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sz="2800" b="1" dirty="0" smtClean="0">
                <a:solidFill>
                  <a:srgbClr val="663300"/>
                </a:solidFill>
              </a:rPr>
              <a:t>    </a:t>
            </a:r>
            <a:r>
              <a:rPr lang="ru-RU" sz="2800" b="1" dirty="0" smtClean="0">
                <a:solidFill>
                  <a:srgbClr val="663300"/>
                </a:solidFill>
              </a:rPr>
              <a:t>стороны.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4500562" y="1571612"/>
            <a:ext cx="1427162" cy="1396448"/>
          </a:xfrm>
          <a:prstGeom prst="rect">
            <a:avLst/>
          </a:prstGeom>
          <a:solidFill>
            <a:srgbClr val="FFB343">
              <a:alpha val="7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 rot="10800000">
            <a:off x="5643570" y="1571612"/>
            <a:ext cx="250825" cy="247650"/>
            <a:chOff x="1020" y="1888"/>
            <a:chExt cx="227" cy="227"/>
          </a:xfrm>
        </p:grpSpPr>
        <p:sp>
          <p:nvSpPr>
            <p:cNvPr id="10289" name="Line 3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0" name="Line 3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 rot="-5400000">
            <a:off x="5713421" y="2716207"/>
            <a:ext cx="250825" cy="247650"/>
            <a:chOff x="1020" y="1888"/>
            <a:chExt cx="227" cy="227"/>
          </a:xfrm>
        </p:grpSpPr>
        <p:sp>
          <p:nvSpPr>
            <p:cNvPr id="10287" name="Line 3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Line 3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 rot="5400000">
            <a:off x="4498974" y="1573200"/>
            <a:ext cx="250825" cy="247650"/>
            <a:chOff x="1020" y="1888"/>
            <a:chExt cx="227" cy="227"/>
          </a:xfrm>
        </p:grpSpPr>
        <p:sp>
          <p:nvSpPr>
            <p:cNvPr id="10285" name="Line 3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3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500562" y="2714620"/>
            <a:ext cx="250825" cy="247650"/>
            <a:chOff x="1020" y="1888"/>
            <a:chExt cx="227" cy="227"/>
          </a:xfrm>
        </p:grpSpPr>
        <p:sp>
          <p:nvSpPr>
            <p:cNvPr id="10283" name="Line 3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Line 3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500562" y="1571612"/>
            <a:ext cx="0" cy="14128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5143504" y="3000372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a</a:t>
            </a:r>
            <a:endParaRPr lang="ru-RU" b="1" i="1" dirty="0"/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4143372" y="2143116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a</a:t>
            </a:r>
            <a:endParaRPr lang="ru-RU" b="1" i="1" dirty="0"/>
          </a:p>
        </p:txBody>
      </p:sp>
      <p:sp>
        <p:nvSpPr>
          <p:cNvPr id="9272" name="Rectangle 2"/>
          <p:cNvSpPr>
            <a:spLocks noChangeArrowheads="1"/>
          </p:cNvSpPr>
          <p:nvPr/>
        </p:nvSpPr>
        <p:spPr bwMode="auto">
          <a:xfrm>
            <a:off x="1801813" y="238125"/>
            <a:ext cx="35782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4572000" y="2143116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S</a:t>
            </a:r>
            <a:r>
              <a:rPr lang="en-US" sz="2400" b="1" i="1" dirty="0">
                <a:cs typeface="Arial" charset="0"/>
              </a:rPr>
              <a:t>□</a:t>
            </a:r>
            <a:r>
              <a:rPr lang="en-US" sz="1400" b="1" i="1" dirty="0">
                <a:cs typeface="Arial" charset="0"/>
              </a:rPr>
              <a:t> </a:t>
            </a:r>
            <a:r>
              <a:rPr lang="en-US" sz="2000" i="1" dirty="0" smtClean="0">
                <a:cs typeface="Arial" charset="0"/>
              </a:rPr>
              <a:t>=</a:t>
            </a:r>
            <a:r>
              <a:rPr lang="en-US" sz="2400" b="1" i="1" dirty="0" smtClean="0">
                <a:cs typeface="Arial" charset="0"/>
              </a:rPr>
              <a:t>a</a:t>
            </a:r>
            <a:r>
              <a:rPr lang="en-US" sz="2400" b="1" i="1" baseline="30000" dirty="0" smtClean="0">
                <a:cs typeface="Arial" charset="0"/>
              </a:rPr>
              <a:t>2</a:t>
            </a:r>
            <a:endParaRPr lang="en-US" sz="2400" b="1" i="1" baseline="30000" dirty="0">
              <a:cs typeface="Arial" charset="0"/>
            </a:endParaRPr>
          </a:p>
        </p:txBody>
      </p:sp>
      <p:sp>
        <p:nvSpPr>
          <p:cNvPr id="21" name="Стрелка влево 20">
            <a:hlinkClick r:id="rId2" action="ppaction://hlinksldjump"/>
          </p:cNvPr>
          <p:cNvSpPr/>
          <p:nvPr/>
        </p:nvSpPr>
        <p:spPr>
          <a:xfrm>
            <a:off x="8429652" y="6072206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0083E-6 L 0.35139 1.1008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32" grpId="0" animBg="1"/>
      <p:bldP spid="9233" grpId="0" animBg="1"/>
      <p:bldP spid="9267" grpId="0"/>
      <p:bldP spid="9268" grpId="0"/>
      <p:bldP spid="51" grpId="0"/>
      <p:bldP spid="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3" name="Rectangle 2"/>
          <p:cNvSpPr>
            <a:spLocks noChangeArrowheads="1"/>
          </p:cNvSpPr>
          <p:nvPr/>
        </p:nvSpPr>
        <p:spPr bwMode="auto">
          <a:xfrm>
            <a:off x="1589088" y="1824038"/>
            <a:ext cx="596741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5400" b="1" dirty="0" smtClean="0">
                <a:solidFill>
                  <a:srgbClr val="663300"/>
                </a:solidFill>
              </a:rPr>
              <a:t>Площадь прямоугольного треугольника </a:t>
            </a:r>
          </a:p>
        </p:txBody>
      </p:sp>
      <p:sp>
        <p:nvSpPr>
          <p:cNvPr id="10265" name="Rectangle 2"/>
          <p:cNvSpPr>
            <a:spLocks noChangeArrowheads="1"/>
          </p:cNvSpPr>
          <p:nvPr/>
        </p:nvSpPr>
        <p:spPr bwMode="auto">
          <a:xfrm>
            <a:off x="1062038" y="338138"/>
            <a:ext cx="7169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663300"/>
                </a:solidFill>
              </a:rPr>
              <a:t>Площадь прямоугольного треугольника 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-5400000">
            <a:off x="3579019" y="1281906"/>
            <a:ext cx="4014788" cy="5991225"/>
          </a:xfrm>
          <a:prstGeom prst="rtTriangle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01850" y="6170613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</a:t>
            </a:r>
            <a:endParaRPr lang="ru-RU" sz="2800" b="1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601075" y="1798638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</a:t>
            </a:r>
            <a:endParaRPr lang="ru-RU" sz="2800" b="1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553450" y="6215063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</a:t>
            </a:r>
            <a:endParaRPr lang="ru-RU" sz="2800" b="1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588375" y="39354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  <a:endParaRPr lang="ru-RU" sz="24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45113" y="628173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endParaRPr lang="ru-RU" sz="24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184775" y="393065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  <a:endParaRPr lang="ru-RU" sz="2400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 rot="-5400000">
            <a:off x="8184357" y="5877719"/>
            <a:ext cx="388937" cy="415925"/>
            <a:chOff x="1020" y="1888"/>
            <a:chExt cx="227" cy="227"/>
          </a:xfrm>
        </p:grpSpPr>
        <p:sp>
          <p:nvSpPr>
            <p:cNvPr id="1044" name="Line 3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3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876425" y="1074738"/>
            <a:ext cx="5300663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ru-RU" sz="3600" dirty="0">
                <a:latin typeface="Monotype Corsiva" pitchFamily="66" charset="0"/>
              </a:rPr>
              <a:t>     </a:t>
            </a:r>
            <a:r>
              <a:rPr lang="ru-RU" sz="2800" b="1" dirty="0" smtClean="0">
                <a:solidFill>
                  <a:srgbClr val="663300"/>
                </a:solidFill>
              </a:rPr>
              <a:t>Площадь прямоугольного треугольника равна половине произведения его катетов</a:t>
            </a:r>
          </a:p>
        </p:txBody>
      </p:sp>
      <p:graphicFrame>
        <p:nvGraphicFramePr>
          <p:cNvPr id="16489" name="Object 105"/>
          <p:cNvGraphicFramePr>
            <a:graphicFrameLocks noChangeAspect="1"/>
          </p:cNvGraphicFramePr>
          <p:nvPr/>
        </p:nvGraphicFramePr>
        <p:xfrm>
          <a:off x="5521325" y="4167188"/>
          <a:ext cx="2481263" cy="1498600"/>
        </p:xfrm>
        <a:graphic>
          <a:graphicData uri="http://schemas.openxmlformats.org/presentationml/2006/ole">
            <p:oleObj spid="_x0000_s2050" name="Формула" r:id="rId3" imgW="2133360" imgH="1143000" progId="Equation.3">
              <p:embed/>
            </p:oleObj>
          </a:graphicData>
        </a:graphic>
      </p:graphicFrame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8572500" y="2270125"/>
            <a:ext cx="1588" cy="40147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V="1">
            <a:off x="2597150" y="6270625"/>
            <a:ext cx="6000750" cy="12700"/>
          </a:xfrm>
          <a:prstGeom prst="line">
            <a:avLst/>
          </a:prstGeom>
          <a:noFill/>
          <a:ln w="50800">
            <a:solidFill>
              <a:srgbClr val="008E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Стрелка влево 17">
            <a:hlinkClick r:id="rId4" action="ppaction://hlinksldjump"/>
          </p:cNvPr>
          <p:cNvSpPr/>
          <p:nvPr/>
        </p:nvSpPr>
        <p:spPr>
          <a:xfrm>
            <a:off x="214282" y="6429396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42276E-6 L -0.03507 -0.322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16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4.96762E-6 L -0.5066 -0.1406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6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3" grpId="1"/>
      <p:bldP spid="10263" grpId="2"/>
      <p:bldP spid="10263" grpId="3"/>
      <p:bldP spid="10245" grpId="0" animBg="1"/>
      <p:bldP spid="10246" grpId="0"/>
      <p:bldP spid="10247" grpId="0"/>
      <p:bldP spid="10248" grpId="0"/>
      <p:bldP spid="10249" grpId="0"/>
      <p:bldP spid="10250" grpId="0"/>
      <p:bldP spid="10251" grpId="0"/>
      <p:bldP spid="10258" grpId="0"/>
      <p:bldP spid="1640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четырехугольник КМ</a:t>
            </a:r>
            <a:r>
              <a:rPr lang="en-US" sz="2800" dirty="0" smtClean="0"/>
              <a:t>ND</a:t>
            </a:r>
            <a:r>
              <a:rPr lang="ru-RU" sz="2800" dirty="0" smtClean="0"/>
              <a:t> - квадрат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84246">
            <a:off x="1142975" y="1428736"/>
            <a:ext cx="657229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8" name="AutoShape 12"/>
          <p:cNvSpPr>
            <a:spLocks noChangeArrowheads="1"/>
          </p:cNvSpPr>
          <p:nvPr/>
        </p:nvSpPr>
        <p:spPr bwMode="auto">
          <a:xfrm>
            <a:off x="179388" y="1628775"/>
            <a:ext cx="4608512" cy="2593975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5149" name="AutoShape 13"/>
          <p:cNvSpPr>
            <a:spLocks noChangeArrowheads="1"/>
          </p:cNvSpPr>
          <p:nvPr/>
        </p:nvSpPr>
        <p:spPr bwMode="auto">
          <a:xfrm>
            <a:off x="2700338" y="3716338"/>
            <a:ext cx="5257800" cy="28829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5151" name="Rectangle 15"/>
          <p:cNvSpPr>
            <a:spLocks noChangeArrowheads="1"/>
          </p:cNvSpPr>
          <p:nvPr/>
        </p:nvSpPr>
        <p:spPr bwMode="auto">
          <a:xfrm>
            <a:off x="3276600" y="4221163"/>
            <a:ext cx="4248150" cy="17851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0000FF"/>
                </a:solidFill>
              </a:rPr>
              <a:t>«Квадрат, построенный на гипотенузе </a:t>
            </a:r>
            <a:r>
              <a:rPr lang="ru-RU" sz="2200" b="1" dirty="0" smtClean="0">
                <a:solidFill>
                  <a:srgbClr val="0000FF"/>
                </a:solidFill>
              </a:rPr>
              <a:t>прямоугольного </a:t>
            </a:r>
            <a:r>
              <a:rPr lang="ru-RU" sz="2200" b="1" dirty="0">
                <a:solidFill>
                  <a:srgbClr val="0000FF"/>
                </a:solidFill>
              </a:rPr>
              <a:t>треугольника, равновелик сумме квадратов, построенных на</a:t>
            </a:r>
            <a:r>
              <a:rPr lang="ru-RU" sz="2200" b="1" dirty="0"/>
              <a:t> </a:t>
            </a:r>
            <a:r>
              <a:rPr lang="ru-RU" sz="2200" b="1" u="sng" dirty="0">
                <a:solidFill>
                  <a:srgbClr val="990000"/>
                </a:solidFill>
              </a:rPr>
              <a:t>катетах</a:t>
            </a:r>
            <a:r>
              <a:rPr lang="ru-RU" sz="2200" b="1" dirty="0">
                <a:solidFill>
                  <a:srgbClr val="0000FF"/>
                </a:solidFill>
              </a:rPr>
              <a:t>».</a:t>
            </a:r>
          </a:p>
        </p:txBody>
      </p:sp>
      <p:sp>
        <p:nvSpPr>
          <p:cNvPr id="475152" name="Rectangle 16"/>
          <p:cNvSpPr>
            <a:spLocks noChangeArrowheads="1"/>
          </p:cNvSpPr>
          <p:nvPr/>
        </p:nvSpPr>
        <p:spPr bwMode="auto">
          <a:xfrm>
            <a:off x="539750" y="2060575"/>
            <a:ext cx="3816350" cy="176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0000FF"/>
                </a:solidFill>
              </a:rPr>
              <a:t>«В прямоугольном </a:t>
            </a:r>
          </a:p>
          <a:p>
            <a:r>
              <a:rPr lang="ru-RU" sz="2200" b="1" dirty="0">
                <a:solidFill>
                  <a:srgbClr val="0000FF"/>
                </a:solidFill>
              </a:rPr>
              <a:t>треугольнике квадрат</a:t>
            </a:r>
          </a:p>
          <a:p>
            <a:r>
              <a:rPr lang="ru-RU" sz="2200" b="1" dirty="0">
                <a:solidFill>
                  <a:srgbClr val="0000FF"/>
                </a:solidFill>
              </a:rPr>
              <a:t>гипотенузы равен </a:t>
            </a:r>
          </a:p>
          <a:p>
            <a:r>
              <a:rPr lang="ru-RU" sz="2200" b="1" dirty="0">
                <a:solidFill>
                  <a:srgbClr val="0000FF"/>
                </a:solidFill>
              </a:rPr>
              <a:t>сумме квадратов</a:t>
            </a:r>
            <a:r>
              <a:rPr lang="ru-RU" sz="2200" b="1" dirty="0"/>
              <a:t> </a:t>
            </a:r>
            <a:r>
              <a:rPr lang="ru-RU" sz="2200" b="1" u="sng" dirty="0">
                <a:solidFill>
                  <a:srgbClr val="990000"/>
                </a:solidFill>
              </a:rPr>
              <a:t>катетов</a:t>
            </a:r>
            <a:r>
              <a:rPr lang="ru-RU" sz="2200" b="1" dirty="0">
                <a:solidFill>
                  <a:srgbClr val="0000FF"/>
                </a:solidFill>
              </a:rPr>
              <a:t>».</a:t>
            </a:r>
          </a:p>
        </p:txBody>
      </p:sp>
      <p:sp>
        <p:nvSpPr>
          <p:cNvPr id="475153" name="Rectangle 17"/>
          <p:cNvSpPr>
            <a:spLocks noChangeArrowheads="1"/>
          </p:cNvSpPr>
          <p:nvPr/>
        </p:nvSpPr>
        <p:spPr bwMode="auto">
          <a:xfrm>
            <a:off x="4427538" y="2565400"/>
            <a:ext cx="4032250" cy="1096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200" b="1"/>
              <a:t>Во времена Пифагора формулировка теоремы звучала так:</a:t>
            </a:r>
          </a:p>
        </p:txBody>
      </p:sp>
      <p:sp>
        <p:nvSpPr>
          <p:cNvPr id="475155" name="Text Box 19"/>
          <p:cNvSpPr txBox="1">
            <a:spLocks noChangeArrowheads="1"/>
          </p:cNvSpPr>
          <p:nvPr/>
        </p:nvSpPr>
        <p:spPr bwMode="auto">
          <a:xfrm>
            <a:off x="539750" y="404813"/>
            <a:ext cx="4268788" cy="1096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200" b="1" dirty="0"/>
              <a:t>Современная формулировка </a:t>
            </a:r>
          </a:p>
          <a:p>
            <a:r>
              <a:rPr lang="ru-RU" sz="2200" b="1" dirty="0"/>
              <a:t>теоремы Пифагора</a:t>
            </a:r>
          </a:p>
        </p:txBody>
      </p:sp>
      <p:pic>
        <p:nvPicPr>
          <p:cNvPr id="475156" name="Picture 20" descr="Пифаго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4C1"/>
              </a:clrFrom>
              <a:clrTo>
                <a:srgbClr val="E8E4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508500"/>
            <a:ext cx="19986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59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0350"/>
            <a:ext cx="2781300" cy="2171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75160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714356"/>
            <a:ext cx="2781300" cy="765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75162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0"/>
            <a:ext cx="2336800" cy="2708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7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47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7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7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47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47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47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47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8" grpId="0" animBg="1"/>
      <p:bldP spid="475149" grpId="0" animBg="1"/>
      <p:bldP spid="475151" grpId="0"/>
      <p:bldP spid="475152" grpId="0"/>
      <p:bldP spid="475153" grpId="0"/>
      <p:bldP spid="4751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57188" y="1387475"/>
            <a:ext cx="5345112" cy="5338763"/>
            <a:chOff x="441" y="1115"/>
            <a:chExt cx="2262" cy="2247"/>
          </a:xfrm>
        </p:grpSpPr>
        <p:sp>
          <p:nvSpPr>
            <p:cNvPr id="14356" name="Line 6"/>
            <p:cNvSpPr>
              <a:spLocks noChangeShapeType="1"/>
            </p:cNvSpPr>
            <p:nvPr/>
          </p:nvSpPr>
          <p:spPr bwMode="auto">
            <a:xfrm flipV="1">
              <a:off x="441" y="1123"/>
              <a:ext cx="224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Line 7"/>
            <p:cNvSpPr>
              <a:spLocks noChangeShapeType="1"/>
            </p:cNvSpPr>
            <p:nvPr/>
          </p:nvSpPr>
          <p:spPr bwMode="auto">
            <a:xfrm>
              <a:off x="456" y="1563"/>
              <a:ext cx="222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Line 8"/>
            <p:cNvSpPr>
              <a:spLocks noChangeShapeType="1"/>
            </p:cNvSpPr>
            <p:nvPr/>
          </p:nvSpPr>
          <p:spPr bwMode="auto">
            <a:xfrm>
              <a:off x="449" y="2018"/>
              <a:ext cx="2247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Line 9"/>
            <p:cNvSpPr>
              <a:spLocks noChangeShapeType="1"/>
            </p:cNvSpPr>
            <p:nvPr/>
          </p:nvSpPr>
          <p:spPr bwMode="auto">
            <a:xfrm flipV="1">
              <a:off x="449" y="2474"/>
              <a:ext cx="22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Line 10"/>
            <p:cNvSpPr>
              <a:spLocks noChangeShapeType="1"/>
            </p:cNvSpPr>
            <p:nvPr/>
          </p:nvSpPr>
          <p:spPr bwMode="auto">
            <a:xfrm>
              <a:off x="456" y="2922"/>
              <a:ext cx="22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Line 11"/>
            <p:cNvSpPr>
              <a:spLocks noChangeShapeType="1"/>
            </p:cNvSpPr>
            <p:nvPr/>
          </p:nvSpPr>
          <p:spPr bwMode="auto">
            <a:xfrm>
              <a:off x="456" y="3362"/>
              <a:ext cx="223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Line 12"/>
            <p:cNvSpPr>
              <a:spLocks noChangeShapeType="1"/>
            </p:cNvSpPr>
            <p:nvPr/>
          </p:nvSpPr>
          <p:spPr bwMode="auto">
            <a:xfrm flipH="1" flipV="1">
              <a:off x="448" y="1122"/>
              <a:ext cx="7" cy="2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Line 13"/>
            <p:cNvSpPr>
              <a:spLocks noChangeShapeType="1"/>
            </p:cNvSpPr>
            <p:nvPr/>
          </p:nvSpPr>
          <p:spPr bwMode="auto">
            <a:xfrm flipH="1" flipV="1">
              <a:off x="889" y="1122"/>
              <a:ext cx="7" cy="2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Line 14"/>
            <p:cNvSpPr>
              <a:spLocks noChangeShapeType="1"/>
            </p:cNvSpPr>
            <p:nvPr/>
          </p:nvSpPr>
          <p:spPr bwMode="auto">
            <a:xfrm flipH="1" flipV="1">
              <a:off x="1344" y="1115"/>
              <a:ext cx="7" cy="2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Line 15"/>
            <p:cNvSpPr>
              <a:spLocks noChangeShapeType="1"/>
            </p:cNvSpPr>
            <p:nvPr/>
          </p:nvSpPr>
          <p:spPr bwMode="auto">
            <a:xfrm flipH="1" flipV="1">
              <a:off x="1792" y="1115"/>
              <a:ext cx="7" cy="2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Line 16"/>
            <p:cNvSpPr>
              <a:spLocks noChangeShapeType="1"/>
            </p:cNvSpPr>
            <p:nvPr/>
          </p:nvSpPr>
          <p:spPr bwMode="auto">
            <a:xfrm flipH="1" flipV="1">
              <a:off x="2240" y="1115"/>
              <a:ext cx="7" cy="2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Line 17"/>
            <p:cNvSpPr>
              <a:spLocks noChangeShapeType="1"/>
            </p:cNvSpPr>
            <p:nvPr/>
          </p:nvSpPr>
          <p:spPr bwMode="auto">
            <a:xfrm flipH="1" flipV="1">
              <a:off x="2688" y="1115"/>
              <a:ext cx="7" cy="2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8004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727200" y="2455863"/>
            <a:ext cx="2887663" cy="2916237"/>
            <a:chOff x="2741" y="1790"/>
            <a:chExt cx="1819" cy="1837"/>
          </a:xfrm>
        </p:grpSpPr>
        <p:sp>
          <p:nvSpPr>
            <p:cNvPr id="14352" name="AutoShape 32"/>
            <p:cNvSpPr>
              <a:spLocks noChangeArrowheads="1"/>
            </p:cNvSpPr>
            <p:nvPr/>
          </p:nvSpPr>
          <p:spPr bwMode="auto">
            <a:xfrm rot="10800000">
              <a:off x="3227" y="2476"/>
              <a:ext cx="654" cy="665"/>
            </a:xfrm>
            <a:prstGeom prst="rtTriangle">
              <a:avLst/>
            </a:prstGeom>
            <a:solidFill>
              <a:srgbClr val="00CCFF">
                <a:alpha val="32156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3" name="Rectangle 33"/>
            <p:cNvSpPr>
              <a:spLocks noChangeAspect="1" noChangeArrowheads="1"/>
            </p:cNvSpPr>
            <p:nvPr/>
          </p:nvSpPr>
          <p:spPr bwMode="auto">
            <a:xfrm rot="2700000">
              <a:off x="2741" y="2672"/>
              <a:ext cx="955" cy="955"/>
            </a:xfrm>
            <a:prstGeom prst="rect">
              <a:avLst/>
            </a:prstGeom>
            <a:solidFill>
              <a:srgbClr val="99CCFF">
                <a:alpha val="32156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Rectangle 34"/>
            <p:cNvSpPr>
              <a:spLocks noChangeArrowheads="1"/>
            </p:cNvSpPr>
            <p:nvPr/>
          </p:nvSpPr>
          <p:spPr bwMode="auto">
            <a:xfrm>
              <a:off x="3225" y="1790"/>
              <a:ext cx="671" cy="682"/>
            </a:xfrm>
            <a:prstGeom prst="rect">
              <a:avLst/>
            </a:prstGeom>
            <a:solidFill>
              <a:srgbClr val="99CCFF">
                <a:alpha val="32156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5" name="Rectangle 35"/>
            <p:cNvSpPr>
              <a:spLocks noChangeArrowheads="1"/>
            </p:cNvSpPr>
            <p:nvPr/>
          </p:nvSpPr>
          <p:spPr bwMode="auto">
            <a:xfrm>
              <a:off x="3889" y="2468"/>
              <a:ext cx="671" cy="681"/>
            </a:xfrm>
            <a:prstGeom prst="rect">
              <a:avLst/>
            </a:prstGeom>
            <a:solidFill>
              <a:srgbClr val="99CCFF">
                <a:alpha val="32156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98" name="Rectangle 2"/>
          <p:cNvSpPr>
            <a:spLocks noChangeArrowheads="1"/>
          </p:cNvSpPr>
          <p:nvPr/>
        </p:nvSpPr>
        <p:spPr bwMode="auto">
          <a:xfrm>
            <a:off x="1062038" y="371475"/>
            <a:ext cx="7021512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</a:rPr>
              <a:t>Доказательство теоремы Пифагора для равнобедренного прямоугольного треугольника. «Пифагоровы» штаны</a:t>
            </a: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 rot="10800000">
            <a:off x="2498725" y="3544888"/>
            <a:ext cx="1038225" cy="1055687"/>
          </a:xfrm>
          <a:prstGeom prst="rtTriangle">
            <a:avLst/>
          </a:prstGeom>
          <a:solidFill>
            <a:srgbClr val="00CCFF">
              <a:alpha val="76077"/>
            </a:srgb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3" name="Rectangle 23"/>
          <p:cNvSpPr>
            <a:spLocks noChangeAspect="1" noChangeArrowheads="1"/>
          </p:cNvSpPr>
          <p:nvPr/>
        </p:nvSpPr>
        <p:spPr bwMode="auto">
          <a:xfrm rot="2700000">
            <a:off x="1727201" y="3856037"/>
            <a:ext cx="1516062" cy="1516063"/>
          </a:xfrm>
          <a:prstGeom prst="rect">
            <a:avLst/>
          </a:prstGeom>
          <a:solidFill>
            <a:srgbClr val="99CCFF">
              <a:alpha val="70195"/>
            </a:srgb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2495550" y="2455863"/>
            <a:ext cx="1065213" cy="1082675"/>
          </a:xfrm>
          <a:prstGeom prst="rect">
            <a:avLst/>
          </a:prstGeom>
          <a:solidFill>
            <a:srgbClr val="99CCFF">
              <a:alpha val="70195"/>
            </a:srgb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3549650" y="3532188"/>
            <a:ext cx="1065213" cy="1081087"/>
          </a:xfrm>
          <a:prstGeom prst="rect">
            <a:avLst/>
          </a:prstGeom>
          <a:solidFill>
            <a:srgbClr val="99CCFF">
              <a:alpha val="70195"/>
            </a:srgb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2497138" y="2462213"/>
            <a:ext cx="1049337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3560763" y="3530600"/>
            <a:ext cx="1063625" cy="1109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543300" y="383698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endParaRPr lang="ru-RU" sz="2400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863850" y="315753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  <a:endParaRPr lang="ru-RU" sz="2400"/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2716213" y="391795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0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9778E-7 L 0.45729 0.063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3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8"/>
                                      </p:to>
                                    </p:set>
                                    <p:animEffect filter="image" prLst="opacity: 0.98">
                                      <p:cBhvr rctx="IE">
                                        <p:cTn id="8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animBg="1"/>
      <p:bldP spid="15383" grpId="0" animBg="1"/>
      <p:bldP spid="15383" grpId="1" animBg="1"/>
      <p:bldP spid="15384" grpId="0" animBg="1"/>
      <p:bldP spid="15384" grpId="1" animBg="1"/>
      <p:bldP spid="15385" grpId="0" animBg="1"/>
      <p:bldP spid="15385" grpId="1" animBg="1"/>
      <p:bldP spid="15386" grpId="0" animBg="1"/>
      <p:bldP spid="153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Rectangle 2"/>
          <p:cNvSpPr>
            <a:spLocks noChangeArrowheads="1"/>
          </p:cNvSpPr>
          <p:nvPr/>
        </p:nvSpPr>
        <p:spPr bwMode="auto">
          <a:xfrm>
            <a:off x="1589088" y="1906588"/>
            <a:ext cx="59674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 dirty="0">
                <a:solidFill>
                  <a:schemeClr val="tx2"/>
                </a:solidFill>
              </a:rPr>
              <a:t>Доказательство теоремы Пифагора </a:t>
            </a:r>
          </a:p>
        </p:txBody>
      </p:sp>
      <p:sp>
        <p:nvSpPr>
          <p:cNvPr id="16486" name="Rectangle 102"/>
          <p:cNvSpPr>
            <a:spLocks noChangeArrowheads="1"/>
          </p:cNvSpPr>
          <p:nvPr/>
        </p:nvSpPr>
        <p:spPr bwMode="auto">
          <a:xfrm rot="1911261">
            <a:off x="1208088" y="2879725"/>
            <a:ext cx="2879725" cy="2882900"/>
          </a:xfrm>
          <a:prstGeom prst="rect">
            <a:avLst/>
          </a:prstGeom>
          <a:solidFill>
            <a:srgbClr val="99CCFF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 rot="1905879">
            <a:off x="704850" y="4614863"/>
            <a:ext cx="287338" cy="287337"/>
            <a:chOff x="1020" y="1888"/>
            <a:chExt cx="227" cy="227"/>
          </a:xfrm>
        </p:grpSpPr>
        <p:sp>
          <p:nvSpPr>
            <p:cNvPr id="2142" name="Line 10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Line 10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45" name="AutoShape 61"/>
          <p:cNvSpPr>
            <a:spLocks noChangeArrowheads="1"/>
          </p:cNvSpPr>
          <p:nvPr/>
        </p:nvSpPr>
        <p:spPr bwMode="auto">
          <a:xfrm rot="10800000">
            <a:off x="2181225" y="2344738"/>
            <a:ext cx="2447925" cy="1512887"/>
          </a:xfrm>
          <a:prstGeom prst="rtTriangle">
            <a:avLst/>
          </a:prstGeom>
          <a:solidFill>
            <a:srgbClr val="FCDC9C">
              <a:alpha val="76862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6467" name="Arc 83"/>
          <p:cNvSpPr>
            <a:spLocks/>
          </p:cNvSpPr>
          <p:nvPr/>
        </p:nvSpPr>
        <p:spPr bwMode="auto">
          <a:xfrm rot="1451159" flipH="1">
            <a:off x="4378325" y="3497263"/>
            <a:ext cx="287338" cy="268287"/>
          </a:xfrm>
          <a:custGeom>
            <a:avLst/>
            <a:gdLst>
              <a:gd name="T0" fmla="*/ 2147483647 w 21563"/>
              <a:gd name="T1" fmla="*/ 0 h 20079"/>
              <a:gd name="T2" fmla="*/ 2147483647 w 21563"/>
              <a:gd name="T3" fmla="*/ 2147483647 h 20079"/>
              <a:gd name="T4" fmla="*/ 0 w 21563"/>
              <a:gd name="T5" fmla="*/ 2147483647 h 20079"/>
              <a:gd name="T6" fmla="*/ 0 60000 65536"/>
              <a:gd name="T7" fmla="*/ 0 60000 65536"/>
              <a:gd name="T8" fmla="*/ 0 60000 65536"/>
              <a:gd name="T9" fmla="*/ 0 w 21563"/>
              <a:gd name="T10" fmla="*/ 0 h 20079"/>
              <a:gd name="T11" fmla="*/ 21563 w 21563"/>
              <a:gd name="T12" fmla="*/ 20079 h 20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3" h="20079" fill="none" extrusionOk="0">
                <a:moveTo>
                  <a:pt x="7962" y="0"/>
                </a:moveTo>
                <a:cubicBezTo>
                  <a:pt x="15768" y="3095"/>
                  <a:pt x="21072" y="10434"/>
                  <a:pt x="21563" y="18816"/>
                </a:cubicBezTo>
              </a:path>
              <a:path w="21563" h="20079" stroke="0" extrusionOk="0">
                <a:moveTo>
                  <a:pt x="7962" y="0"/>
                </a:moveTo>
                <a:cubicBezTo>
                  <a:pt x="15768" y="3095"/>
                  <a:pt x="21072" y="10434"/>
                  <a:pt x="21563" y="18816"/>
                </a:cubicBezTo>
                <a:lnTo>
                  <a:pt x="0" y="20079"/>
                </a:lnTo>
                <a:close/>
              </a:path>
            </a:pathLst>
          </a:custGeom>
          <a:noFill/>
          <a:ln w="31750">
            <a:solidFill>
              <a:srgbClr val="00A2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4" name="AutoShape 60"/>
          <p:cNvSpPr>
            <a:spLocks noChangeArrowheads="1"/>
          </p:cNvSpPr>
          <p:nvPr/>
        </p:nvSpPr>
        <p:spPr bwMode="auto">
          <a:xfrm rot="-5400000">
            <a:off x="2650331" y="4325144"/>
            <a:ext cx="2447925" cy="1512888"/>
          </a:xfrm>
          <a:prstGeom prst="rtTriangle">
            <a:avLst/>
          </a:prstGeom>
          <a:solidFill>
            <a:srgbClr val="FCDC9C">
              <a:alpha val="76862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6466" name="Arc 82"/>
          <p:cNvSpPr>
            <a:spLocks/>
          </p:cNvSpPr>
          <p:nvPr/>
        </p:nvSpPr>
        <p:spPr bwMode="auto">
          <a:xfrm rot="6613252" flipH="1">
            <a:off x="3216275" y="6064250"/>
            <a:ext cx="287338" cy="268288"/>
          </a:xfrm>
          <a:custGeom>
            <a:avLst/>
            <a:gdLst>
              <a:gd name="T0" fmla="*/ 2147483647 w 21563"/>
              <a:gd name="T1" fmla="*/ 0 h 20079"/>
              <a:gd name="T2" fmla="*/ 2147483647 w 21563"/>
              <a:gd name="T3" fmla="*/ 2147483647 h 20079"/>
              <a:gd name="T4" fmla="*/ 0 w 21563"/>
              <a:gd name="T5" fmla="*/ 2147483647 h 20079"/>
              <a:gd name="T6" fmla="*/ 0 60000 65536"/>
              <a:gd name="T7" fmla="*/ 0 60000 65536"/>
              <a:gd name="T8" fmla="*/ 0 60000 65536"/>
              <a:gd name="T9" fmla="*/ 0 w 21563"/>
              <a:gd name="T10" fmla="*/ 0 h 20079"/>
              <a:gd name="T11" fmla="*/ 21563 w 21563"/>
              <a:gd name="T12" fmla="*/ 20079 h 20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3" h="20079" fill="none" extrusionOk="0">
                <a:moveTo>
                  <a:pt x="7962" y="0"/>
                </a:moveTo>
                <a:cubicBezTo>
                  <a:pt x="15768" y="3095"/>
                  <a:pt x="21072" y="10434"/>
                  <a:pt x="21563" y="18816"/>
                </a:cubicBezTo>
              </a:path>
              <a:path w="21563" h="20079" stroke="0" extrusionOk="0">
                <a:moveTo>
                  <a:pt x="7962" y="0"/>
                </a:moveTo>
                <a:cubicBezTo>
                  <a:pt x="15768" y="3095"/>
                  <a:pt x="21072" y="10434"/>
                  <a:pt x="21563" y="18816"/>
                </a:cubicBezTo>
                <a:lnTo>
                  <a:pt x="0" y="20079"/>
                </a:lnTo>
                <a:close/>
              </a:path>
            </a:pathLst>
          </a:custGeom>
          <a:noFill/>
          <a:ln w="31750">
            <a:solidFill>
              <a:srgbClr val="00A2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6443" name="AutoShape 59"/>
          <p:cNvSpPr>
            <a:spLocks noChangeArrowheads="1"/>
          </p:cNvSpPr>
          <p:nvPr/>
        </p:nvSpPr>
        <p:spPr bwMode="auto">
          <a:xfrm rot="5400000">
            <a:off x="202406" y="2812257"/>
            <a:ext cx="2447925" cy="1512888"/>
          </a:xfrm>
          <a:prstGeom prst="rtTriangle">
            <a:avLst/>
          </a:prstGeom>
          <a:solidFill>
            <a:srgbClr val="FCDC9C">
              <a:alpha val="76862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 rot="5699121">
            <a:off x="638969" y="4175919"/>
            <a:ext cx="357187" cy="295275"/>
            <a:chOff x="1564" y="3518"/>
            <a:chExt cx="225" cy="186"/>
          </a:xfrm>
        </p:grpSpPr>
        <p:sp>
          <p:nvSpPr>
            <p:cNvPr id="2140" name="Arc 78"/>
            <p:cNvSpPr>
              <a:spLocks/>
            </p:cNvSpPr>
            <p:nvPr/>
          </p:nvSpPr>
          <p:spPr bwMode="auto">
            <a:xfrm rot="20751356" flipH="1">
              <a:off x="1564" y="3518"/>
              <a:ext cx="181" cy="172"/>
            </a:xfrm>
            <a:custGeom>
              <a:avLst/>
              <a:gdLst>
                <a:gd name="T0" fmla="*/ 0 w 21600"/>
                <a:gd name="T1" fmla="*/ 0 h 20437"/>
                <a:gd name="T2" fmla="*/ 0 w 21600"/>
                <a:gd name="T3" fmla="*/ 0 h 20437"/>
                <a:gd name="T4" fmla="*/ 0 w 21600"/>
                <a:gd name="T5" fmla="*/ 0 h 204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37"/>
                <a:gd name="T11" fmla="*/ 21600 w 21600"/>
                <a:gd name="T12" fmla="*/ 20437 h 20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37" fill="none" extrusionOk="0">
                  <a:moveTo>
                    <a:pt x="6992" y="-1"/>
                  </a:moveTo>
                  <a:cubicBezTo>
                    <a:pt x="15729" y="2989"/>
                    <a:pt x="21600" y="11202"/>
                    <a:pt x="21600" y="20437"/>
                  </a:cubicBezTo>
                </a:path>
                <a:path w="21600" h="20437" stroke="0" extrusionOk="0">
                  <a:moveTo>
                    <a:pt x="6992" y="-1"/>
                  </a:moveTo>
                  <a:cubicBezTo>
                    <a:pt x="15729" y="2989"/>
                    <a:pt x="21600" y="11202"/>
                    <a:pt x="21600" y="20437"/>
                  </a:cubicBezTo>
                  <a:lnTo>
                    <a:pt x="0" y="20437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141" name="Arc 79"/>
            <p:cNvSpPr>
              <a:spLocks/>
            </p:cNvSpPr>
            <p:nvPr/>
          </p:nvSpPr>
          <p:spPr bwMode="auto">
            <a:xfrm rot="19653487" flipH="1">
              <a:off x="1614" y="3562"/>
              <a:ext cx="175" cy="142"/>
            </a:xfrm>
            <a:custGeom>
              <a:avLst/>
              <a:gdLst>
                <a:gd name="T0" fmla="*/ 0 w 20744"/>
                <a:gd name="T1" fmla="*/ 0 h 21389"/>
                <a:gd name="T2" fmla="*/ 0 w 20744"/>
                <a:gd name="T3" fmla="*/ 0 h 21389"/>
                <a:gd name="T4" fmla="*/ 0 w 20744"/>
                <a:gd name="T5" fmla="*/ 0 h 21389"/>
                <a:gd name="T6" fmla="*/ 0 60000 65536"/>
                <a:gd name="T7" fmla="*/ 0 60000 65536"/>
                <a:gd name="T8" fmla="*/ 0 60000 65536"/>
                <a:gd name="T9" fmla="*/ 0 w 20744"/>
                <a:gd name="T10" fmla="*/ 0 h 21389"/>
                <a:gd name="T11" fmla="*/ 20744 w 20744"/>
                <a:gd name="T12" fmla="*/ 21389 h 213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44" h="21389" fill="none" extrusionOk="0">
                  <a:moveTo>
                    <a:pt x="3013" y="0"/>
                  </a:moveTo>
                  <a:cubicBezTo>
                    <a:pt x="11433" y="1186"/>
                    <a:pt x="18373" y="7201"/>
                    <a:pt x="20743" y="15367"/>
                  </a:cubicBezTo>
                </a:path>
                <a:path w="20744" h="21389" stroke="0" extrusionOk="0">
                  <a:moveTo>
                    <a:pt x="3013" y="0"/>
                  </a:moveTo>
                  <a:cubicBezTo>
                    <a:pt x="11433" y="1186"/>
                    <a:pt x="18373" y="7201"/>
                    <a:pt x="20743" y="15367"/>
                  </a:cubicBezTo>
                  <a:lnTo>
                    <a:pt x="0" y="213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 rot="10800000">
            <a:off x="2471738" y="2344738"/>
            <a:ext cx="357187" cy="295275"/>
            <a:chOff x="1564" y="3518"/>
            <a:chExt cx="225" cy="186"/>
          </a:xfrm>
        </p:grpSpPr>
        <p:sp>
          <p:nvSpPr>
            <p:cNvPr id="2138" name="Arc 75"/>
            <p:cNvSpPr>
              <a:spLocks/>
            </p:cNvSpPr>
            <p:nvPr/>
          </p:nvSpPr>
          <p:spPr bwMode="auto">
            <a:xfrm rot="20751356" flipH="1">
              <a:off x="1564" y="3518"/>
              <a:ext cx="181" cy="172"/>
            </a:xfrm>
            <a:custGeom>
              <a:avLst/>
              <a:gdLst>
                <a:gd name="T0" fmla="*/ 0 w 21600"/>
                <a:gd name="T1" fmla="*/ 0 h 20437"/>
                <a:gd name="T2" fmla="*/ 0 w 21600"/>
                <a:gd name="T3" fmla="*/ 0 h 20437"/>
                <a:gd name="T4" fmla="*/ 0 w 21600"/>
                <a:gd name="T5" fmla="*/ 0 h 204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37"/>
                <a:gd name="T11" fmla="*/ 21600 w 21600"/>
                <a:gd name="T12" fmla="*/ 20437 h 20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37" fill="none" extrusionOk="0">
                  <a:moveTo>
                    <a:pt x="6992" y="-1"/>
                  </a:moveTo>
                  <a:cubicBezTo>
                    <a:pt x="15729" y="2989"/>
                    <a:pt x="21600" y="11202"/>
                    <a:pt x="21600" y="20437"/>
                  </a:cubicBezTo>
                </a:path>
                <a:path w="21600" h="20437" stroke="0" extrusionOk="0">
                  <a:moveTo>
                    <a:pt x="6992" y="-1"/>
                  </a:moveTo>
                  <a:cubicBezTo>
                    <a:pt x="15729" y="2989"/>
                    <a:pt x="21600" y="11202"/>
                    <a:pt x="21600" y="20437"/>
                  </a:cubicBezTo>
                  <a:lnTo>
                    <a:pt x="0" y="20437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2139" name="Arc 76"/>
            <p:cNvSpPr>
              <a:spLocks/>
            </p:cNvSpPr>
            <p:nvPr/>
          </p:nvSpPr>
          <p:spPr bwMode="auto">
            <a:xfrm rot="19653487" flipH="1">
              <a:off x="1614" y="3562"/>
              <a:ext cx="175" cy="142"/>
            </a:xfrm>
            <a:custGeom>
              <a:avLst/>
              <a:gdLst>
                <a:gd name="T0" fmla="*/ 0 w 20744"/>
                <a:gd name="T1" fmla="*/ 0 h 21389"/>
                <a:gd name="T2" fmla="*/ 0 w 20744"/>
                <a:gd name="T3" fmla="*/ 0 h 21389"/>
                <a:gd name="T4" fmla="*/ 0 w 20744"/>
                <a:gd name="T5" fmla="*/ 0 h 21389"/>
                <a:gd name="T6" fmla="*/ 0 60000 65536"/>
                <a:gd name="T7" fmla="*/ 0 60000 65536"/>
                <a:gd name="T8" fmla="*/ 0 60000 65536"/>
                <a:gd name="T9" fmla="*/ 0 w 20744"/>
                <a:gd name="T10" fmla="*/ 0 h 21389"/>
                <a:gd name="T11" fmla="*/ 20744 w 20744"/>
                <a:gd name="T12" fmla="*/ 21389 h 213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44" h="21389" fill="none" extrusionOk="0">
                  <a:moveTo>
                    <a:pt x="3013" y="0"/>
                  </a:moveTo>
                  <a:cubicBezTo>
                    <a:pt x="11433" y="1186"/>
                    <a:pt x="18373" y="7201"/>
                    <a:pt x="20743" y="15367"/>
                  </a:cubicBezTo>
                </a:path>
                <a:path w="20744" h="21389" stroke="0" extrusionOk="0">
                  <a:moveTo>
                    <a:pt x="3013" y="0"/>
                  </a:moveTo>
                  <a:cubicBezTo>
                    <a:pt x="11433" y="1186"/>
                    <a:pt x="18373" y="7201"/>
                    <a:pt x="20743" y="15367"/>
                  </a:cubicBezTo>
                  <a:lnTo>
                    <a:pt x="0" y="213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 rot="-5804180">
            <a:off x="4274344" y="4215606"/>
            <a:ext cx="357188" cy="295275"/>
            <a:chOff x="1564" y="3518"/>
            <a:chExt cx="225" cy="186"/>
          </a:xfrm>
        </p:grpSpPr>
        <p:sp>
          <p:nvSpPr>
            <p:cNvPr id="2136" name="Arc 72"/>
            <p:cNvSpPr>
              <a:spLocks/>
            </p:cNvSpPr>
            <p:nvPr/>
          </p:nvSpPr>
          <p:spPr bwMode="auto">
            <a:xfrm rot="20751356" flipH="1">
              <a:off x="1564" y="3518"/>
              <a:ext cx="181" cy="172"/>
            </a:xfrm>
            <a:custGeom>
              <a:avLst/>
              <a:gdLst>
                <a:gd name="T0" fmla="*/ 0 w 21600"/>
                <a:gd name="T1" fmla="*/ 0 h 20437"/>
                <a:gd name="T2" fmla="*/ 0 w 21600"/>
                <a:gd name="T3" fmla="*/ 0 h 20437"/>
                <a:gd name="T4" fmla="*/ 0 w 21600"/>
                <a:gd name="T5" fmla="*/ 0 h 204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37"/>
                <a:gd name="T11" fmla="*/ 21600 w 21600"/>
                <a:gd name="T12" fmla="*/ 20437 h 20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37" fill="none" extrusionOk="0">
                  <a:moveTo>
                    <a:pt x="6992" y="-1"/>
                  </a:moveTo>
                  <a:cubicBezTo>
                    <a:pt x="15729" y="2989"/>
                    <a:pt x="21600" y="11202"/>
                    <a:pt x="21600" y="20437"/>
                  </a:cubicBezTo>
                </a:path>
                <a:path w="21600" h="20437" stroke="0" extrusionOk="0">
                  <a:moveTo>
                    <a:pt x="6992" y="-1"/>
                  </a:moveTo>
                  <a:cubicBezTo>
                    <a:pt x="15729" y="2989"/>
                    <a:pt x="21600" y="11202"/>
                    <a:pt x="21600" y="20437"/>
                  </a:cubicBezTo>
                  <a:lnTo>
                    <a:pt x="0" y="20437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37" name="Arc 73"/>
            <p:cNvSpPr>
              <a:spLocks/>
            </p:cNvSpPr>
            <p:nvPr/>
          </p:nvSpPr>
          <p:spPr bwMode="auto">
            <a:xfrm rot="19653487" flipH="1">
              <a:off x="1614" y="3562"/>
              <a:ext cx="175" cy="142"/>
            </a:xfrm>
            <a:custGeom>
              <a:avLst/>
              <a:gdLst>
                <a:gd name="T0" fmla="*/ 0 w 20744"/>
                <a:gd name="T1" fmla="*/ 0 h 21389"/>
                <a:gd name="T2" fmla="*/ 0 w 20744"/>
                <a:gd name="T3" fmla="*/ 0 h 21389"/>
                <a:gd name="T4" fmla="*/ 0 w 20744"/>
                <a:gd name="T5" fmla="*/ 0 h 21389"/>
                <a:gd name="T6" fmla="*/ 0 60000 65536"/>
                <a:gd name="T7" fmla="*/ 0 60000 65536"/>
                <a:gd name="T8" fmla="*/ 0 60000 65536"/>
                <a:gd name="T9" fmla="*/ 0 w 20744"/>
                <a:gd name="T10" fmla="*/ 0 h 21389"/>
                <a:gd name="T11" fmla="*/ 20744 w 20744"/>
                <a:gd name="T12" fmla="*/ 21389 h 213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44" h="21389" fill="none" extrusionOk="0">
                  <a:moveTo>
                    <a:pt x="3013" y="0"/>
                  </a:moveTo>
                  <a:cubicBezTo>
                    <a:pt x="11433" y="1186"/>
                    <a:pt x="18373" y="7201"/>
                    <a:pt x="20743" y="15367"/>
                  </a:cubicBezTo>
                </a:path>
                <a:path w="20744" h="21389" stroke="0" extrusionOk="0">
                  <a:moveTo>
                    <a:pt x="3013" y="0"/>
                  </a:moveTo>
                  <a:cubicBezTo>
                    <a:pt x="11433" y="1186"/>
                    <a:pt x="18373" y="7201"/>
                    <a:pt x="20743" y="15367"/>
                  </a:cubicBezTo>
                  <a:lnTo>
                    <a:pt x="0" y="213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 rot="-5400000">
            <a:off x="4341813" y="6018213"/>
            <a:ext cx="287337" cy="287337"/>
            <a:chOff x="1020" y="1888"/>
            <a:chExt cx="227" cy="227"/>
          </a:xfrm>
        </p:grpSpPr>
        <p:sp>
          <p:nvSpPr>
            <p:cNvPr id="2134" name="Line 63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Line 64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669925" y="4794250"/>
            <a:ext cx="2447925" cy="1512888"/>
          </a:xfrm>
          <a:prstGeom prst="rtTriangle">
            <a:avLst/>
          </a:prstGeom>
          <a:solidFill>
            <a:srgbClr val="FCDC9C">
              <a:alpha val="76862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Arc 24"/>
          <p:cNvSpPr>
            <a:spLocks/>
          </p:cNvSpPr>
          <p:nvPr/>
        </p:nvSpPr>
        <p:spPr bwMode="auto">
          <a:xfrm rot="12095100" flipH="1">
            <a:off x="598488" y="4864100"/>
            <a:ext cx="287337" cy="268288"/>
          </a:xfrm>
          <a:custGeom>
            <a:avLst/>
            <a:gdLst>
              <a:gd name="T0" fmla="*/ 2147483647 w 21563"/>
              <a:gd name="T1" fmla="*/ 0 h 20079"/>
              <a:gd name="T2" fmla="*/ 2147483647 w 21563"/>
              <a:gd name="T3" fmla="*/ 2147483647 h 20079"/>
              <a:gd name="T4" fmla="*/ 0 w 21563"/>
              <a:gd name="T5" fmla="*/ 2147483647 h 20079"/>
              <a:gd name="T6" fmla="*/ 0 60000 65536"/>
              <a:gd name="T7" fmla="*/ 0 60000 65536"/>
              <a:gd name="T8" fmla="*/ 0 60000 65536"/>
              <a:gd name="T9" fmla="*/ 0 w 21563"/>
              <a:gd name="T10" fmla="*/ 0 h 20079"/>
              <a:gd name="T11" fmla="*/ 21563 w 21563"/>
              <a:gd name="T12" fmla="*/ 20079 h 20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3" h="20079" fill="none" extrusionOk="0">
                <a:moveTo>
                  <a:pt x="7962" y="0"/>
                </a:moveTo>
                <a:cubicBezTo>
                  <a:pt x="15768" y="3095"/>
                  <a:pt x="21072" y="10434"/>
                  <a:pt x="21563" y="18816"/>
                </a:cubicBezTo>
              </a:path>
              <a:path w="21563" h="20079" stroke="0" extrusionOk="0">
                <a:moveTo>
                  <a:pt x="7962" y="0"/>
                </a:moveTo>
                <a:cubicBezTo>
                  <a:pt x="15768" y="3095"/>
                  <a:pt x="21072" y="10434"/>
                  <a:pt x="21563" y="18816"/>
                </a:cubicBezTo>
                <a:lnTo>
                  <a:pt x="0" y="20079"/>
                </a:lnTo>
                <a:close/>
              </a:path>
            </a:pathLst>
          </a:custGeom>
          <a:noFill/>
          <a:ln w="31750">
            <a:solidFill>
              <a:srgbClr val="00A2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053" name="Text Box 13"/>
          <p:cNvSpPr txBox="1">
            <a:spLocks noChangeArrowheads="1"/>
          </p:cNvSpPr>
          <p:nvPr/>
        </p:nvSpPr>
        <p:spPr bwMode="auto">
          <a:xfrm>
            <a:off x="2073275" y="841375"/>
            <a:ext cx="517366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        В прямоугольном треугольнике квадрат гипотенузы равен сумме квадратов катетов.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669925" y="4794250"/>
            <a:ext cx="0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462088" y="6305550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B400"/>
                </a:solidFill>
              </a:rPr>
              <a:t>b</a:t>
            </a:r>
            <a:endParaRPr lang="ru-RU" sz="2400" b="1" i="1">
              <a:solidFill>
                <a:srgbClr val="00B400"/>
              </a:solidFill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09563" y="5370513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a</a:t>
            </a:r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749425" y="5129213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c</a:t>
            </a:r>
            <a:endParaRPr lang="ru-RU" sz="2400" b="1" i="1">
              <a:solidFill>
                <a:srgbClr val="0000FF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468563" y="6013450"/>
            <a:ext cx="357187" cy="295275"/>
            <a:chOff x="1564" y="3518"/>
            <a:chExt cx="225" cy="186"/>
          </a:xfrm>
        </p:grpSpPr>
        <p:sp>
          <p:nvSpPr>
            <p:cNvPr id="2132" name="Arc 21"/>
            <p:cNvSpPr>
              <a:spLocks/>
            </p:cNvSpPr>
            <p:nvPr/>
          </p:nvSpPr>
          <p:spPr bwMode="auto">
            <a:xfrm rot="20751356" flipH="1">
              <a:off x="1564" y="3518"/>
              <a:ext cx="181" cy="172"/>
            </a:xfrm>
            <a:custGeom>
              <a:avLst/>
              <a:gdLst>
                <a:gd name="T0" fmla="*/ 0 w 21600"/>
                <a:gd name="T1" fmla="*/ 0 h 20437"/>
                <a:gd name="T2" fmla="*/ 0 w 21600"/>
                <a:gd name="T3" fmla="*/ 0 h 20437"/>
                <a:gd name="T4" fmla="*/ 0 w 21600"/>
                <a:gd name="T5" fmla="*/ 0 h 204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37"/>
                <a:gd name="T11" fmla="*/ 21600 w 21600"/>
                <a:gd name="T12" fmla="*/ 20437 h 20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37" fill="none" extrusionOk="0">
                  <a:moveTo>
                    <a:pt x="6992" y="-1"/>
                  </a:moveTo>
                  <a:cubicBezTo>
                    <a:pt x="15729" y="2989"/>
                    <a:pt x="21600" y="11202"/>
                    <a:pt x="21600" y="20437"/>
                  </a:cubicBezTo>
                </a:path>
                <a:path w="21600" h="20437" stroke="0" extrusionOk="0">
                  <a:moveTo>
                    <a:pt x="6992" y="-1"/>
                  </a:moveTo>
                  <a:cubicBezTo>
                    <a:pt x="15729" y="2989"/>
                    <a:pt x="21600" y="11202"/>
                    <a:pt x="21600" y="20437"/>
                  </a:cubicBezTo>
                  <a:lnTo>
                    <a:pt x="0" y="20437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Arc 23"/>
            <p:cNvSpPr>
              <a:spLocks/>
            </p:cNvSpPr>
            <p:nvPr/>
          </p:nvSpPr>
          <p:spPr bwMode="auto">
            <a:xfrm rot="19653487" flipH="1">
              <a:off x="1614" y="3562"/>
              <a:ext cx="175" cy="142"/>
            </a:xfrm>
            <a:custGeom>
              <a:avLst/>
              <a:gdLst>
                <a:gd name="T0" fmla="*/ 0 w 20744"/>
                <a:gd name="T1" fmla="*/ 0 h 21389"/>
                <a:gd name="T2" fmla="*/ 0 w 20744"/>
                <a:gd name="T3" fmla="*/ 0 h 21389"/>
                <a:gd name="T4" fmla="*/ 0 w 20744"/>
                <a:gd name="T5" fmla="*/ 0 h 21389"/>
                <a:gd name="T6" fmla="*/ 0 60000 65536"/>
                <a:gd name="T7" fmla="*/ 0 60000 65536"/>
                <a:gd name="T8" fmla="*/ 0 60000 65536"/>
                <a:gd name="T9" fmla="*/ 0 w 20744"/>
                <a:gd name="T10" fmla="*/ 0 h 21389"/>
                <a:gd name="T11" fmla="*/ 20744 w 20744"/>
                <a:gd name="T12" fmla="*/ 21389 h 213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44" h="21389" fill="none" extrusionOk="0">
                  <a:moveTo>
                    <a:pt x="3013" y="0"/>
                  </a:moveTo>
                  <a:cubicBezTo>
                    <a:pt x="11433" y="1186"/>
                    <a:pt x="18373" y="7201"/>
                    <a:pt x="20743" y="15367"/>
                  </a:cubicBezTo>
                </a:path>
                <a:path w="20744" h="21389" stroke="0" extrusionOk="0">
                  <a:moveTo>
                    <a:pt x="3013" y="0"/>
                  </a:moveTo>
                  <a:cubicBezTo>
                    <a:pt x="11433" y="1186"/>
                    <a:pt x="18373" y="7201"/>
                    <a:pt x="20743" y="15367"/>
                  </a:cubicBezTo>
                  <a:lnTo>
                    <a:pt x="0" y="213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669925" y="6305550"/>
            <a:ext cx="2446338" cy="0"/>
          </a:xfrm>
          <a:prstGeom prst="line">
            <a:avLst/>
          </a:prstGeom>
          <a:noFill/>
          <a:ln w="38100">
            <a:solidFill>
              <a:srgbClr val="00E2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69925" y="6018213"/>
            <a:ext cx="287338" cy="287337"/>
            <a:chOff x="1020" y="1888"/>
            <a:chExt cx="227" cy="227"/>
          </a:xfrm>
        </p:grpSpPr>
        <p:sp>
          <p:nvSpPr>
            <p:cNvPr id="2130" name="Line 3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1" name="Line 3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17" name="Line 33"/>
          <p:cNvSpPr>
            <a:spLocks noChangeShapeType="1"/>
          </p:cNvSpPr>
          <p:nvPr/>
        </p:nvSpPr>
        <p:spPr bwMode="auto">
          <a:xfrm flipV="1">
            <a:off x="669925" y="4792663"/>
            <a:ext cx="0" cy="1512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669925" y="6305550"/>
            <a:ext cx="3959225" cy="0"/>
            <a:chOff x="431" y="3884"/>
            <a:chExt cx="2494" cy="0"/>
          </a:xfrm>
        </p:grpSpPr>
        <p:sp>
          <p:nvSpPr>
            <p:cNvPr id="2128" name="Line 34"/>
            <p:cNvSpPr>
              <a:spLocks noChangeShapeType="1"/>
            </p:cNvSpPr>
            <p:nvPr/>
          </p:nvSpPr>
          <p:spPr bwMode="auto">
            <a:xfrm flipV="1">
              <a:off x="1973" y="3884"/>
              <a:ext cx="9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Line 35"/>
            <p:cNvSpPr>
              <a:spLocks noChangeShapeType="1"/>
            </p:cNvSpPr>
            <p:nvPr/>
          </p:nvSpPr>
          <p:spPr bwMode="auto">
            <a:xfrm>
              <a:off x="431" y="3884"/>
              <a:ext cx="1541" cy="0"/>
            </a:xfrm>
            <a:prstGeom prst="line">
              <a:avLst/>
            </a:prstGeom>
            <a:noFill/>
            <a:ln w="38100">
              <a:solidFill>
                <a:srgbClr val="00E2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1" name="Line 17"/>
          <p:cNvSpPr>
            <a:spLocks noChangeShapeType="1"/>
          </p:cNvSpPr>
          <p:nvPr/>
        </p:nvSpPr>
        <p:spPr bwMode="auto">
          <a:xfrm flipH="1" flipV="1">
            <a:off x="669925" y="4794250"/>
            <a:ext cx="2447925" cy="1511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3621088" y="6305550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a</a:t>
            </a:r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2254250" y="630555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a </a:t>
            </a:r>
            <a:r>
              <a:rPr lang="en-US" sz="2400" b="1" i="1"/>
              <a:t>+ </a:t>
            </a:r>
            <a:r>
              <a:rPr lang="en-US" sz="2400" b="1" i="1">
                <a:solidFill>
                  <a:srgbClr val="00B400"/>
                </a:solidFill>
              </a:rPr>
              <a:t>b</a:t>
            </a:r>
            <a:endParaRPr lang="ru-RU" sz="2400" b="1" i="1">
              <a:solidFill>
                <a:srgbClr val="00B400"/>
              </a:solidFill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4702175" y="2921000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a</a:t>
            </a:r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702175" y="479425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B400"/>
                </a:solidFill>
              </a:rPr>
              <a:t>b</a:t>
            </a:r>
            <a:endParaRPr lang="ru-RU" sz="2400" b="1" i="1">
              <a:solidFill>
                <a:srgbClr val="00B400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 rot="5400000">
            <a:off x="-1308894" y="4323557"/>
            <a:ext cx="3959225" cy="1588"/>
            <a:chOff x="431" y="3884"/>
            <a:chExt cx="2494" cy="0"/>
          </a:xfrm>
        </p:grpSpPr>
        <p:sp>
          <p:nvSpPr>
            <p:cNvPr id="2126" name="Line 46"/>
            <p:cNvSpPr>
              <a:spLocks noChangeShapeType="1"/>
            </p:cNvSpPr>
            <p:nvPr/>
          </p:nvSpPr>
          <p:spPr bwMode="auto">
            <a:xfrm flipV="1">
              <a:off x="1973" y="3884"/>
              <a:ext cx="9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Line 47"/>
            <p:cNvSpPr>
              <a:spLocks noChangeShapeType="1"/>
            </p:cNvSpPr>
            <p:nvPr/>
          </p:nvSpPr>
          <p:spPr bwMode="auto">
            <a:xfrm>
              <a:off x="431" y="3884"/>
              <a:ext cx="1541" cy="0"/>
            </a:xfrm>
            <a:prstGeom prst="line">
              <a:avLst/>
            </a:prstGeom>
            <a:noFill/>
            <a:ln w="38100">
              <a:solidFill>
                <a:srgbClr val="00E2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35" name="Line 51"/>
          <p:cNvSpPr>
            <a:spLocks noChangeShapeType="1"/>
          </p:cNvSpPr>
          <p:nvPr/>
        </p:nvSpPr>
        <p:spPr bwMode="auto">
          <a:xfrm>
            <a:off x="669925" y="6305550"/>
            <a:ext cx="2446338" cy="0"/>
          </a:xfrm>
          <a:prstGeom prst="line">
            <a:avLst/>
          </a:prstGeom>
          <a:noFill/>
          <a:ln w="38100">
            <a:solidFill>
              <a:srgbClr val="00E2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307975" y="3352800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B400"/>
                </a:solidFill>
              </a:rPr>
              <a:t>b</a:t>
            </a:r>
            <a:endParaRPr lang="ru-RU" sz="2400" b="1" i="1">
              <a:solidFill>
                <a:srgbClr val="00B400"/>
              </a:solidFill>
            </a:endParaRP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741363" y="403701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a </a:t>
            </a:r>
            <a:r>
              <a:rPr lang="en-US" sz="2400" b="1" i="1"/>
              <a:t>+ </a:t>
            </a:r>
            <a:r>
              <a:rPr lang="en-US" sz="2400" b="1" i="1">
                <a:solidFill>
                  <a:srgbClr val="00B400"/>
                </a:solidFill>
              </a:rPr>
              <a:t>b</a:t>
            </a:r>
            <a:endParaRPr lang="ru-RU" sz="2400" b="1" i="1">
              <a:solidFill>
                <a:srgbClr val="00B400"/>
              </a:solidFill>
            </a:endParaRP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1425575" y="1949450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a</a:t>
            </a:r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3549650" y="194945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B400"/>
                </a:solidFill>
              </a:rPr>
              <a:t>b</a:t>
            </a:r>
            <a:endParaRPr lang="ru-RU" sz="2400" b="1" i="1">
              <a:solidFill>
                <a:srgbClr val="00B400"/>
              </a:solidFill>
            </a:endParaRPr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 flipH="1">
            <a:off x="669925" y="2344738"/>
            <a:ext cx="1511300" cy="2449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1" name="Line 57"/>
          <p:cNvSpPr>
            <a:spLocks noChangeShapeType="1"/>
          </p:cNvSpPr>
          <p:nvPr/>
        </p:nvSpPr>
        <p:spPr bwMode="auto">
          <a:xfrm flipH="1" flipV="1">
            <a:off x="2181225" y="2344738"/>
            <a:ext cx="2447925" cy="15128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V="1">
            <a:off x="3117850" y="3857625"/>
            <a:ext cx="1511300" cy="2447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65"/>
          <p:cNvGrpSpPr>
            <a:grpSpLocks/>
          </p:cNvGrpSpPr>
          <p:nvPr/>
        </p:nvGrpSpPr>
        <p:grpSpPr bwMode="auto">
          <a:xfrm rot="10800000">
            <a:off x="4341813" y="2346325"/>
            <a:ext cx="287337" cy="287338"/>
            <a:chOff x="1020" y="1888"/>
            <a:chExt cx="227" cy="227"/>
          </a:xfrm>
        </p:grpSpPr>
        <p:sp>
          <p:nvSpPr>
            <p:cNvPr id="2124" name="Line 66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67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 rot="5400000">
            <a:off x="669925" y="2344738"/>
            <a:ext cx="287337" cy="287338"/>
            <a:chOff x="1020" y="1888"/>
            <a:chExt cx="227" cy="227"/>
          </a:xfrm>
        </p:grpSpPr>
        <p:sp>
          <p:nvSpPr>
            <p:cNvPr id="2122" name="Line 69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70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68" name="Rectangle 84"/>
          <p:cNvSpPr>
            <a:spLocks noChangeArrowheads="1"/>
          </p:cNvSpPr>
          <p:nvPr/>
        </p:nvSpPr>
        <p:spPr bwMode="auto">
          <a:xfrm>
            <a:off x="681038" y="2359025"/>
            <a:ext cx="3937000" cy="3960813"/>
          </a:xfrm>
          <a:prstGeom prst="rect">
            <a:avLst/>
          </a:prstGeom>
          <a:solidFill>
            <a:srgbClr val="99FF66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64" name="Arc 80"/>
          <p:cNvSpPr>
            <a:spLocks/>
          </p:cNvSpPr>
          <p:nvPr/>
        </p:nvSpPr>
        <p:spPr bwMode="auto">
          <a:xfrm rot="17658563" flipH="1">
            <a:off x="1811338" y="2282825"/>
            <a:ext cx="287338" cy="268287"/>
          </a:xfrm>
          <a:custGeom>
            <a:avLst/>
            <a:gdLst>
              <a:gd name="T0" fmla="*/ 2147483647 w 21563"/>
              <a:gd name="T1" fmla="*/ 0 h 20079"/>
              <a:gd name="T2" fmla="*/ 2147483647 w 21563"/>
              <a:gd name="T3" fmla="*/ 2147483647 h 20079"/>
              <a:gd name="T4" fmla="*/ 0 w 21563"/>
              <a:gd name="T5" fmla="*/ 2147483647 h 20079"/>
              <a:gd name="T6" fmla="*/ 0 60000 65536"/>
              <a:gd name="T7" fmla="*/ 0 60000 65536"/>
              <a:gd name="T8" fmla="*/ 0 60000 65536"/>
              <a:gd name="T9" fmla="*/ 0 w 21563"/>
              <a:gd name="T10" fmla="*/ 0 h 20079"/>
              <a:gd name="T11" fmla="*/ 21563 w 21563"/>
              <a:gd name="T12" fmla="*/ 20079 h 20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3" h="20079" fill="none" extrusionOk="0">
                <a:moveTo>
                  <a:pt x="7962" y="0"/>
                </a:moveTo>
                <a:cubicBezTo>
                  <a:pt x="15768" y="3095"/>
                  <a:pt x="21072" y="10434"/>
                  <a:pt x="21563" y="18816"/>
                </a:cubicBezTo>
              </a:path>
              <a:path w="21563" h="20079" stroke="0" extrusionOk="0">
                <a:moveTo>
                  <a:pt x="7962" y="0"/>
                </a:moveTo>
                <a:cubicBezTo>
                  <a:pt x="15768" y="3095"/>
                  <a:pt x="21072" y="10434"/>
                  <a:pt x="21563" y="18816"/>
                </a:cubicBezTo>
                <a:lnTo>
                  <a:pt x="0" y="20079"/>
                </a:lnTo>
                <a:close/>
              </a:path>
            </a:pathLst>
          </a:custGeom>
          <a:noFill/>
          <a:ln w="31750">
            <a:solidFill>
              <a:srgbClr val="00A2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graphicFrame>
        <p:nvGraphicFramePr>
          <p:cNvPr id="16469" name="Object 85"/>
          <p:cNvGraphicFramePr>
            <a:graphicFrameLocks noChangeAspect="1"/>
          </p:cNvGraphicFramePr>
          <p:nvPr/>
        </p:nvGraphicFramePr>
        <p:xfrm>
          <a:off x="1381125" y="3455988"/>
          <a:ext cx="2532063" cy="766762"/>
        </p:xfrm>
        <a:graphic>
          <a:graphicData uri="http://schemas.openxmlformats.org/presentationml/2006/ole">
            <p:oleObj spid="_x0000_s4098" name="Формула" r:id="rId3" imgW="1422360" imgH="431640" progId="Equation.3">
              <p:embed/>
            </p:oleObj>
          </a:graphicData>
        </a:graphic>
      </p:graphicFrame>
      <p:graphicFrame>
        <p:nvGraphicFramePr>
          <p:cNvPr id="16470" name="Object 86"/>
          <p:cNvGraphicFramePr>
            <a:graphicFrameLocks noChangeAspect="1"/>
          </p:cNvGraphicFramePr>
          <p:nvPr/>
        </p:nvGraphicFramePr>
        <p:xfrm>
          <a:off x="6026150" y="2908300"/>
          <a:ext cx="1611313" cy="490538"/>
        </p:xfrm>
        <a:graphic>
          <a:graphicData uri="http://schemas.openxmlformats.org/presentationml/2006/ole">
            <p:oleObj spid="_x0000_s4099" name="Формула" r:id="rId4" imgW="1422360" imgH="431640" progId="Equation.3">
              <p:embed/>
            </p:oleObj>
          </a:graphicData>
        </a:graphic>
      </p:graphicFrame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3513138" y="4805363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c</a:t>
            </a:r>
            <a:endParaRPr lang="ru-RU" sz="2400" b="1" i="1">
              <a:solidFill>
                <a:srgbClr val="0000FF"/>
              </a:solidFill>
            </a:endParaRP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1389063" y="3317875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c</a:t>
            </a:r>
            <a:endParaRPr lang="ru-RU" sz="2400" b="1" i="1">
              <a:solidFill>
                <a:srgbClr val="0000FF"/>
              </a:solidFill>
            </a:endParaRP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3189288" y="3028950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c</a:t>
            </a:r>
            <a:endParaRPr lang="ru-RU" sz="2400" b="1" i="1">
              <a:solidFill>
                <a:srgbClr val="0000FF"/>
              </a:solidFill>
            </a:endParaRPr>
          </a:p>
        </p:txBody>
      </p:sp>
      <p:grpSp>
        <p:nvGrpSpPr>
          <p:cNvPr id="13" name="Group 90"/>
          <p:cNvGrpSpPr>
            <a:grpSpLocks/>
          </p:cNvGrpSpPr>
          <p:nvPr/>
        </p:nvGrpSpPr>
        <p:grpSpPr bwMode="auto">
          <a:xfrm rot="-3534364">
            <a:off x="2936875" y="5946775"/>
            <a:ext cx="287338" cy="287338"/>
            <a:chOff x="1020" y="1888"/>
            <a:chExt cx="227" cy="227"/>
          </a:xfrm>
        </p:grpSpPr>
        <p:sp>
          <p:nvSpPr>
            <p:cNvPr id="2120" name="Line 91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92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93"/>
          <p:cNvGrpSpPr>
            <a:grpSpLocks/>
          </p:cNvGrpSpPr>
          <p:nvPr/>
        </p:nvGrpSpPr>
        <p:grpSpPr bwMode="auto">
          <a:xfrm rot="-8934368">
            <a:off x="4306888" y="3749675"/>
            <a:ext cx="287337" cy="287338"/>
            <a:chOff x="1020" y="1888"/>
            <a:chExt cx="227" cy="227"/>
          </a:xfrm>
        </p:grpSpPr>
        <p:sp>
          <p:nvSpPr>
            <p:cNvPr id="2118" name="Line 94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95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96"/>
          <p:cNvGrpSpPr>
            <a:grpSpLocks/>
          </p:cNvGrpSpPr>
          <p:nvPr/>
        </p:nvGrpSpPr>
        <p:grpSpPr bwMode="auto">
          <a:xfrm rot="7420371">
            <a:off x="2073275" y="2381250"/>
            <a:ext cx="287338" cy="287338"/>
            <a:chOff x="1020" y="1888"/>
            <a:chExt cx="227" cy="227"/>
          </a:xfrm>
        </p:grpSpPr>
        <p:sp>
          <p:nvSpPr>
            <p:cNvPr id="2116" name="Line 97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98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6487" name="Object 103"/>
          <p:cNvGraphicFramePr>
            <a:graphicFrameLocks noChangeAspect="1"/>
          </p:cNvGraphicFramePr>
          <p:nvPr/>
        </p:nvGraphicFramePr>
        <p:xfrm>
          <a:off x="1016000" y="5354638"/>
          <a:ext cx="738188" cy="736600"/>
        </p:xfrm>
        <a:graphic>
          <a:graphicData uri="http://schemas.openxmlformats.org/presentationml/2006/ole">
            <p:oleObj spid="_x0000_s4100" name="Формула" r:id="rId5" imgW="711000" imgH="711000" progId="Equation.3">
              <p:embed/>
            </p:oleObj>
          </a:graphicData>
        </a:graphic>
      </p:graphicFrame>
      <p:graphicFrame>
        <p:nvGraphicFramePr>
          <p:cNvPr id="16488" name="Object 104"/>
          <p:cNvGraphicFramePr>
            <a:graphicFrameLocks noChangeAspect="1"/>
          </p:cNvGraphicFramePr>
          <p:nvPr/>
        </p:nvGraphicFramePr>
        <p:xfrm>
          <a:off x="833438" y="2717800"/>
          <a:ext cx="738187" cy="738188"/>
        </p:xfrm>
        <a:graphic>
          <a:graphicData uri="http://schemas.openxmlformats.org/presentationml/2006/ole">
            <p:oleObj spid="_x0000_s4101" name="Формула" r:id="rId6" imgW="711000" imgH="711000" progId="Equation.3">
              <p:embed/>
            </p:oleObj>
          </a:graphicData>
        </a:graphic>
      </p:graphicFrame>
      <p:graphicFrame>
        <p:nvGraphicFramePr>
          <p:cNvPr id="16489" name="Object 105"/>
          <p:cNvGraphicFramePr>
            <a:graphicFrameLocks noChangeAspect="1"/>
          </p:cNvGraphicFramePr>
          <p:nvPr/>
        </p:nvGraphicFramePr>
        <p:xfrm>
          <a:off x="3563938" y="2433638"/>
          <a:ext cx="738187" cy="738187"/>
        </p:xfrm>
        <a:graphic>
          <a:graphicData uri="http://schemas.openxmlformats.org/presentationml/2006/ole">
            <p:oleObj spid="_x0000_s4102" name="Формула" r:id="rId7" imgW="711000" imgH="711000" progId="Equation.3">
              <p:embed/>
            </p:oleObj>
          </a:graphicData>
        </a:graphic>
      </p:graphicFrame>
      <p:graphicFrame>
        <p:nvGraphicFramePr>
          <p:cNvPr id="16490" name="Object 106"/>
          <p:cNvGraphicFramePr>
            <a:graphicFrameLocks noChangeAspect="1"/>
          </p:cNvGraphicFramePr>
          <p:nvPr/>
        </p:nvGraphicFramePr>
        <p:xfrm>
          <a:off x="3714750" y="5427663"/>
          <a:ext cx="733425" cy="730250"/>
        </p:xfrm>
        <a:graphic>
          <a:graphicData uri="http://schemas.openxmlformats.org/presentationml/2006/ole">
            <p:oleObj spid="_x0000_s4103" name="Формула" r:id="rId8" imgW="711000" imgH="711000" progId="Equation.3">
              <p:embed/>
            </p:oleObj>
          </a:graphicData>
        </a:graphic>
      </p:graphicFrame>
      <p:graphicFrame>
        <p:nvGraphicFramePr>
          <p:cNvPr id="16491" name="Object 107"/>
          <p:cNvGraphicFramePr>
            <a:graphicFrameLocks noChangeAspect="1"/>
          </p:cNvGraphicFramePr>
          <p:nvPr/>
        </p:nvGraphicFramePr>
        <p:xfrm>
          <a:off x="2341563" y="3770313"/>
          <a:ext cx="723900" cy="881062"/>
        </p:xfrm>
        <a:graphic>
          <a:graphicData uri="http://schemas.openxmlformats.org/presentationml/2006/ole">
            <p:oleObj spid="_x0000_s4104" name="Формула" r:id="rId9" imgW="291960" imgH="355320" progId="Equation.3">
              <p:embed/>
            </p:oleObj>
          </a:graphicData>
        </a:graphic>
      </p:graphicFrame>
      <p:graphicFrame>
        <p:nvGraphicFramePr>
          <p:cNvPr id="85" name="Object 9"/>
          <p:cNvGraphicFramePr>
            <a:graphicFrameLocks noChangeAspect="1"/>
          </p:cNvGraphicFramePr>
          <p:nvPr/>
        </p:nvGraphicFramePr>
        <p:xfrm>
          <a:off x="5949950" y="3408363"/>
          <a:ext cx="1893888" cy="715962"/>
        </p:xfrm>
        <a:graphic>
          <a:graphicData uri="http://schemas.openxmlformats.org/presentationml/2006/ole">
            <p:oleObj spid="_x0000_s4105" name="Формула" r:id="rId10" imgW="1879560" imgH="711000" progId="Equation.3">
              <p:embed/>
            </p:oleObj>
          </a:graphicData>
        </a:graphic>
      </p:graphicFrame>
      <p:graphicFrame>
        <p:nvGraphicFramePr>
          <p:cNvPr id="16496" name="Object 112"/>
          <p:cNvGraphicFramePr>
            <a:graphicFrameLocks noChangeAspect="1"/>
          </p:cNvGraphicFramePr>
          <p:nvPr/>
        </p:nvGraphicFramePr>
        <p:xfrm>
          <a:off x="7077075" y="4972050"/>
          <a:ext cx="1279525" cy="358775"/>
        </p:xfrm>
        <a:graphic>
          <a:graphicData uri="http://schemas.openxmlformats.org/presentationml/2006/ole">
            <p:oleObj spid="_x0000_s4106" name="Формула" r:id="rId11" imgW="1269720" imgH="355320" progId="Equation.3">
              <p:embed/>
            </p:oleObj>
          </a:graphicData>
        </a:graphic>
      </p:graphicFrame>
      <p:graphicFrame>
        <p:nvGraphicFramePr>
          <p:cNvPr id="16497" name="Object 113"/>
          <p:cNvGraphicFramePr>
            <a:graphicFrameLocks noChangeAspect="1"/>
          </p:cNvGraphicFramePr>
          <p:nvPr/>
        </p:nvGraphicFramePr>
        <p:xfrm>
          <a:off x="5508625" y="4972050"/>
          <a:ext cx="1628775" cy="357188"/>
        </p:xfrm>
        <a:graphic>
          <a:graphicData uri="http://schemas.openxmlformats.org/presentationml/2006/ole">
            <p:oleObj spid="_x0000_s4107" name="Формула" r:id="rId12" imgW="1625400" imgH="355320" progId="Equation.3">
              <p:embed/>
            </p:oleObj>
          </a:graphicData>
        </a:graphic>
      </p:graphicFrame>
      <p:graphicFrame>
        <p:nvGraphicFramePr>
          <p:cNvPr id="91" name="Object 15"/>
          <p:cNvGraphicFramePr>
            <a:graphicFrameLocks noChangeAspect="1"/>
          </p:cNvGraphicFramePr>
          <p:nvPr/>
        </p:nvGraphicFramePr>
        <p:xfrm>
          <a:off x="5783263" y="5570538"/>
          <a:ext cx="2209800" cy="460375"/>
        </p:xfrm>
        <a:graphic>
          <a:graphicData uri="http://schemas.openxmlformats.org/presentationml/2006/ole">
            <p:oleObj spid="_x0000_s4108" name="Формула" r:id="rId13" imgW="2209680" imgH="457200" progId="Equation.3">
              <p:embed/>
            </p:oleObj>
          </a:graphicData>
        </a:graphic>
      </p:graphicFrame>
      <p:graphicFrame>
        <p:nvGraphicFramePr>
          <p:cNvPr id="93" name="Object 111"/>
          <p:cNvGraphicFramePr>
            <a:graphicFrameLocks noChangeAspect="1"/>
          </p:cNvGraphicFramePr>
          <p:nvPr/>
        </p:nvGraphicFramePr>
        <p:xfrm>
          <a:off x="5665788" y="4268788"/>
          <a:ext cx="941387" cy="433387"/>
        </p:xfrm>
        <a:graphic>
          <a:graphicData uri="http://schemas.openxmlformats.org/presentationml/2006/ole">
            <p:oleObj spid="_x0000_s4109" name="Формула" r:id="rId14" imgW="939600" imgH="431640" progId="Equation.3">
              <p:embed/>
            </p:oleObj>
          </a:graphicData>
        </a:graphic>
      </p:graphicFrame>
      <p:graphicFrame>
        <p:nvGraphicFramePr>
          <p:cNvPr id="94" name="Object 9"/>
          <p:cNvGraphicFramePr>
            <a:graphicFrameLocks noChangeAspect="1"/>
          </p:cNvGraphicFramePr>
          <p:nvPr/>
        </p:nvGraphicFramePr>
        <p:xfrm>
          <a:off x="6600825" y="4152900"/>
          <a:ext cx="1638300" cy="728663"/>
        </p:xfrm>
        <a:graphic>
          <a:graphicData uri="http://schemas.openxmlformats.org/presentationml/2006/ole">
            <p:oleObj spid="_x0000_s4110" name="Формула" r:id="rId15" imgW="1625400" imgH="723600" progId="Equation.3">
              <p:embed/>
            </p:oleObj>
          </a:graphicData>
        </a:graphic>
      </p:graphicFrame>
      <p:sp>
        <p:nvSpPr>
          <p:cNvPr id="1132" name="Rectangle 2"/>
          <p:cNvSpPr>
            <a:spLocks noChangeArrowheads="1"/>
          </p:cNvSpPr>
          <p:nvPr/>
        </p:nvSpPr>
        <p:spPr bwMode="auto">
          <a:xfrm>
            <a:off x="1292225" y="217488"/>
            <a:ext cx="65309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3200" b="1" dirty="0">
                <a:solidFill>
                  <a:schemeClr val="tx2"/>
                </a:solidFill>
              </a:rPr>
              <a:t>Доказательство теоремы Пифагора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0342E-6 L 0.00833 -0.2548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2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7448 2.22222E-6 C 0.25312 2.22222E-6 0.35034 0.03032 0.35034 0.05509 L 0.35034 0.11041 " pathEditMode="relative" rAng="0" ptsTypes="FfFF">
                                      <p:cBhvr>
                                        <p:cTn id="70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5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13368 -0.3988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2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5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21649 -0.2886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4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0777E-6 L 0.22709 -0.3186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5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" dur="2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10816 4.44444E-6 C 0.15677 4.44444E-6 0.21649 -0.07963 0.21649 -0.14445 L 0.21649 -0.28866 " pathEditMode="relative" rAng="0" ptsTypes="FfFF">
                                      <p:cBhvr>
                                        <p:cTn id="1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4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8" presetClass="emph" presetSubtype="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63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7.40741E-7 L 0.15764 -0.2326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1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0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033E-6 L 0.46319 -0.0971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1646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6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6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00"/>
                            </p:stCondLst>
                            <p:childTnLst>
                              <p:par>
                                <p:cTn id="27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" dur="1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000"/>
                            </p:stCondLst>
                            <p:childTnLst>
                              <p:par>
                                <p:cTn id="29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9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0" dur="10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000"/>
                            </p:stCondLst>
                            <p:childTnLst>
                              <p:par>
                                <p:cTn id="30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6" dur="1000" fill="hold"/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2109E-6 L 0.60538 -0.29047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16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1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1878E-6 L 0.62587 0.0939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16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13599E-6 L 0.32535 0.13506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6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54209E-6 L 0.31146 -0.30272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16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99075E-7 L 0.53976 -0.07585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16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1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" grpId="0"/>
      <p:bldP spid="1130" grpId="1"/>
      <p:bldP spid="1130" grpId="2"/>
      <p:bldP spid="1130" grpId="3"/>
      <p:bldP spid="16486" grpId="0" animBg="1"/>
      <p:bldP spid="16486" grpId="1" animBg="1"/>
      <p:bldP spid="16445" grpId="0" animBg="1"/>
      <p:bldP spid="16445" grpId="1" animBg="1"/>
      <p:bldP spid="16467" grpId="0" animBg="1"/>
      <p:bldP spid="16444" grpId="0" animBg="1"/>
      <p:bldP spid="16444" grpId="1" animBg="1"/>
      <p:bldP spid="16466" grpId="0" animBg="1"/>
      <p:bldP spid="16443" grpId="0" animBg="1"/>
      <p:bldP spid="16443" grpId="1" animBg="1"/>
      <p:bldP spid="16390" grpId="0" animBg="1"/>
      <p:bldP spid="16390" grpId="1" animBg="1"/>
      <p:bldP spid="16408" grpId="0" animBg="1"/>
      <p:bldP spid="1053" grpId="0"/>
      <p:bldP spid="16400" grpId="0" animBg="1"/>
      <p:bldP spid="16402" grpId="0"/>
      <p:bldP spid="16403" grpId="0"/>
      <p:bldP spid="16404" grpId="0"/>
      <p:bldP spid="16399" grpId="0" animBg="1"/>
      <p:bldP spid="16417" grpId="0" animBg="1"/>
      <p:bldP spid="16417" grpId="1" animBg="1"/>
      <p:bldP spid="16417" grpId="2" animBg="1"/>
      <p:bldP spid="16401" grpId="0" animBg="1"/>
      <p:bldP spid="16426" grpId="0"/>
      <p:bldP spid="16426" grpId="1"/>
      <p:bldP spid="16426" grpId="2"/>
      <p:bldP spid="16426" grpId="3"/>
      <p:bldP spid="16427" grpId="0"/>
      <p:bldP spid="16428" grpId="0"/>
      <p:bldP spid="16435" grpId="0" animBg="1"/>
      <p:bldP spid="16435" grpId="1" animBg="1"/>
      <p:bldP spid="16435" grpId="2" animBg="1"/>
      <p:bldP spid="16436" grpId="0"/>
      <p:bldP spid="16437" grpId="0"/>
      <p:bldP spid="16437" grpId="1"/>
      <p:bldP spid="16437" grpId="2"/>
      <p:bldP spid="16438" grpId="0"/>
      <p:bldP spid="16439" grpId="0"/>
      <p:bldP spid="16440" grpId="0" animBg="1"/>
      <p:bldP spid="16441" grpId="0" animBg="1"/>
      <p:bldP spid="16442" grpId="0" animBg="1"/>
      <p:bldP spid="16468" grpId="0" animBg="1"/>
      <p:bldP spid="16468" grpId="1" animBg="1"/>
      <p:bldP spid="16464" grpId="0" animBg="1"/>
      <p:bldP spid="16471" grpId="0"/>
      <p:bldP spid="16472" grpId="0"/>
      <p:bldP spid="164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200775" y="1601788"/>
            <a:ext cx="2646363" cy="3644900"/>
          </a:xfrm>
          <a:prstGeom prst="rtTriangle">
            <a:avLst/>
          </a:prstGeom>
          <a:solidFill>
            <a:srgbClr val="FFCC0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70013" y="500063"/>
            <a:ext cx="6369050" cy="517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И. </a:t>
            </a:r>
            <a:r>
              <a:rPr lang="ru-RU" sz="3200" dirty="0" err="1" smtClean="0"/>
              <a:t>Дырченко</a:t>
            </a:r>
            <a:r>
              <a:rPr lang="ru-RU" sz="3200" dirty="0" smtClean="0"/>
              <a:t> «Теорема</a:t>
            </a:r>
            <a:r>
              <a:rPr lang="en-US" sz="3200" dirty="0" smtClean="0"/>
              <a:t> </a:t>
            </a:r>
            <a:r>
              <a:rPr lang="ru-RU" sz="3200" dirty="0" smtClean="0"/>
              <a:t>Пифагора</a:t>
            </a:r>
            <a:r>
              <a:rPr lang="ru-RU" sz="3200" dirty="0" smtClean="0">
                <a:latin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84175" y="2151063"/>
            <a:ext cx="4840288" cy="398145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Если дан нам треугольник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И притом с прямым углом,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То квадрат гипотенузы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Мы всегда легко найдём: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Катеты в квадрат возводим,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Сумму степеней находим –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И таким простым путём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К результату мы придём.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23000" y="4799013"/>
            <a:ext cx="388938" cy="415925"/>
            <a:chOff x="1020" y="1888"/>
            <a:chExt cx="227" cy="227"/>
          </a:xfrm>
        </p:grpSpPr>
        <p:sp>
          <p:nvSpPr>
            <p:cNvPr id="16404" name="Line 30"/>
            <p:cNvSpPr>
              <a:spLocks noChangeShapeType="1"/>
            </p:cNvSpPr>
            <p:nvPr/>
          </p:nvSpPr>
          <p:spPr bwMode="auto">
            <a:xfrm>
              <a:off x="1020" y="1888"/>
              <a:ext cx="227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Line 31"/>
            <p:cNvSpPr>
              <a:spLocks noChangeShapeType="1"/>
            </p:cNvSpPr>
            <p:nvPr/>
          </p:nvSpPr>
          <p:spPr bwMode="auto">
            <a:xfrm>
              <a:off x="1247" y="1888"/>
              <a:ext cx="0" cy="227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1" name="Line 17"/>
          <p:cNvSpPr>
            <a:spLocks noChangeShapeType="1"/>
          </p:cNvSpPr>
          <p:nvPr/>
        </p:nvSpPr>
        <p:spPr bwMode="auto">
          <a:xfrm flipH="1" flipV="1">
            <a:off x="6235700" y="1555750"/>
            <a:ext cx="2627313" cy="36544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532688" y="301625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  <a:endParaRPr lang="ru-RU" sz="2400"/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V="1">
            <a:off x="6223000" y="1543050"/>
            <a:ext cx="12700" cy="36655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Line 17"/>
          <p:cNvSpPr>
            <a:spLocks noChangeShapeType="1"/>
          </p:cNvSpPr>
          <p:nvPr/>
        </p:nvSpPr>
        <p:spPr bwMode="auto">
          <a:xfrm>
            <a:off x="6211888" y="5194300"/>
            <a:ext cx="2649537" cy="1588"/>
          </a:xfrm>
          <a:prstGeom prst="line">
            <a:avLst/>
          </a:prstGeom>
          <a:noFill/>
          <a:ln w="50800">
            <a:solidFill>
              <a:srgbClr val="008E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856288" y="328453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  <a:endParaRPr lang="ru-RU" sz="240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291388" y="519112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endParaRPr lang="ru-RU" sz="2400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045200" y="5915025"/>
            <a:ext cx="688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/>
              <a:t>c</a:t>
            </a:r>
            <a:r>
              <a:rPr lang="ru-RU" sz="4000" baseline="30000"/>
              <a:t>2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886575" y="5903913"/>
            <a:ext cx="688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/>
              <a:t>a</a:t>
            </a:r>
            <a:r>
              <a:rPr lang="ru-RU" sz="4000" baseline="30000"/>
              <a:t>2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734300" y="5903913"/>
            <a:ext cx="688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/>
              <a:t>b</a:t>
            </a:r>
            <a:r>
              <a:rPr lang="ru-RU" sz="4000" baseline="30000"/>
              <a:t>2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385050" y="5972175"/>
            <a:ext cx="48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+</a:t>
            </a:r>
            <a:endParaRPr lang="ru-RU" sz="4000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499225" y="5970588"/>
            <a:ext cx="48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=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88889E-6 4.81961E-6 L -0.14046 0.416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2.77778E-6 6.38298E-7 L 0.11736 0.3753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1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2.77778E-6 -1.44311E-6 L 0.04496 0.09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emph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0" grpId="0"/>
      <p:bldP spid="17411" grpId="0"/>
      <p:bldP spid="16401" grpId="0" animBg="1"/>
      <p:bldP spid="17418" grpId="0"/>
      <p:bldP spid="17418" grpId="1"/>
      <p:bldP spid="2" grpId="0" animBg="1"/>
      <p:bldP spid="3" grpId="0" animBg="1"/>
      <p:bldP spid="17421" grpId="0"/>
      <p:bldP spid="17421" grpId="1"/>
      <p:bldP spid="17422" grpId="0"/>
      <p:bldP spid="17422" grpId="1"/>
      <p:bldP spid="17423" grpId="0"/>
      <p:bldP spid="17423" grpId="1"/>
      <p:bldP spid="17424" grpId="0"/>
      <p:bldP spid="17424" grpId="1"/>
      <p:bldP spid="17425" grpId="0"/>
      <p:bldP spid="17425" grpId="1"/>
      <p:bldP spid="17426" grpId="0"/>
      <p:bldP spid="17426" grpId="1"/>
      <p:bldP spid="17427" grpId="0"/>
      <p:bldP spid="1742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ChangeArrowheads="1"/>
          </p:cNvSpPr>
          <p:nvPr/>
        </p:nvSpPr>
        <p:spPr bwMode="auto">
          <a:xfrm>
            <a:off x="571500" y="482600"/>
            <a:ext cx="7358086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cs typeface="Arial" charset="0"/>
              </a:rPr>
              <a:t>Решить задачу, применяя теорему Пифагора.</a:t>
            </a:r>
            <a:endParaRPr lang="ru-RU" sz="2800" b="1" dirty="0">
              <a:cs typeface="Arial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41313" y="1978025"/>
            <a:ext cx="8374091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>
                <a:cs typeface="Arial" charset="0"/>
              </a:rPr>
              <a:t>        </a:t>
            </a:r>
            <a:r>
              <a:rPr lang="ru-RU" sz="2800" b="1" dirty="0">
                <a:cs typeface="Arial" charset="0"/>
              </a:rPr>
              <a:t>Найдите гипотенузу с прямоугольного треугольника по данным катетам а и </a:t>
            </a:r>
            <a:r>
              <a:rPr lang="en-US" sz="2800" b="1" dirty="0">
                <a:cs typeface="Arial" charset="0"/>
              </a:rPr>
              <a:t>b</a:t>
            </a:r>
            <a:r>
              <a:rPr lang="ru-RU" sz="2800" b="1" dirty="0">
                <a:cs typeface="Arial" charset="0"/>
              </a:rPr>
              <a:t>, если: </a:t>
            </a:r>
            <a:endParaRPr lang="ru-RU" sz="2800" b="1" dirty="0" smtClean="0"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 smtClean="0">
                <a:cs typeface="Arial" charset="0"/>
              </a:rPr>
              <a:t>а </a:t>
            </a:r>
            <a:r>
              <a:rPr lang="ru-RU" sz="2800" b="1" dirty="0">
                <a:cs typeface="Arial" charset="0"/>
              </a:rPr>
              <a:t>= </a:t>
            </a:r>
            <a:r>
              <a:rPr lang="ru-RU" sz="2800" b="1" dirty="0" smtClean="0">
                <a:cs typeface="Arial" charset="0"/>
              </a:rPr>
              <a:t>3, </a:t>
            </a:r>
            <a:r>
              <a:rPr lang="en-US" sz="2800" b="1" dirty="0">
                <a:cs typeface="Arial" charset="0"/>
              </a:rPr>
              <a:t>b</a:t>
            </a:r>
            <a:r>
              <a:rPr lang="ru-RU" sz="2800" b="1" dirty="0">
                <a:cs typeface="Arial" charset="0"/>
              </a:rPr>
              <a:t> = </a:t>
            </a:r>
            <a:r>
              <a:rPr lang="ru-RU" sz="2800" b="1" dirty="0" smtClean="0">
                <a:cs typeface="Arial" charset="0"/>
              </a:rPr>
              <a:t>4</a:t>
            </a:r>
            <a:endParaRPr lang="ru-RU" sz="2800" b="1" dirty="0">
              <a:cs typeface="Arial" charset="0"/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1085850" y="4044950"/>
            <a:ext cx="2836863" cy="2120900"/>
          </a:xfrm>
          <a:prstGeom prst="rtTriangle">
            <a:avLst/>
          </a:prstGeom>
          <a:solidFill>
            <a:srgbClr val="FFCC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254250" y="613568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1071563" y="6156325"/>
            <a:ext cx="2851150" cy="635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H="1" flipV="1">
            <a:off x="1069975" y="4041775"/>
            <a:ext cx="14288" cy="21145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39775" y="49133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3" name="Line 17"/>
          <p:cNvSpPr>
            <a:spLocks noChangeShapeType="1"/>
          </p:cNvSpPr>
          <p:nvPr/>
        </p:nvSpPr>
        <p:spPr bwMode="auto">
          <a:xfrm>
            <a:off x="1074738" y="4024313"/>
            <a:ext cx="2836862" cy="211613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343150" y="46339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8" grpId="0" animBg="1"/>
      <p:bldP spid="37899" grpId="0"/>
      <p:bldP spid="16401" grpId="0" animBg="1"/>
      <p:bldP spid="2" grpId="0" animBg="1"/>
      <p:bldP spid="37903" grpId="0"/>
      <p:bldP spid="3" grpId="0" animBg="1"/>
      <p:bldP spid="379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доказать теорему Пифагора;</a:t>
            </a:r>
          </a:p>
          <a:p>
            <a:r>
              <a:rPr lang="ru-RU" dirty="0" smtClean="0"/>
              <a:t> рассмотреть решение задач с её применением;</a:t>
            </a:r>
          </a:p>
          <a:p>
            <a:r>
              <a:rPr lang="ru-RU" dirty="0" smtClean="0"/>
              <a:t> показать  тесную связь между алгеброй и геометрией; </a:t>
            </a:r>
          </a:p>
          <a:p>
            <a:r>
              <a:rPr lang="ru-RU" dirty="0" smtClean="0"/>
              <a:t>нацелить  на последовательную и систематическую подготовку к ГИА и ЕГЭ;</a:t>
            </a:r>
          </a:p>
          <a:p>
            <a:r>
              <a:rPr lang="ru-RU" dirty="0" smtClean="0"/>
              <a:t> познакомить учащихся с некоторыми фактами из биографии Пифагора;</a:t>
            </a:r>
          </a:p>
          <a:p>
            <a:r>
              <a:rPr lang="ru-RU" dirty="0" smtClean="0"/>
              <a:t> формировать познавательный интерес;</a:t>
            </a:r>
          </a:p>
          <a:p>
            <a:r>
              <a:rPr lang="ru-RU" dirty="0" smtClean="0"/>
              <a:t>совершенствовать приёмы устных вычислений.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38200" y="457200"/>
            <a:ext cx="7696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Arial" charset="0"/>
              </a:rPr>
              <a:t>    </a:t>
            </a:r>
            <a:r>
              <a:rPr lang="ru-RU" sz="2800" b="1" dirty="0">
                <a:cs typeface="Arial" charset="0"/>
              </a:rPr>
              <a:t>Получили прямоугольный треугольник со сторонами 3, 4 и 5 ед. Это </a:t>
            </a:r>
            <a:r>
              <a:rPr lang="ru-RU" sz="2800" b="1" dirty="0">
                <a:solidFill>
                  <a:srgbClr val="663300"/>
                </a:solidFill>
              </a:rPr>
              <a:t>единственный</a:t>
            </a:r>
            <a:r>
              <a:rPr lang="ru-RU" sz="2800" b="1" dirty="0">
                <a:cs typeface="Arial" charset="0"/>
              </a:rPr>
              <a:t> прямоугольный треугольник, стороны которого равны трём последовательным натуральным числам. Его часто называют </a:t>
            </a:r>
            <a:r>
              <a:rPr lang="ru-RU" sz="4000" b="1" dirty="0">
                <a:solidFill>
                  <a:srgbClr val="CC0000"/>
                </a:solidFill>
                <a:cs typeface="Arial" charset="0"/>
              </a:rPr>
              <a:t>египетским треугольником</a:t>
            </a:r>
            <a:r>
              <a:rPr lang="ru-RU" sz="2800" b="1" dirty="0">
                <a:cs typeface="Arial" charset="0"/>
              </a:rPr>
              <a:t>, так как он был известен ещё древним египтянам. Они использовали этот треугольник в «правиле верёвки» для построения прямых углов при закладке зданий, храмов, алтарей…</a:t>
            </a:r>
            <a:r>
              <a:rPr lang="ru-RU" sz="2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Деревня_32"/>
          <p:cNvPicPr>
            <a:picLocks noChangeAspect="1" noChangeArrowheads="1"/>
          </p:cNvPicPr>
          <p:nvPr/>
        </p:nvPicPr>
        <p:blipFill>
          <a:blip r:embed="rId2">
            <a:lum bright="16000" contrast="-10000"/>
          </a:blip>
          <a:srcRect/>
          <a:stretch>
            <a:fillRect/>
          </a:stretch>
        </p:blipFill>
        <p:spPr bwMode="auto">
          <a:xfrm>
            <a:off x="111125" y="1366838"/>
            <a:ext cx="89312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flipH="1" flipV="1">
            <a:off x="1020763" y="2560638"/>
            <a:ext cx="4624387" cy="523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 flipH="1">
            <a:off x="5670550" y="2600325"/>
            <a:ext cx="2595563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1028700" y="2154238"/>
            <a:ext cx="7250113" cy="158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732588" y="2200275"/>
            <a:ext cx="903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5 км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908425" y="1730375"/>
            <a:ext cx="114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17 км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655888" y="21844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12 км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6043613" y="1377950"/>
            <a:ext cx="227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12 </a:t>
            </a:r>
            <a:r>
              <a:rPr lang="ru-RU" sz="2400" b="1"/>
              <a:t>+</a:t>
            </a:r>
            <a:r>
              <a:rPr lang="ru-RU" sz="2400" b="1">
                <a:solidFill>
                  <a:srgbClr val="FFFF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5</a:t>
            </a:r>
            <a:r>
              <a:rPr lang="ru-RU" sz="2400" b="1">
                <a:solidFill>
                  <a:srgbClr val="FFFF00"/>
                </a:solidFill>
              </a:rPr>
              <a:t> </a:t>
            </a:r>
            <a:r>
              <a:rPr lang="ru-RU" sz="2400" b="1"/>
              <a:t>=</a:t>
            </a:r>
            <a:r>
              <a:rPr lang="ru-RU" sz="2400" b="1">
                <a:solidFill>
                  <a:srgbClr val="FFFF00"/>
                </a:solidFill>
              </a:rPr>
              <a:t> </a:t>
            </a:r>
            <a:r>
              <a:rPr lang="ru-RU" sz="2400" b="1">
                <a:solidFill>
                  <a:srgbClr val="0000FF"/>
                </a:solidFill>
              </a:rPr>
              <a:t>17 км</a:t>
            </a:r>
          </a:p>
        </p:txBody>
      </p:sp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180975" y="3913188"/>
            <a:ext cx="4797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200"/>
          </a:p>
        </p:txBody>
      </p:sp>
      <p:pic>
        <p:nvPicPr>
          <p:cNvPr id="45073" name="Picture 17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2138" y="1524000"/>
            <a:ext cx="4953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8" descr="Вело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13" y="1447800"/>
            <a:ext cx="1033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5640388" y="2627313"/>
            <a:ext cx="1587" cy="2676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5741988" y="3468688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5 км</a:t>
            </a:r>
          </a:p>
        </p:txBody>
      </p:sp>
      <p:pic>
        <p:nvPicPr>
          <p:cNvPr id="45084" name="Picture 28" descr="Человек вперед ст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3725" y="4324350"/>
            <a:ext cx="533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5" name="Line 29"/>
          <p:cNvSpPr>
            <a:spLocks noChangeShapeType="1"/>
          </p:cNvSpPr>
          <p:nvPr/>
        </p:nvSpPr>
        <p:spPr bwMode="auto">
          <a:xfrm flipH="1" flipV="1">
            <a:off x="1019175" y="2570163"/>
            <a:ext cx="4611688" cy="27305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 rot="1854570">
            <a:off x="2903538" y="3506788"/>
            <a:ext cx="114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? км</a:t>
            </a:r>
          </a:p>
        </p:txBody>
      </p:sp>
      <p:pic>
        <p:nvPicPr>
          <p:cNvPr id="18450" name="Picture 33" descr="Paper 01"/>
          <p:cNvPicPr>
            <a:picLocks noChangeAspect="1" noChangeArrowheads="1"/>
          </p:cNvPicPr>
          <p:nvPr/>
        </p:nvPicPr>
        <p:blipFill>
          <a:blip r:embed="rId6">
            <a:lum bright="32000" contrast="-32000"/>
          </a:blip>
          <a:srcRect/>
          <a:stretch>
            <a:fillRect/>
          </a:stretch>
        </p:blipFill>
        <p:spPr bwMode="auto">
          <a:xfrm>
            <a:off x="-371475" y="0"/>
            <a:ext cx="9767888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34" descr="Paper 01"/>
          <p:cNvPicPr>
            <a:picLocks noChangeAspect="1" noChangeArrowheads="1"/>
          </p:cNvPicPr>
          <p:nvPr/>
        </p:nvPicPr>
        <p:blipFill>
          <a:blip r:embed="rId6">
            <a:lum bright="32000" contrast="-32000"/>
          </a:blip>
          <a:srcRect/>
          <a:stretch>
            <a:fillRect/>
          </a:stretch>
        </p:blipFill>
        <p:spPr bwMode="auto">
          <a:xfrm>
            <a:off x="-381000" y="5510213"/>
            <a:ext cx="9767888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35"/>
          <p:cNvSpPr txBox="1">
            <a:spLocks noChangeArrowheads="1"/>
          </p:cNvSpPr>
          <p:nvPr/>
        </p:nvSpPr>
        <p:spPr bwMode="auto">
          <a:xfrm>
            <a:off x="322263" y="88900"/>
            <a:ext cx="8556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          Велосипедист и пешеход отправились одновременно из одного населённого пункта в противоположных направлениях. Пешеход пошёл на восток со скоростью 5 км/ч, а велосипедист поехал на запад со скоростью 12 км/ч.</a:t>
            </a:r>
          </a:p>
        </p:txBody>
      </p:sp>
      <p:sp>
        <p:nvSpPr>
          <p:cNvPr id="18453" name="Text Box 36"/>
          <p:cNvSpPr txBox="1">
            <a:spLocks noChangeArrowheads="1"/>
          </p:cNvSpPr>
          <p:nvPr/>
        </p:nvSpPr>
        <p:spPr bwMode="auto">
          <a:xfrm>
            <a:off x="3182938" y="927100"/>
            <a:ext cx="571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Какое расстояние будет между ними через час?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18454" name="Text Box 37"/>
          <p:cNvSpPr txBox="1">
            <a:spLocks noChangeArrowheads="1"/>
          </p:cNvSpPr>
          <p:nvPr/>
        </p:nvSpPr>
        <p:spPr bwMode="auto">
          <a:xfrm>
            <a:off x="238125" y="5667375"/>
            <a:ext cx="857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          Велосипедист и пешеход отправились одновременно из одного населённого пункта в разных направлениях. Пешеход пошёл на юг со скоростью 5 км/ч, а велосипедист поехал на запад со скоростью 12 км/ч.</a:t>
            </a:r>
          </a:p>
        </p:txBody>
      </p:sp>
      <p:sp>
        <p:nvSpPr>
          <p:cNvPr id="18455" name="Text Box 38"/>
          <p:cNvSpPr txBox="1">
            <a:spLocks noChangeArrowheads="1"/>
          </p:cNvSpPr>
          <p:nvPr/>
        </p:nvSpPr>
        <p:spPr bwMode="auto">
          <a:xfrm>
            <a:off x="3182938" y="6491288"/>
            <a:ext cx="5710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Какое расстояние будет между ними через час?</a:t>
            </a:r>
            <a:endParaRPr lang="ru-RU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3" grpId="0" animBg="1"/>
      <p:bldP spid="45065" grpId="0"/>
      <p:bldP spid="45066" grpId="0"/>
      <p:bldP spid="45079" grpId="0" animBg="1"/>
      <p:bldP spid="45083" grpId="0"/>
      <p:bldP spid="45085" grpId="0" animBg="1"/>
      <p:bldP spid="450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033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Эмблемой или опознавательным знаком Пифагорейской  школы является - пентаграмма - правильный пятиугольник. Считается, что он  обладает многими мистическими свойствами.  Это  символ  света и добра, жизни и здоровья.  На ваших пентаграммах записаны заповеди Пифагора, все они выражают вечные общечеловеческие ценности, которые остаются актуальными всегда, покуда жив человек.</a:t>
            </a:r>
          </a:p>
          <a:p>
            <a:endParaRPr lang="ru-RU" dirty="0"/>
          </a:p>
        </p:txBody>
      </p:sp>
      <p:pic>
        <p:nvPicPr>
          <p:cNvPr id="4" name="Picture 7" descr="http://ic.pics.livejournal.com/mr_svant/35051558/13154/13154_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2" y="2986087"/>
            <a:ext cx="4033838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Деревня_32"/>
          <p:cNvPicPr>
            <a:picLocks noChangeAspect="1" noChangeArrowheads="1"/>
          </p:cNvPicPr>
          <p:nvPr/>
        </p:nvPicPr>
        <p:blipFill>
          <a:blip r:embed="rId2">
            <a:lum bright="16000" contrast="-10000"/>
          </a:blip>
          <a:srcRect/>
          <a:stretch>
            <a:fillRect/>
          </a:stretch>
        </p:blipFill>
        <p:spPr bwMode="auto">
          <a:xfrm>
            <a:off x="111125" y="1366838"/>
            <a:ext cx="89312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8" name="Line 32"/>
          <p:cNvSpPr>
            <a:spLocks noChangeShapeType="1"/>
          </p:cNvSpPr>
          <p:nvPr/>
        </p:nvSpPr>
        <p:spPr bwMode="auto">
          <a:xfrm flipH="1" flipV="1">
            <a:off x="1020763" y="2560638"/>
            <a:ext cx="4624387" cy="523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flipH="1">
            <a:off x="5670550" y="2600325"/>
            <a:ext cx="2595563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 flipH="1">
            <a:off x="1028700" y="2154238"/>
            <a:ext cx="7250113" cy="158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6732588" y="2200275"/>
            <a:ext cx="903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5 км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3908425" y="1730375"/>
            <a:ext cx="114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17 км</a:t>
            </a: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2655888" y="21844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12 км</a:t>
            </a: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6043613" y="1377950"/>
            <a:ext cx="227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12 </a:t>
            </a:r>
            <a:r>
              <a:rPr lang="ru-RU" sz="2400" b="1"/>
              <a:t>+</a:t>
            </a:r>
            <a:r>
              <a:rPr lang="ru-RU" sz="2400" b="1">
                <a:solidFill>
                  <a:srgbClr val="FFFF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5</a:t>
            </a:r>
            <a:r>
              <a:rPr lang="ru-RU" sz="2400" b="1">
                <a:solidFill>
                  <a:srgbClr val="FFFF00"/>
                </a:solidFill>
              </a:rPr>
              <a:t> </a:t>
            </a:r>
            <a:r>
              <a:rPr lang="ru-RU" sz="2400" b="1"/>
              <a:t>=</a:t>
            </a:r>
            <a:r>
              <a:rPr lang="ru-RU" sz="2400" b="1">
                <a:solidFill>
                  <a:srgbClr val="FFFF00"/>
                </a:solidFill>
              </a:rPr>
              <a:t> </a:t>
            </a:r>
            <a:r>
              <a:rPr lang="ru-RU" sz="2400" b="1">
                <a:solidFill>
                  <a:srgbClr val="0000FF"/>
                </a:solidFill>
              </a:rPr>
              <a:t>17 км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22263" y="88900"/>
            <a:ext cx="8556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 smtClean="0"/>
              <a:t>         </a:t>
            </a:r>
            <a:r>
              <a:rPr lang="ru-RU" b="1" dirty="0"/>
              <a:t>Велосипедист и пешеход отправились одновременно из одного населённого пункта в противоположных направлениях. Пешеход пошёл на восток со скоростью 5 км/ч, а велосипедист поехал на запад со скоростью 12 км/ч.</a:t>
            </a:r>
          </a:p>
        </p:txBody>
      </p:sp>
      <p:pic>
        <p:nvPicPr>
          <p:cNvPr id="39958" name="Picture 22" descr="Вело_влево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7788" y="1501775"/>
            <a:ext cx="1060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2" name="Picture 26" descr="Человек вправо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3863" y="1603375"/>
            <a:ext cx="581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Человек вперед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7025" y="1557338"/>
            <a:ext cx="5302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180975" y="3913188"/>
            <a:ext cx="4797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200"/>
          </a:p>
        </p:txBody>
      </p:sp>
      <p:pic>
        <p:nvPicPr>
          <p:cNvPr id="39964" name="Picture 28" descr="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2138" y="1524000"/>
            <a:ext cx="4953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30" descr="Вело_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813" y="1447800"/>
            <a:ext cx="10334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3259138" y="927100"/>
            <a:ext cx="571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Какое расстояние будет между ними через час?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4310063" y="1728788"/>
            <a:ext cx="96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? км</a:t>
            </a:r>
          </a:p>
        </p:txBody>
      </p:sp>
      <p:pic>
        <p:nvPicPr>
          <p:cNvPr id="39981" name="Picture 45" descr="Вело_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3663" y="1522413"/>
            <a:ext cx="103346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3" name="Picture 47" descr="02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1813" y="1590675"/>
            <a:ext cx="495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4" name="Line 48"/>
          <p:cNvSpPr>
            <a:spLocks noChangeShapeType="1"/>
          </p:cNvSpPr>
          <p:nvPr/>
        </p:nvSpPr>
        <p:spPr bwMode="auto">
          <a:xfrm flipV="1">
            <a:off x="5640388" y="2627313"/>
            <a:ext cx="1587" cy="2676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238125" y="5667375"/>
            <a:ext cx="857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/>
              <a:t>  </a:t>
            </a:r>
            <a:r>
              <a:rPr lang="ru-RU" b="1" dirty="0" smtClean="0"/>
              <a:t>       </a:t>
            </a:r>
            <a:r>
              <a:rPr lang="ru-RU" b="1" dirty="0"/>
              <a:t>Велосипедист и пешеход отправились одновременно из одного населённого пункта в разных направлениях. Пешеход пошёл на юг со скоростью 5 км/ч, а велосипедист поехал на запад со скоростью 12 км/ч.</a:t>
            </a:r>
          </a:p>
        </p:txBody>
      </p:sp>
      <p:pic>
        <p:nvPicPr>
          <p:cNvPr id="39979" name="Picture 43" descr="Человек вперед сти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99100" y="1535113"/>
            <a:ext cx="533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3182938" y="6491288"/>
            <a:ext cx="5710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Какое расстояние будет между ними через час?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5741988" y="3468688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5 км</a:t>
            </a:r>
          </a:p>
        </p:txBody>
      </p:sp>
      <p:pic>
        <p:nvPicPr>
          <p:cNvPr id="39978" name="Picture 42" descr="Человек вперед сти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73725" y="4324350"/>
            <a:ext cx="533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8" name="Line 52"/>
          <p:cNvSpPr>
            <a:spLocks noChangeShapeType="1"/>
          </p:cNvSpPr>
          <p:nvPr/>
        </p:nvSpPr>
        <p:spPr bwMode="auto">
          <a:xfrm flipH="1" flipV="1">
            <a:off x="1019175" y="2570163"/>
            <a:ext cx="4611688" cy="27305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 rot="1854570">
            <a:off x="2903538" y="3506788"/>
            <a:ext cx="114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?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29047E-7 L -0.54566 -0.00971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28021 -0.0037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3515E-6 L -2.5E-6 0.42669 " pathEditMode="relative" rAng="0" ptsTypes="AA">
                                      <p:cBhvr>
                                        <p:cTn id="97" dur="10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54166 -0.00834 " pathEditMode="relative" rAng="0" ptsTypes="AA">
                                      <p:cBhvr>
                                        <p:cTn id="99" dur="10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8" grpId="0" animBg="1"/>
      <p:bldP spid="39968" grpId="1" animBg="1"/>
      <p:bldP spid="39968" grpId="2" animBg="1"/>
      <p:bldP spid="39969" grpId="0" animBg="1"/>
      <p:bldP spid="39971" grpId="0" animBg="1"/>
      <p:bldP spid="39971" grpId="1" animBg="1"/>
      <p:bldP spid="39971" grpId="2" animBg="1"/>
      <p:bldP spid="39975" grpId="0"/>
      <p:bldP spid="39974" grpId="0"/>
      <p:bldP spid="39974" grpId="1"/>
      <p:bldP spid="39974" grpId="2"/>
      <p:bldP spid="39973" grpId="0"/>
      <p:bldP spid="39973" grpId="1"/>
      <p:bldP spid="39973" grpId="2"/>
      <p:bldP spid="39976" grpId="0"/>
      <p:bldP spid="39948" grpId="0"/>
      <p:bldP spid="39967" grpId="0"/>
      <p:bldP spid="39967" grpId="1"/>
      <p:bldP spid="39972" grpId="0"/>
      <p:bldP spid="39984" grpId="0" animBg="1"/>
      <p:bldP spid="39985" grpId="0"/>
      <p:bldP spid="39986" grpId="0"/>
      <p:bldP spid="39987" grpId="0"/>
      <p:bldP spid="39988" grpId="0" animBg="1"/>
      <p:bldP spid="399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chemeClr val="tx2">
                    <a:shade val="75000"/>
                  </a:schemeClr>
                </a:solidFill>
              </a:rPr>
              <a:t>“Геометрия владеет двумя сокровищами: одно из них - это теорема Пифагора...”</a:t>
            </a:r>
          </a:p>
          <a:p>
            <a:pPr>
              <a:lnSpc>
                <a:spcPct val="90000"/>
              </a:lnSpc>
            </a:pPr>
            <a:endParaRPr lang="ru-RU" sz="36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663300"/>
                </a:solidFill>
              </a:rPr>
              <a:t>                             </a:t>
            </a:r>
            <a:r>
              <a:rPr lang="ru-RU" sz="3600" b="1" dirty="0" smtClean="0">
                <a:solidFill>
                  <a:schemeClr val="tx2">
                    <a:shade val="75000"/>
                  </a:schemeClr>
                </a:solidFill>
              </a:rPr>
              <a:t>Иоганн Кеплер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85c89f4766938bd8f692fc645aa7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44787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214290"/>
            <a:ext cx="5991236" cy="664371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Пифагор Самосский </a:t>
            </a:r>
            <a:r>
              <a:rPr lang="ru-RU" dirty="0" smtClean="0"/>
              <a:t>( лат. </a:t>
            </a:r>
            <a:r>
              <a:rPr lang="ru-RU" dirty="0" err="1" smtClean="0"/>
              <a:t>Pythagoras</a:t>
            </a:r>
            <a:r>
              <a:rPr lang="ru-RU" dirty="0" smtClean="0"/>
              <a:t>; 570—490 гг. до н. э.) — древнегреческий философ и математик, создатель религиозно-философской школы пифагорейцев.</a:t>
            </a:r>
          </a:p>
          <a:p>
            <a:r>
              <a:rPr lang="ru-RU" dirty="0" smtClean="0"/>
              <a:t>Пифагор родился в </a:t>
            </a:r>
            <a:r>
              <a:rPr lang="ru-RU" dirty="0" err="1" smtClean="0"/>
              <a:t>Сидоне</a:t>
            </a:r>
            <a:r>
              <a:rPr lang="ru-RU" dirty="0" smtClean="0"/>
              <a:t>, Финикия. Отец Пифагора, </a:t>
            </a:r>
            <a:r>
              <a:rPr lang="ru-RU" dirty="0" err="1" smtClean="0"/>
              <a:t>Мнесарх</a:t>
            </a:r>
            <a:r>
              <a:rPr lang="ru-RU" dirty="0" smtClean="0"/>
              <a:t>, был ювелиром. Он был достаточно богат, чтобы дать сыну хорошее воспитание. Мать Пифагора звали </a:t>
            </a:r>
            <a:r>
              <a:rPr lang="ru-RU" dirty="0" err="1" smtClean="0"/>
              <a:t>Пифазис</a:t>
            </a:r>
            <a:r>
              <a:rPr lang="ru-RU" dirty="0" smtClean="0"/>
              <a:t>. Это имя она получила от собственного мужа в честь Пифии, жрицы Аполлона. Пифия предсказала </a:t>
            </a:r>
            <a:r>
              <a:rPr lang="ru-RU" dirty="0" err="1" smtClean="0"/>
              <a:t>Мнесарху</a:t>
            </a:r>
            <a:r>
              <a:rPr lang="ru-RU" dirty="0" smtClean="0"/>
              <a:t> и его жене появление на свет сына, который превзойдет всех в уме и красоте. Сын также был назван в честь Пифии и посвящен родителями свету Аполлона.</a:t>
            </a:r>
          </a:p>
          <a:p>
            <a:r>
              <a:rPr lang="ru-RU" dirty="0" smtClean="0"/>
              <a:t>Пифагор с ранних лет стремится узнать как можно больше. Он обучается в нескольких храмах Греции. Принято считать его первыми учителями </a:t>
            </a:r>
            <a:r>
              <a:rPr lang="ru-RU" dirty="0" err="1" smtClean="0"/>
              <a:t>Ферекида</a:t>
            </a:r>
            <a:r>
              <a:rPr lang="ru-RU" dirty="0" smtClean="0"/>
              <a:t> </a:t>
            </a:r>
            <a:r>
              <a:rPr lang="ru-RU" dirty="0" err="1" smtClean="0"/>
              <a:t>Сиросского</a:t>
            </a:r>
            <a:r>
              <a:rPr lang="ru-RU" dirty="0" smtClean="0"/>
              <a:t> и старца </a:t>
            </a:r>
            <a:r>
              <a:rPr lang="ru-RU" dirty="0" err="1" smtClean="0"/>
              <a:t>Гермодаманта</a:t>
            </a:r>
            <a:r>
              <a:rPr lang="ru-RU" dirty="0" smtClean="0"/>
              <a:t>. Первый прививает мальчику любовь к науке, второй – к поэзии Гомера.</a:t>
            </a:r>
          </a:p>
          <a:p>
            <a:r>
              <a:rPr lang="ru-RU" dirty="0" smtClean="0"/>
              <a:t>Пифагор становится чемпионом одной из первых Олимпиад по кулачному бою. Известно, что Пифагор посетил множество стран и учился у многих мыслителей того времени. В Египте Пифагор приобщается к математике и создает из нее центр своей философской системы. Учеба Пифагора в Египте способствует тому, что он сделался одним из самых образованных людей своего времени. В Вавилоне он изучает восточные религии. Пифагор вводит в обращение слово «философ». До него ученые называли себя мудрецами – теми, кто «знает». Пифагор называет себя философом – тем, кто «пытается узнать». Здесь же Пифагор попадает в персидский плен. Двенадцать лет пробыл в вавилонском плену Пифагор, пока его не освободил персидский царь Дарий </a:t>
            </a:r>
            <a:r>
              <a:rPr lang="ru-RU" dirty="0" err="1" smtClean="0"/>
              <a:t>Гистасп</a:t>
            </a:r>
            <a:r>
              <a:rPr lang="ru-RU" dirty="0" smtClean="0"/>
              <a:t>, прослышавший о знаменитом греке. Пифагору уже шестьдесят, он решает вернуться на родину, чтобы приобщить к накопленным знаниям свой народ.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27650" y="214290"/>
            <a:ext cx="3816350" cy="1419232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9900"/>
                </a:solidFill>
              </a:rPr>
              <a:t>Пифагорейская школа</a:t>
            </a:r>
          </a:p>
        </p:txBody>
      </p:sp>
      <p:pic>
        <p:nvPicPr>
          <p:cNvPr id="22531" name="Рисунок 3" descr="pic-8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34" y="1142985"/>
            <a:ext cx="4428404" cy="545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1785926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Около 530 года до н. э., вернувшись из странствий, в Кротоне (Южная Италия) Пифагор основывает пифагорейский союз - школу, сыгравшую важную роль в научной и политической жизни древней Греции. Одной из особенностей школы было почти священное почитание учителя. Только тех, кто прошел многие ступени знаний, Пифагор называет своими ближайшими учениками и допускает во двор своего дома, где беседует с ними. Отсюда пошло понятие «эзотерический», то есть находящийся внутри. Из его школы вышли выдающиеся политические и государственные деятели, историки, математики и астрономы.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9900"/>
                </a:solidFill>
              </a:rPr>
              <a:t>История теоремы</a:t>
            </a:r>
            <a:endParaRPr lang="ru-RU" sz="3200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i="1" dirty="0" smtClean="0"/>
              <a:t>Исторический обзор начнем с древнего Китая. Здесь особое внимание привлекает математическая книга </a:t>
            </a:r>
            <a:r>
              <a:rPr lang="ru-RU" i="1" dirty="0" err="1" smtClean="0"/>
              <a:t>Чу-пей</a:t>
            </a:r>
            <a:r>
              <a:rPr lang="ru-RU" i="1" dirty="0" smtClean="0"/>
              <a:t>. В этом сочинении так говорится о </a:t>
            </a:r>
            <a:r>
              <a:rPr lang="ru-RU" i="1" dirty="0" err="1" smtClean="0"/>
              <a:t>пифагоровом</a:t>
            </a:r>
            <a:r>
              <a:rPr lang="ru-RU" i="1" dirty="0" smtClean="0"/>
              <a:t> треугольнике со сторонами 3, 4 и 5: "Если прямой угол разложить на составные части, то линия, соединяющая концы его сторон, будет 5, когда основание есть 3, а высота 4.Кантор (крупнейший немецкий историк математики) считает, что равенство 3</a:t>
            </a:r>
            <a:r>
              <a:rPr lang="ru-RU" i="1" baseline="30000" dirty="0" smtClean="0"/>
              <a:t>2</a:t>
            </a:r>
            <a:r>
              <a:rPr lang="ru-RU" i="1" dirty="0" smtClean="0"/>
              <a:t> + 4</a:t>
            </a:r>
            <a:r>
              <a:rPr lang="ru-RU" i="1" baseline="30000" dirty="0" smtClean="0"/>
              <a:t>2</a:t>
            </a:r>
            <a:r>
              <a:rPr lang="ru-RU" i="1" dirty="0" smtClean="0"/>
              <a:t> = 5</a:t>
            </a:r>
            <a:r>
              <a:rPr lang="ru-RU" i="1" baseline="30000" dirty="0" smtClean="0"/>
              <a:t>2</a:t>
            </a:r>
            <a:r>
              <a:rPr lang="ru-RU" i="1" dirty="0" smtClean="0"/>
              <a:t> было известно уже египтянам еще около 2300 г. до н. э., во времена царя </a:t>
            </a:r>
            <a:r>
              <a:rPr lang="ru-RU" i="1" dirty="0" err="1" smtClean="0"/>
              <a:t>Аменемхета</a:t>
            </a:r>
            <a:r>
              <a:rPr lang="ru-RU" i="1" dirty="0" smtClean="0"/>
              <a:t> I (согласно папирусу 6619 Берлинского музея).Несколько больше известно о теореме Пифагора у вавилонян. В одном тексте, относимом ко времени </a:t>
            </a:r>
            <a:r>
              <a:rPr lang="ru-RU" i="1" dirty="0" err="1" smtClean="0"/>
              <a:t>Хаммураби</a:t>
            </a:r>
            <a:r>
              <a:rPr lang="ru-RU" i="1" dirty="0" smtClean="0"/>
              <a:t>, т. е. к 2000 г. до н. э., приводится приближенное вычисление гипотенузы прямоугольного треугольника. Отсюда можно сделать вывод, что в </a:t>
            </a:r>
            <a:r>
              <a:rPr lang="ru-RU" i="1" dirty="0" err="1" smtClean="0"/>
              <a:t>Двуречье</a:t>
            </a:r>
            <a:r>
              <a:rPr lang="ru-RU" i="1" dirty="0" smtClean="0"/>
              <a:t> умели производить вычисления с прямоугольными треугольниками, по крайней мере в некоторых случаях. Основываясь, с одной стороны, на сегодняшнем уровне знаний о египетской и вавилонской математике, а с </a:t>
            </a:r>
            <a:r>
              <a:rPr lang="ru-RU" i="1" dirty="0" err="1" smtClean="0"/>
              <a:t>другой-на</a:t>
            </a:r>
            <a:r>
              <a:rPr lang="ru-RU" i="1" dirty="0" smtClean="0"/>
              <a:t> критическом изучении греческих источников, </a:t>
            </a:r>
            <a:r>
              <a:rPr lang="ru-RU" i="1" dirty="0" err="1" smtClean="0"/>
              <a:t>Ван-дер-Варден</a:t>
            </a:r>
            <a:r>
              <a:rPr lang="ru-RU" i="1" dirty="0" smtClean="0"/>
              <a:t> (голландский математик) сделал следующий вывод</a:t>
            </a:r>
            <a:r>
              <a:rPr lang="ru-RU" sz="4200" b="1" i="1" dirty="0" smtClean="0"/>
              <a:t>: "Заслугой первых греческих математиков, таких как Фалес, Пифагор и пифагорейцы, является не открытие математики, но ее систематизация и обоснование. В их руках вычислительные рецепты, основанные на смутных представлениях, превратились в точную науку." </a:t>
            </a:r>
            <a:r>
              <a:rPr lang="ru-RU" i="1" dirty="0" smtClean="0"/>
              <a:t>Геометрия у индусов, как и у египтян и вавилонян, была тесно связана с культом. Весьма вероятно, что теорема о квадрате гипотенузы была известна в Индии уже около 18 века до н. э. В первом русском переводе евклидовых "Начал", сделанном Ф. И. Петрушевским, теорема Пифагора изложена так: "В прямоугольных треугольниках квадрат из стороны, противолежащей прямому углу, равен сумме квадратов из сторон, содержащих прямой угол"……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50825" y="1000108"/>
            <a:ext cx="82819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/>
              <a:t>В некоторых списках «Начал» Евклида теорема Пифагора называлась теоремой Нимфы, «теорема – бабочка», по-видимому из-за сходства чертежа с бабочкой, поскольку словом «нимфа» греки называли бабочек. Нимфами греки называли еще и невест, а также некоторых богинь. 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851275" y="3213100"/>
            <a:ext cx="47736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При переводе с греческого арабский переводчик, вероятно, не обратил внимания на чертеж и перевел слово «нимфа» не как «бабочка», а как «невеста». Так и появилось ласковое название знаменитой теоремы – </a:t>
            </a:r>
            <a:r>
              <a:rPr lang="ru-RU" sz="2400" dirty="0">
                <a:hlinkClick r:id="rId2" action="ppaction://hlinksldjump"/>
              </a:rPr>
              <a:t>«Теорема Невесты».</a:t>
            </a:r>
            <a:endParaRPr lang="ru-RU" sz="24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616200"/>
            <a:ext cx="3475038" cy="4241800"/>
            <a:chOff x="0" y="1389"/>
            <a:chExt cx="2351" cy="2830"/>
          </a:xfrm>
        </p:grpSpPr>
        <p:pic>
          <p:nvPicPr>
            <p:cNvPr id="14438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8000"/>
            </a:blip>
            <a:srcRect l="2365" r="13676" b="4134"/>
            <a:stretch>
              <a:fillRect/>
            </a:stretch>
          </p:blipFill>
          <p:spPr bwMode="auto">
            <a:xfrm>
              <a:off x="0" y="1389"/>
              <a:ext cx="2080" cy="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4394" name="Text Box 10"/>
            <p:cNvSpPr txBox="1">
              <a:spLocks noChangeArrowheads="1"/>
            </p:cNvSpPr>
            <p:nvPr/>
          </p:nvSpPr>
          <p:spPr bwMode="auto">
            <a:xfrm>
              <a:off x="158" y="3974"/>
              <a:ext cx="219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«Нимфа» - бабочка, невеста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2910" y="28572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solidFill>
                  <a:srgbClr val="0099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Название теоремы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Диктант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71612"/>
            <a:ext cx="7429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hlinkClick r:id="rId2" action="ppaction://hlinksldjump"/>
              </a:rPr>
              <a:t>Назвать стороны прямоугольного треугольника.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3" action="ppaction://hlinksldjump"/>
              </a:rPr>
              <a:t>Чему равна сумма острых углов в прямоугольном треугольнике?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4" action="ppaction://hlinksldjump"/>
              </a:rPr>
              <a:t>Как найти площадь квадрата?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5" action="ppaction://hlinksldjump"/>
              </a:rPr>
              <a:t>Как найти площадь прямоугольного треугольника?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6" action="ppaction://hlinksldjump"/>
              </a:rPr>
              <a:t>По данным рисунка определите вид четырехугольника КМ</a:t>
            </a:r>
            <a:r>
              <a:rPr lang="en-US" dirty="0" smtClean="0">
                <a:hlinkClick r:id="rId6" action="ppaction://hlinksldjump"/>
              </a:rPr>
              <a:t>ND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9432">
            <a:off x="5429256" y="3071810"/>
            <a:ext cx="3429025" cy="283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</TotalTime>
  <Words>1244</Words>
  <Application>Microsoft Office PowerPoint</Application>
  <PresentationFormat>Экран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Трек</vt:lpstr>
      <vt:lpstr>Формула</vt:lpstr>
      <vt:lpstr>Теорема  Пифагора</vt:lpstr>
      <vt:lpstr>Цели урока: </vt:lpstr>
      <vt:lpstr>Слайд 3</vt:lpstr>
      <vt:lpstr>Слайд 4</vt:lpstr>
      <vt:lpstr>Слайд 5</vt:lpstr>
      <vt:lpstr>Пифагорейская школа</vt:lpstr>
      <vt:lpstr>История теоремы</vt:lpstr>
      <vt:lpstr>Слайд 8</vt:lpstr>
      <vt:lpstr>Диктант</vt:lpstr>
      <vt:lpstr>Слайд 10</vt:lpstr>
      <vt:lpstr>Слайд 11</vt:lpstr>
      <vt:lpstr>Слайд 12</vt:lpstr>
      <vt:lpstr>Слайд 13</vt:lpstr>
      <vt:lpstr>четырехугольник КМND - квадрат</vt:lpstr>
      <vt:lpstr>Слайд 15</vt:lpstr>
      <vt:lpstr>Слайд 16</vt:lpstr>
      <vt:lpstr>Слайд 17</vt:lpstr>
      <vt:lpstr>И. Дырченко «Теорема Пифагора» 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Dream Admin</dc:creator>
  <cp:lastModifiedBy>Dream Admin</cp:lastModifiedBy>
  <cp:revision>34</cp:revision>
  <dcterms:created xsi:type="dcterms:W3CDTF">2014-11-02T14:41:37Z</dcterms:created>
  <dcterms:modified xsi:type="dcterms:W3CDTF">2014-11-06T17:23:10Z</dcterms:modified>
</cp:coreProperties>
</file>