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56" r:id="rId4"/>
    <p:sldId id="260" r:id="rId5"/>
    <p:sldId id="262" r:id="rId6"/>
    <p:sldId id="263" r:id="rId7"/>
    <p:sldId id="264" r:id="rId8"/>
    <p:sldId id="266" r:id="rId9"/>
    <p:sldId id="261" r:id="rId10"/>
    <p:sldId id="267" r:id="rId11"/>
    <p:sldId id="270" r:id="rId12"/>
    <p:sldId id="269" r:id="rId13"/>
    <p:sldId id="271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866E-D65F-4E27-9178-4173C65B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2FAB-374C-43B4-8731-353889BB9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F572-5330-4955-9A2D-4F710B052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8FE2-620E-4D64-A567-8DE7065F6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29FA0-5AC4-4DB9-BF52-8D14F0612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AA5E9-0DA1-47E4-9F10-B143CAF0E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5F78-65B9-4A65-A115-9E4E35376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A75B-523C-40F3-AC06-A3604327F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805D-4AB5-49DC-8785-AF1CA7698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58FB-4D84-4FF4-8E24-91308A127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6AF0-4373-426B-B614-A4CD05027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54E8C1E-6290-4078-9679-3FD89F58F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714500"/>
          </a:xfrm>
        </p:spPr>
        <p:txBody>
          <a:bodyPr/>
          <a:lstStyle/>
          <a:p>
            <a:pPr eaLnBrk="1" hangingPunct="1"/>
            <a:r>
              <a:rPr lang="ru-RU" sz="3200" smtClean="0"/>
              <a:t>На каком из рисунков показана  </a:t>
            </a:r>
            <a:r>
              <a:rPr lang="ru-RU" sz="3200" b="1" i="1" smtClean="0">
                <a:solidFill>
                  <a:srgbClr val="800000"/>
                </a:solidFill>
              </a:rPr>
              <a:t>медиана, биссектриса или  высота </a:t>
            </a:r>
            <a:r>
              <a:rPr lang="ru-RU" sz="3200" smtClean="0"/>
              <a:t>треугольника,</a:t>
            </a:r>
            <a:r>
              <a:rPr lang="ru-RU" sz="3200" smtClean="0">
                <a:solidFill>
                  <a:srgbClr val="800000"/>
                </a:solidFill>
              </a:rPr>
              <a:t> </a:t>
            </a:r>
            <a:r>
              <a:rPr lang="ru-RU" sz="3200" b="1" i="1" smtClean="0">
                <a:solidFill>
                  <a:srgbClr val="800000"/>
                </a:solidFill>
              </a:rPr>
              <a:t> </a:t>
            </a:r>
            <a:r>
              <a:rPr lang="ru-RU" sz="3200" smtClean="0"/>
              <a:t>ответ обоснуйте</a:t>
            </a:r>
          </a:p>
        </p:txBody>
      </p:sp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250825" y="2781300"/>
            <a:ext cx="2592388" cy="2519363"/>
          </a:xfrm>
          <a:prstGeom prst="triangle">
            <a:avLst>
              <a:gd name="adj" fmla="val 1953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3419475" y="2708275"/>
            <a:ext cx="2592388" cy="2519363"/>
          </a:xfrm>
          <a:prstGeom prst="triangle">
            <a:avLst>
              <a:gd name="adj" fmla="val 1953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6372225" y="2636838"/>
            <a:ext cx="2592388" cy="2519362"/>
          </a:xfrm>
          <a:prstGeom prst="triangle">
            <a:avLst>
              <a:gd name="adj" fmla="val 20148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0" y="206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</a:t>
            </a:r>
            <a:r>
              <a:rPr lang="ru-RU" i="1"/>
              <a:t>1рис.		        2рис.			3рис.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0" y="249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ru-RU"/>
              <a:t>А			       М			</a:t>
            </a:r>
            <a:r>
              <a:rPr lang="en-US"/>
              <a:t>         </a:t>
            </a:r>
            <a:r>
              <a:rPr lang="ru-RU"/>
              <a:t>Р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0" y="522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		</a:t>
            </a:r>
            <a:r>
              <a:rPr lang="en-US"/>
              <a:t>         </a:t>
            </a:r>
            <a:r>
              <a:rPr lang="ru-RU"/>
              <a:t>С  </a:t>
            </a:r>
            <a:r>
              <a:rPr lang="en-US"/>
              <a:t>  </a:t>
            </a:r>
            <a:r>
              <a:rPr lang="ru-RU"/>
              <a:t> </a:t>
            </a:r>
            <a:r>
              <a:rPr lang="en-US"/>
              <a:t>N</a:t>
            </a:r>
            <a:r>
              <a:rPr lang="ru-RU"/>
              <a:t>			</a:t>
            </a:r>
            <a:r>
              <a:rPr lang="en-US"/>
              <a:t>   K   Q	                R</a:t>
            </a:r>
            <a:endParaRPr lang="ru-RU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 flipV="1">
            <a:off x="250825" y="3933825"/>
            <a:ext cx="1512888" cy="1366838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 flipH="1">
            <a:off x="1187450" y="3357563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 flipH="1">
            <a:off x="2051050" y="4365625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547813" y="35004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 flipV="1">
            <a:off x="3419475" y="3933825"/>
            <a:ext cx="1512888" cy="12938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5003800" y="34290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endParaRPr lang="ru-RU"/>
          </a:p>
        </p:txBody>
      </p:sp>
      <p:sp>
        <p:nvSpPr>
          <p:cNvPr id="13326" name="Arc 19"/>
          <p:cNvSpPr>
            <a:spLocks/>
          </p:cNvSpPr>
          <p:nvPr/>
        </p:nvSpPr>
        <p:spPr bwMode="auto">
          <a:xfrm>
            <a:off x="3851275" y="4868863"/>
            <a:ext cx="144463" cy="360362"/>
          </a:xfrm>
          <a:custGeom>
            <a:avLst/>
            <a:gdLst>
              <a:gd name="T0" fmla="*/ 0 w 21600"/>
              <a:gd name="T1" fmla="*/ 0 h 21600"/>
              <a:gd name="T2" fmla="*/ 1933171064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rc 20"/>
          <p:cNvSpPr>
            <a:spLocks/>
          </p:cNvSpPr>
          <p:nvPr/>
        </p:nvSpPr>
        <p:spPr bwMode="auto">
          <a:xfrm>
            <a:off x="3492500" y="4508500"/>
            <a:ext cx="431800" cy="288925"/>
          </a:xfrm>
          <a:custGeom>
            <a:avLst/>
            <a:gdLst>
              <a:gd name="T0" fmla="*/ 2147483647 w 21600"/>
              <a:gd name="T1" fmla="*/ 0 h 21433"/>
              <a:gd name="T2" fmla="*/ 2147483647 w 21600"/>
              <a:gd name="T3" fmla="*/ 2147483647 h 21433"/>
              <a:gd name="T4" fmla="*/ 0 w 21600"/>
              <a:gd name="T5" fmla="*/ 2147483647 h 21433"/>
              <a:gd name="T6" fmla="*/ 0 60000 65536"/>
              <a:gd name="T7" fmla="*/ 0 60000 65536"/>
              <a:gd name="T8" fmla="*/ 0 60000 65536"/>
              <a:gd name="T9" fmla="*/ 0 w 21600"/>
              <a:gd name="T10" fmla="*/ 0 h 21433"/>
              <a:gd name="T11" fmla="*/ 21600 w 21600"/>
              <a:gd name="T12" fmla="*/ 21433 h 214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33" fill="none" extrusionOk="0">
                <a:moveTo>
                  <a:pt x="2680" y="0"/>
                </a:moveTo>
                <a:cubicBezTo>
                  <a:pt x="13489" y="1352"/>
                  <a:pt x="21600" y="10540"/>
                  <a:pt x="21600" y="21433"/>
                </a:cubicBezTo>
              </a:path>
              <a:path w="21600" h="21433" stroke="0" extrusionOk="0">
                <a:moveTo>
                  <a:pt x="2680" y="0"/>
                </a:moveTo>
                <a:cubicBezTo>
                  <a:pt x="13489" y="1352"/>
                  <a:pt x="21600" y="10540"/>
                  <a:pt x="21600" y="21433"/>
                </a:cubicBezTo>
                <a:lnTo>
                  <a:pt x="0" y="2143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 flipV="1">
            <a:off x="6372225" y="3789363"/>
            <a:ext cx="1439863" cy="13652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Text Box 22"/>
          <p:cNvSpPr txBox="1">
            <a:spLocks noChangeArrowheads="1"/>
          </p:cNvSpPr>
          <p:nvPr/>
        </p:nvSpPr>
        <p:spPr bwMode="auto">
          <a:xfrm>
            <a:off x="8027988" y="33575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endParaRPr lang="ru-RU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>
            <a:off x="7596188" y="40052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25"/>
          <p:cNvSpPr>
            <a:spLocks noChangeShapeType="1"/>
          </p:cNvSpPr>
          <p:nvPr/>
        </p:nvSpPr>
        <p:spPr bwMode="auto">
          <a:xfrm flipV="1">
            <a:off x="7812088" y="40052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WordArt 26"/>
          <p:cNvSpPr>
            <a:spLocks noChangeArrowheads="1" noChangeShapeType="1" noTextEdit="1"/>
          </p:cNvSpPr>
          <p:nvPr/>
        </p:nvSpPr>
        <p:spPr bwMode="auto">
          <a:xfrm>
            <a:off x="323850" y="5876925"/>
            <a:ext cx="2343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BE-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медиана</a:t>
            </a:r>
          </a:p>
        </p:txBody>
      </p:sp>
      <p:sp>
        <p:nvSpPr>
          <p:cNvPr id="14357" name="WordArt 27"/>
          <p:cNvSpPr>
            <a:spLocks noChangeArrowheads="1" noChangeShapeType="1" noTextEdit="1"/>
          </p:cNvSpPr>
          <p:nvPr/>
        </p:nvSpPr>
        <p:spPr bwMode="auto">
          <a:xfrm>
            <a:off x="3132138" y="5876925"/>
            <a:ext cx="3133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NL-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биссектриса</a:t>
            </a:r>
          </a:p>
        </p:txBody>
      </p:sp>
      <p:sp>
        <p:nvSpPr>
          <p:cNvPr id="14358" name="WordArt 28"/>
          <p:cNvSpPr>
            <a:spLocks noChangeArrowheads="1" noChangeShapeType="1" noTextEdit="1"/>
          </p:cNvSpPr>
          <p:nvPr/>
        </p:nvSpPr>
        <p:spPr bwMode="auto">
          <a:xfrm>
            <a:off x="6732588" y="5805488"/>
            <a:ext cx="2105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QL-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высота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</p:childTnLst>
        </p:cTn>
      </p:par>
    </p:tnLst>
    <p:bldLst>
      <p:bldP spid="14356" grpId="0" animBg="1"/>
      <p:bldP spid="14357" grpId="0" animBg="1"/>
      <p:bldP spid="143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23875"/>
          </a:xfrm>
        </p:spPr>
        <p:txBody>
          <a:bodyPr/>
          <a:lstStyle/>
          <a:p>
            <a:pPr algn="ctr"/>
            <a:r>
              <a:rPr lang="ru-RU" sz="4000" smtClean="0"/>
              <a:t>Задание на закрепление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3313113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центре листа  тетради сделайте квадратик, напишите внутри термин </a:t>
            </a:r>
            <a:r>
              <a:rPr lang="ru-RU" sz="2400" smtClean="0">
                <a:solidFill>
                  <a:srgbClr val="800000"/>
                </a:solidFill>
              </a:rPr>
              <a:t>«Равнобедренный треугольник».</a:t>
            </a:r>
            <a:r>
              <a:rPr lang="ru-RU" sz="2400" smtClean="0"/>
              <a:t>  Разделите остальную часть листа на 4 части, подпишите как  показано на рисунке и заполните их.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268413"/>
            <a:ext cx="4897437" cy="5329237"/>
          </a:xfrm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</a:t>
            </a:r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5292725" y="3573463"/>
            <a:ext cx="2232025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Равнобедренный</a:t>
            </a: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 треугольник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6372225" y="1268413"/>
            <a:ext cx="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V="1">
            <a:off x="6372225" y="4365625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3995738" y="4005263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7524750" y="4005263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3995738" y="1268413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Обязательные характеристики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6372225" y="1268413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Необязательные характеристики</a:t>
            </a: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3995738" y="4005263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Примеры</a:t>
            </a:r>
          </a:p>
          <a:p>
            <a:r>
              <a:rPr lang="ru-RU" sz="2000" b="1"/>
              <a:t>(рисунки)</a:t>
            </a: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6588125" y="4076700"/>
            <a:ext cx="2233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/>
              <a:t>Контр</a:t>
            </a:r>
          </a:p>
          <a:p>
            <a:pPr algn="r"/>
            <a:r>
              <a:rPr lang="ru-RU" sz="2000" b="1"/>
              <a:t> примеры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18487" cy="1100138"/>
          </a:xfrm>
        </p:spPr>
        <p:txBody>
          <a:bodyPr/>
          <a:lstStyle/>
          <a:p>
            <a:r>
              <a:rPr lang="ru-RU" sz="2800" smtClean="0"/>
              <a:t>Поменяйтесь с соседом по парте тетрадями и проверьте правильность ответов, обсудите спорные моменты</a:t>
            </a:r>
          </a:p>
        </p:txBody>
      </p:sp>
      <p:sp>
        <p:nvSpPr>
          <p:cNvPr id="23554" name="AutoShape 4"/>
          <p:cNvSpPr>
            <a:spLocks noChangeArrowheads="1"/>
          </p:cNvSpPr>
          <p:nvPr/>
        </p:nvSpPr>
        <p:spPr bwMode="auto">
          <a:xfrm>
            <a:off x="2339975" y="2852738"/>
            <a:ext cx="4608513" cy="2665412"/>
          </a:xfrm>
          <a:prstGeom prst="downArrowCallout">
            <a:avLst>
              <a:gd name="adj1" fmla="val 43225"/>
              <a:gd name="adj2" fmla="val 4322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800000"/>
                </a:solidFill>
                <a:hlinkClick r:id="rId2" action="ppaction://hlinksldjump"/>
              </a:rPr>
              <a:t>Возможный </a:t>
            </a:r>
          </a:p>
          <a:p>
            <a:pPr algn="ctr"/>
            <a:r>
              <a:rPr lang="ru-RU" sz="3600" b="1">
                <a:solidFill>
                  <a:srgbClr val="800000"/>
                </a:solidFill>
                <a:hlinkClick r:id="rId2" action="ppaction://hlinksldjump"/>
              </a:rPr>
              <a:t>вариант ответа</a:t>
            </a:r>
            <a:endParaRPr lang="ru-RU" sz="36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4"/>
          <p:cNvSpPr>
            <a:spLocks noChangeArrowheads="1"/>
          </p:cNvSpPr>
          <p:nvPr/>
        </p:nvSpPr>
        <p:spPr bwMode="auto">
          <a:xfrm>
            <a:off x="3276600" y="2924175"/>
            <a:ext cx="2735263" cy="12255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Равнобедренный</a:t>
            </a:r>
          </a:p>
          <a:p>
            <a:pPr algn="ctr"/>
            <a:r>
              <a:rPr lang="ru-RU" b="1"/>
              <a:t> треугольник</a:t>
            </a:r>
          </a:p>
        </p:txBody>
      </p:sp>
      <p:sp>
        <p:nvSpPr>
          <p:cNvPr id="24578" name="Line 5"/>
          <p:cNvSpPr>
            <a:spLocks noChangeShapeType="1"/>
          </p:cNvSpPr>
          <p:nvPr/>
        </p:nvSpPr>
        <p:spPr bwMode="auto">
          <a:xfrm>
            <a:off x="4500563" y="549275"/>
            <a:ext cx="0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4500563" y="4149725"/>
            <a:ext cx="0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H="1">
            <a:off x="395288" y="364490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6011863" y="36449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302625" cy="597535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395288" y="549275"/>
            <a:ext cx="403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b="1" i="1">
                <a:solidFill>
                  <a:srgbClr val="800000"/>
                </a:solidFill>
              </a:rPr>
              <a:t>Обязательные характеристики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6084888" y="549275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800000"/>
                </a:solidFill>
              </a:rPr>
              <a:t>Необязательные характеристики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395288" y="3644900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/>
              <a:t>Примеры</a:t>
            </a:r>
          </a:p>
          <a:p>
            <a:r>
              <a:rPr lang="ru-RU" sz="2000" b="1" i="1"/>
              <a:t>(рисунки)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443663" y="3644900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/>
              <a:t>Контр  примеры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23850" y="1125538"/>
            <a:ext cx="39608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Две стороны равны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2 угла при основании равны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Биссектриса проведенная к основанию является медианой и </a:t>
            </a:r>
            <a:br>
              <a:rPr lang="ru-RU" sz="2000" b="1"/>
            </a:br>
            <a:r>
              <a:rPr lang="ru-RU" sz="2000" b="1"/>
              <a:t>биссектрисой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500563" y="1268413"/>
            <a:ext cx="41036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вершины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стороны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угла</a:t>
            </a:r>
          </a:p>
          <a:p>
            <a:pPr marL="342900" indent="-342900">
              <a:spcBef>
                <a:spcPct val="50000"/>
              </a:spcBef>
            </a:pPr>
            <a:endParaRPr lang="ru-RU" sz="2000" b="1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395288" y="4508500"/>
            <a:ext cx="1512887" cy="17287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1908175" y="3789363"/>
            <a:ext cx="1081088" cy="17287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3132138" y="4581525"/>
            <a:ext cx="1295400" cy="172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619250" y="4221163"/>
            <a:ext cx="1871663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 см         3см </a:t>
            </a: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endParaRPr lang="ru-RU" sz="1800" b="1"/>
          </a:p>
          <a:p>
            <a:pPr algn="ctr">
              <a:spcBef>
                <a:spcPct val="50000"/>
              </a:spcBef>
            </a:pPr>
            <a:r>
              <a:rPr lang="ru-RU" sz="1800" b="1"/>
              <a:t>5см    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0" y="5876925"/>
            <a:ext cx="226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        40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>
                <a:cs typeface="Arial" charset="0"/>
              </a:rPr>
              <a:t>        40</a:t>
            </a:r>
            <a:r>
              <a:rPr lang="en-US" sz="1800" b="1">
                <a:cs typeface="Arial" charset="0"/>
              </a:rPr>
              <a:t>º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3779838" y="45815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Arc 24"/>
          <p:cNvSpPr>
            <a:spLocks/>
          </p:cNvSpPr>
          <p:nvPr/>
        </p:nvSpPr>
        <p:spPr bwMode="auto">
          <a:xfrm flipV="1">
            <a:off x="3779838" y="4941888"/>
            <a:ext cx="144462" cy="142875"/>
          </a:xfrm>
          <a:custGeom>
            <a:avLst/>
            <a:gdLst>
              <a:gd name="T0" fmla="*/ 0 w 21600"/>
              <a:gd name="T1" fmla="*/ 0 h 21600"/>
              <a:gd name="T2" fmla="*/ 43216848 w 21600"/>
              <a:gd name="T3" fmla="*/ 41348870 h 21600"/>
              <a:gd name="T4" fmla="*/ 0 w 21600"/>
              <a:gd name="T5" fmla="*/ 413488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1" name="Arc 25"/>
          <p:cNvSpPr>
            <a:spLocks/>
          </p:cNvSpPr>
          <p:nvPr/>
        </p:nvSpPr>
        <p:spPr bwMode="auto">
          <a:xfrm flipH="1" flipV="1">
            <a:off x="3563938" y="5084763"/>
            <a:ext cx="215900" cy="73025"/>
          </a:xfrm>
          <a:custGeom>
            <a:avLst/>
            <a:gdLst>
              <a:gd name="T0" fmla="*/ 0 w 21600"/>
              <a:gd name="T1" fmla="*/ 0 h 21600"/>
              <a:gd name="T2" fmla="*/ 215600141 w 21600"/>
              <a:gd name="T3" fmla="*/ 2821791 h 21600"/>
              <a:gd name="T4" fmla="*/ 0 w 21600"/>
              <a:gd name="T5" fmla="*/ 282179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3492500" y="6165850"/>
            <a:ext cx="0" cy="2159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140200" y="6165850"/>
            <a:ext cx="0" cy="2159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3779838" y="6092825"/>
            <a:ext cx="1444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3924300" y="6092825"/>
            <a:ext cx="0" cy="215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5148263" y="4365625"/>
            <a:ext cx="1368425" cy="1512888"/>
          </a:xfrm>
          <a:prstGeom prst="triangle">
            <a:avLst>
              <a:gd name="adj" fmla="val 1809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7164388" y="4581525"/>
            <a:ext cx="1368425" cy="1512888"/>
          </a:xfrm>
          <a:prstGeom prst="triangle">
            <a:avLst>
              <a:gd name="adj" fmla="val 1809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716463" y="4652963"/>
            <a:ext cx="1871662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 см         4см </a:t>
            </a: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endParaRPr lang="ru-RU" sz="1800" b="1"/>
          </a:p>
          <a:p>
            <a:pPr algn="ctr">
              <a:spcBef>
                <a:spcPct val="50000"/>
              </a:spcBef>
            </a:pPr>
            <a:r>
              <a:rPr lang="ru-RU" sz="1800" b="1"/>
              <a:t>6см    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659563" y="4941888"/>
            <a:ext cx="187166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           55</a:t>
            </a:r>
            <a:r>
              <a:rPr lang="en-US" sz="1800" b="1">
                <a:cs typeface="Arial" charset="0"/>
              </a:rPr>
              <a:t>º</a:t>
            </a:r>
            <a:endParaRPr lang="ru-RU" sz="1800" b="1">
              <a:cs typeface="Arial" charset="0"/>
            </a:endParaRP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r>
              <a:rPr lang="ru-RU" sz="1800" b="1"/>
              <a:t>         65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>
                <a:cs typeface="Arial" charset="0"/>
              </a:rPr>
              <a:t>      60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/>
              <a:t>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build="p" advAuto="500"/>
      <p:bldP spid="29712" grpId="0" build="p" advAuto="500"/>
      <p:bldP spid="29713" grpId="0" animBg="1"/>
      <p:bldP spid="29714" grpId="0" animBg="1"/>
      <p:bldP spid="29715" grpId="0" animBg="1"/>
      <p:bldP spid="29716" grpId="0"/>
      <p:bldP spid="29717" grpId="0"/>
      <p:bldP spid="29718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25" grpId="0" animBg="1"/>
      <p:bldP spid="29726" grpId="0" animBg="1"/>
      <p:bldP spid="29727" grpId="0" animBg="1"/>
      <p:bldP spid="29728" grpId="0"/>
      <p:bldP spid="297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468313" y="4762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>
                <a:solidFill>
                  <a:srgbClr val="800000"/>
                </a:solidFill>
              </a:rPr>
              <a:t>Домашнее задание: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/>
              <a:t>параграф 18, вопросы 10-13, </a:t>
            </a:r>
            <a:br>
              <a:rPr lang="ru-RU" sz="3200"/>
            </a:br>
            <a:r>
              <a:rPr lang="ru-RU" sz="3200"/>
              <a:t>задача №117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Презентацию разработала</a:t>
            </a:r>
            <a:r>
              <a:rPr lang="ru-RU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Самигуллина Миляуша Габдуллазяновна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учитель математики МБОУ «СОШ №175» Советского района г.Казани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Список использованной литературы: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«Геометрия 7-9»,  учебник, Атанасян Л.С. и др.М.: Просвещение,2010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«Сборник заданий для тематического и итогового контроля знаний. Геометрия 7кл.» , Ершова А.П.,М.: Илекса,2013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«Универсальные поурочные разработки по геометрии», Н.Ф. Гаврилова, М.:Вако,2010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713788" cy="1439863"/>
          </a:xfrm>
        </p:spPr>
        <p:txBody>
          <a:bodyPr/>
          <a:lstStyle/>
          <a:p>
            <a:pPr eaLnBrk="1" hangingPunct="1"/>
            <a:r>
              <a:rPr lang="ru-RU" sz="2400" smtClean="0"/>
              <a:t>Какой из следующих элементов треугольника: медиана, биссектриса или высота- может не лежать внутри треугольника?</a:t>
            </a:r>
          </a:p>
          <a:p>
            <a:pPr eaLnBrk="1" hangingPunct="1"/>
            <a:endParaRPr lang="ru-RU" sz="2400" i="1" smtClean="0"/>
          </a:p>
          <a:p>
            <a:pPr eaLnBrk="1" hangingPunct="1"/>
            <a:endParaRPr lang="ru-RU" sz="2400" i="1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619250" y="3860800"/>
            <a:ext cx="4176713" cy="2232025"/>
          </a:xfrm>
          <a:prstGeom prst="triangle">
            <a:avLst>
              <a:gd name="adj" fmla="val 18472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11413" y="3860800"/>
            <a:ext cx="1728787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19250" y="371633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602138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67400" y="5734050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40200" y="602138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Е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11413" y="3860800"/>
            <a:ext cx="0" cy="22320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39975" y="60928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573405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565400"/>
            <a:ext cx="8229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b="1" i="1">
                <a:solidFill>
                  <a:srgbClr val="800000"/>
                </a:solidFill>
              </a:rPr>
              <a:t>Практическое задание</a:t>
            </a:r>
            <a:r>
              <a:rPr lang="ru-RU" b="1" i="1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	Начертите отрезок, являющийся общей высотой для всех треугольников изображенных на рисунке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195513" y="1557338"/>
            <a:ext cx="66976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1">
                <a:solidFill>
                  <a:srgbClr val="800000"/>
                </a:solidFill>
              </a:rPr>
              <a:t>Ответ:</a:t>
            </a:r>
            <a:r>
              <a:rPr lang="ru-RU"/>
              <a:t> 2 высоты тупоугольного треугольника  </a:t>
            </a:r>
          </a:p>
          <a:p>
            <a:r>
              <a:rPr lang="ru-RU"/>
              <a:t>не лежат  внутри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animBg="1"/>
      <p:bldP spid="8197" grpId="0" animBg="1"/>
      <p:bldP spid="8198" grpId="0"/>
      <p:bldP spid="8199" grpId="0"/>
      <p:bldP spid="8200" grpId="0"/>
      <p:bldP spid="8201" grpId="0"/>
      <p:bldP spid="8202" grpId="0" animBg="1"/>
      <p:bldP spid="8203" grpId="0"/>
      <p:bldP spid="2" grpId="0"/>
      <p:bldP spid="143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Свойства равнобедренного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819275"/>
          </a:xfrm>
        </p:spPr>
        <p:txBody>
          <a:bodyPr/>
          <a:lstStyle/>
          <a:p>
            <a:pPr eaLnBrk="1" hangingPunct="1"/>
            <a:r>
              <a:rPr lang="ru-RU" sz="2800" smtClean="0"/>
              <a:t>Треугольник две стороны которого равны называется </a:t>
            </a:r>
            <a:r>
              <a:rPr lang="ru-RU" sz="2800" i="1" smtClean="0">
                <a:solidFill>
                  <a:srgbClr val="800000"/>
                </a:solidFill>
              </a:rPr>
              <a:t>равнобедренным</a:t>
            </a:r>
            <a:r>
              <a:rPr lang="ru-RU" sz="2800" smtClean="0"/>
              <a:t>. Равные стороны называются </a:t>
            </a:r>
            <a:r>
              <a:rPr lang="ru-RU" sz="2800" i="1" smtClean="0">
                <a:solidFill>
                  <a:srgbClr val="800000"/>
                </a:solidFill>
              </a:rPr>
              <a:t>боковыми сторонами</a:t>
            </a:r>
            <a:r>
              <a:rPr lang="ru-RU" sz="2800" smtClean="0"/>
              <a:t>, а третья сторона –</a:t>
            </a:r>
            <a:r>
              <a:rPr lang="ru-RU" sz="2800" i="1" smtClean="0">
                <a:solidFill>
                  <a:srgbClr val="800000"/>
                </a:solidFill>
              </a:rPr>
              <a:t>основанием</a:t>
            </a:r>
            <a:r>
              <a:rPr lang="ru-RU" sz="2800" smtClean="0"/>
              <a:t> равнобедренного треугольника</a:t>
            </a:r>
          </a:p>
        </p:txBody>
      </p:sp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755650" y="2565400"/>
            <a:ext cx="3240088" cy="34559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572000" y="22764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63713" y="23495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067175" y="580548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1476375" y="40767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 flipH="1">
            <a:off x="2987675" y="4076700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392613" y="2636838"/>
            <a:ext cx="475138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∆ </a:t>
            </a:r>
            <a:r>
              <a:rPr lang="ru-RU" b="1"/>
              <a:t>АВС</a:t>
            </a:r>
            <a:r>
              <a:rPr lang="ru-RU"/>
              <a:t>- равнобедренный</a:t>
            </a:r>
          </a:p>
          <a:p>
            <a:pPr>
              <a:spcBef>
                <a:spcPct val="50000"/>
              </a:spcBef>
            </a:pPr>
            <a:r>
              <a:rPr lang="ru-RU" b="1"/>
              <a:t>АВ=АС</a:t>
            </a:r>
            <a:r>
              <a:rPr lang="ru-RU"/>
              <a:t>- боковые стороны,</a:t>
            </a:r>
          </a:p>
          <a:p>
            <a:pPr>
              <a:spcBef>
                <a:spcPct val="50000"/>
              </a:spcBef>
            </a:pPr>
            <a:r>
              <a:rPr lang="ru-RU" b="1"/>
              <a:t>ВС</a:t>
            </a:r>
            <a:r>
              <a:rPr lang="ru-RU"/>
              <a:t>-основание,</a:t>
            </a:r>
          </a:p>
          <a:p>
            <a:pPr>
              <a:spcBef>
                <a:spcPct val="50000"/>
              </a:spcBef>
            </a:pPr>
            <a:r>
              <a:rPr lang="ru-RU" b="1"/>
              <a:t>угол А</a:t>
            </a:r>
            <a:r>
              <a:rPr lang="ru-RU"/>
              <a:t> - угол при вершине,</a:t>
            </a:r>
          </a:p>
          <a:p>
            <a:pPr>
              <a:spcBef>
                <a:spcPct val="50000"/>
              </a:spcBef>
            </a:pPr>
            <a:r>
              <a:rPr lang="ru-RU" b="1"/>
              <a:t>углы В, С</a:t>
            </a:r>
            <a:r>
              <a:rPr lang="ru-RU"/>
              <a:t> –углы при основании равнобедренного треугольника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 animBg="1"/>
      <p:bldP spid="16392" grpId="0" animBg="1"/>
      <p:bldP spid="9229" grpId="0" build="p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800000"/>
                </a:solidFill>
              </a:rPr>
              <a:t>ТЕОРЕМА</a:t>
            </a:r>
            <a:r>
              <a:rPr lang="ru-RU" sz="2800" b="1" smtClean="0">
                <a:solidFill>
                  <a:srgbClr val="800000"/>
                </a:solidFill>
              </a:rPr>
              <a:t>:</a:t>
            </a:r>
            <a:br>
              <a:rPr lang="ru-RU" sz="2800" b="1" smtClean="0">
                <a:solidFill>
                  <a:srgbClr val="800000"/>
                </a:solidFill>
              </a:rPr>
            </a:br>
            <a:r>
              <a:rPr lang="ru-RU" sz="2800" b="1" smtClean="0">
                <a:solidFill>
                  <a:srgbClr val="800000"/>
                </a:solidFill>
              </a:rPr>
              <a:t> В равнобедренном треугольнике углы при основании равны</a:t>
            </a:r>
          </a:p>
        </p:txBody>
      </p:sp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611188" y="1916113"/>
            <a:ext cx="2736850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50825" y="40767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116013" y="32131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2555875" y="3141663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124075" y="1700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3276600" y="40052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59338" y="1412875"/>
            <a:ext cx="38163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Дано</a:t>
            </a:r>
            <a:r>
              <a:rPr lang="ru-RU" b="1"/>
              <a:t>: </a:t>
            </a:r>
            <a:r>
              <a:rPr lang="ru-RU"/>
              <a:t>∆ </a:t>
            </a:r>
            <a:r>
              <a:rPr lang="ru-RU" b="1"/>
              <a:t>АВС</a:t>
            </a:r>
            <a:r>
              <a:rPr lang="ru-RU"/>
              <a:t>- равнобедренный</a:t>
            </a:r>
          </a:p>
          <a:p>
            <a:pPr>
              <a:spcBef>
                <a:spcPct val="50000"/>
              </a:spcBef>
            </a:pPr>
            <a:r>
              <a:rPr lang="ru-RU" b="1"/>
              <a:t>АВ=АС</a:t>
            </a:r>
            <a:r>
              <a:rPr lang="ru-RU"/>
              <a:t>- боковые стороны</a:t>
            </a:r>
          </a:p>
          <a:p>
            <a:pPr>
              <a:spcBef>
                <a:spcPct val="50000"/>
              </a:spcBef>
            </a:pPr>
            <a:r>
              <a:rPr lang="ru-RU" b="1" i="1"/>
              <a:t>Доказать:</a:t>
            </a:r>
          </a:p>
          <a:p>
            <a:pPr>
              <a:spcBef>
                <a:spcPct val="50000"/>
              </a:spcBef>
            </a:pPr>
            <a:r>
              <a:rPr lang="ru-RU" b="1"/>
              <a:t>     В=     С</a:t>
            </a:r>
            <a:r>
              <a:rPr lang="ru-RU"/>
              <a:t> –углы при основании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789363"/>
            <a:ext cx="3603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789363"/>
            <a:ext cx="3603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4581525"/>
            <a:ext cx="896461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Доказательство:</a:t>
            </a:r>
            <a:r>
              <a:rPr lang="ru-RU"/>
              <a:t> Проведем биссектрису АК, тогда   1=    2</a:t>
            </a:r>
          </a:p>
          <a:p>
            <a:pPr>
              <a:spcBef>
                <a:spcPct val="50000"/>
              </a:spcBef>
            </a:pPr>
            <a:r>
              <a:rPr lang="ru-RU"/>
              <a:t>Рассмотрим </a:t>
            </a:r>
            <a:r>
              <a:rPr lang="ru-RU">
                <a:cs typeface="Arial" charset="0"/>
              </a:rPr>
              <a:t>∆АВК и ∆АСК: 1)АВ=АС; 2)АК-общая; 3)    </a:t>
            </a:r>
            <a:r>
              <a:rPr lang="ru-RU"/>
              <a:t>1=    2;</a:t>
            </a:r>
          </a:p>
          <a:p>
            <a:pPr>
              <a:spcBef>
                <a:spcPct val="50000"/>
              </a:spcBef>
            </a:pPr>
            <a:r>
              <a:rPr lang="ru-RU"/>
              <a:t>По первому признаку равенства треугольников ∆АВК = ∆АСК</a:t>
            </a:r>
          </a:p>
          <a:p>
            <a:pPr>
              <a:spcBef>
                <a:spcPct val="50000"/>
              </a:spcBef>
            </a:pPr>
            <a:r>
              <a:rPr lang="ru-RU"/>
              <a:t>Тогда     В=     С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979613" y="1916113"/>
            <a:ext cx="0" cy="244951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763713" y="43656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4652963"/>
            <a:ext cx="296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652963"/>
            <a:ext cx="3222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Arc 20"/>
          <p:cNvSpPr>
            <a:spLocks/>
          </p:cNvSpPr>
          <p:nvPr/>
        </p:nvSpPr>
        <p:spPr bwMode="auto">
          <a:xfrm flipV="1">
            <a:off x="1979613" y="2420938"/>
            <a:ext cx="304800" cy="144462"/>
          </a:xfrm>
          <a:custGeom>
            <a:avLst/>
            <a:gdLst>
              <a:gd name="T0" fmla="*/ 0 w 30515"/>
              <a:gd name="T1" fmla="*/ 455527472 h 21600"/>
              <a:gd name="T2" fmla="*/ 2147483647 w 30515"/>
              <a:gd name="T3" fmla="*/ 694838641 h 21600"/>
              <a:gd name="T4" fmla="*/ 2147483647 w 30515"/>
              <a:gd name="T5" fmla="*/ 1933092621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flipV="1">
            <a:off x="1692275" y="2420938"/>
            <a:ext cx="304800" cy="144462"/>
          </a:xfrm>
          <a:custGeom>
            <a:avLst/>
            <a:gdLst>
              <a:gd name="T0" fmla="*/ 0 w 30515"/>
              <a:gd name="T1" fmla="*/ 455527472 h 21600"/>
              <a:gd name="T2" fmla="*/ 2147483647 w 30515"/>
              <a:gd name="T3" fmla="*/ 694838641 h 21600"/>
              <a:gd name="T4" fmla="*/ 2147483647 w 30515"/>
              <a:gd name="T5" fmla="*/ 1933092621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547813" y="26368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1      2</a:t>
            </a:r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229225"/>
            <a:ext cx="233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229225"/>
            <a:ext cx="233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6308725"/>
            <a:ext cx="2587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2775" y="6308725"/>
            <a:ext cx="2587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1" name="Arc 27"/>
          <p:cNvSpPr>
            <a:spLocks/>
          </p:cNvSpPr>
          <p:nvPr/>
        </p:nvSpPr>
        <p:spPr bwMode="auto">
          <a:xfrm>
            <a:off x="755650" y="4076700"/>
            <a:ext cx="215900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Arc 28"/>
          <p:cNvSpPr>
            <a:spLocks/>
          </p:cNvSpPr>
          <p:nvPr/>
        </p:nvSpPr>
        <p:spPr bwMode="auto">
          <a:xfrm>
            <a:off x="900113" y="3933825"/>
            <a:ext cx="215900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Arc 29"/>
          <p:cNvSpPr>
            <a:spLocks/>
          </p:cNvSpPr>
          <p:nvPr/>
        </p:nvSpPr>
        <p:spPr bwMode="auto">
          <a:xfrm flipH="1">
            <a:off x="2987675" y="4076700"/>
            <a:ext cx="215900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Arc 30"/>
          <p:cNvSpPr>
            <a:spLocks/>
          </p:cNvSpPr>
          <p:nvPr/>
        </p:nvSpPr>
        <p:spPr bwMode="auto">
          <a:xfrm flipH="1">
            <a:off x="2771775" y="3860800"/>
            <a:ext cx="287338" cy="5032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 advAuto="1000"/>
      <p:bldP spid="11278" grpId="0" build="p"/>
      <p:bldP spid="11279" grpId="0" animBg="1"/>
      <p:bldP spid="11281" grpId="0"/>
      <p:bldP spid="11284" grpId="0" animBg="1"/>
      <p:bldP spid="11285" grpId="0" animBg="1"/>
      <p:bldP spid="11286" grpId="0"/>
      <p:bldP spid="11291" grpId="0" animBg="1"/>
      <p:bldP spid="11292" grpId="0" animBg="1"/>
      <p:bldP spid="11293" grpId="0" animBg="1"/>
      <p:bldP spid="112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620713"/>
            <a:ext cx="5051425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Так как ∆АВК = ∆АСК: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ВК=КС, следовательно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точка К-середина ВС 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АК-медиана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Смежные углы АКВ=АКС=90</a:t>
            </a:r>
            <a:r>
              <a:rPr lang="en-US" sz="2800" smtClean="0">
                <a:cs typeface="Arial" charset="0"/>
              </a:rPr>
              <a:t>º</a:t>
            </a:r>
            <a:r>
              <a:rPr lang="ru-RU" sz="2800" smtClean="0">
                <a:cs typeface="Arial" charset="0"/>
              </a:rPr>
              <a:t>, следовательно АК┴ВС,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cs typeface="Arial" charset="0"/>
              </a:rPr>
              <a:t>АК- высота</a:t>
            </a: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468313" y="549275"/>
            <a:ext cx="2736850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973138" y="17018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H="1">
            <a:off x="2413000" y="1774825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1836738" y="549275"/>
            <a:ext cx="0" cy="24495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Arc 8"/>
          <p:cNvSpPr>
            <a:spLocks/>
          </p:cNvSpPr>
          <p:nvPr/>
        </p:nvSpPr>
        <p:spPr bwMode="auto">
          <a:xfrm flipV="1">
            <a:off x="1836738" y="1054100"/>
            <a:ext cx="304800" cy="144463"/>
          </a:xfrm>
          <a:custGeom>
            <a:avLst/>
            <a:gdLst>
              <a:gd name="T0" fmla="*/ 0 w 30515"/>
              <a:gd name="T1" fmla="*/ 455542183 h 21600"/>
              <a:gd name="T2" fmla="*/ 2147483647 w 30515"/>
              <a:gd name="T3" fmla="*/ 694861856 h 21600"/>
              <a:gd name="T4" fmla="*/ 2147483647 w 30515"/>
              <a:gd name="T5" fmla="*/ 1933171064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rc 9"/>
          <p:cNvSpPr>
            <a:spLocks/>
          </p:cNvSpPr>
          <p:nvPr/>
        </p:nvSpPr>
        <p:spPr bwMode="auto">
          <a:xfrm flipV="1">
            <a:off x="1549400" y="1054100"/>
            <a:ext cx="304800" cy="144463"/>
          </a:xfrm>
          <a:custGeom>
            <a:avLst/>
            <a:gdLst>
              <a:gd name="T0" fmla="*/ 0 w 30515"/>
              <a:gd name="T1" fmla="*/ 455542183 h 21600"/>
              <a:gd name="T2" fmla="*/ 2147483647 w 30515"/>
              <a:gd name="T3" fmla="*/ 694861856 h 21600"/>
              <a:gd name="T4" fmla="*/ 2147483647 w 30515"/>
              <a:gd name="T5" fmla="*/ 1933171064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1404938" y="1270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1      2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187450" y="4048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0" y="27813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132138" y="27813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1692275" y="29972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539750" y="465296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30213" y="4221163"/>
            <a:ext cx="871378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800000"/>
                </a:solidFill>
              </a:rPr>
              <a:t>ТЕОРЕМА</a:t>
            </a:r>
            <a:r>
              <a:rPr lang="ru-RU" sz="2800"/>
              <a:t>: </a:t>
            </a:r>
            <a:r>
              <a:rPr lang="ru-RU" sz="2800" b="1">
                <a:solidFill>
                  <a:srgbClr val="800000"/>
                </a:solidFill>
              </a:rPr>
              <a:t>В равнобедренном треугольнике биссектриса, проведенная к основанию, является медианой и высотой</a:t>
            </a:r>
          </a:p>
          <a:p>
            <a:pPr>
              <a:spcBef>
                <a:spcPct val="50000"/>
              </a:spcBef>
            </a:pPr>
            <a:r>
              <a:rPr lang="ru-RU" sz="2800" b="1"/>
              <a:t>АК- биссектриса, медиана и высота</a:t>
            </a:r>
            <a:r>
              <a:rPr lang="ru-RU" sz="2800"/>
              <a:t> равнобедренного </a:t>
            </a:r>
            <a:r>
              <a:rPr lang="ru-RU" sz="2800">
                <a:cs typeface="Arial" charset="0"/>
              </a:rPr>
              <a:t>∆АВС</a:t>
            </a:r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971550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>
            <a:off x="1116013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2484438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2339975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6368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371600"/>
          </a:xfrm>
        </p:spPr>
        <p:txBody>
          <a:bodyPr/>
          <a:lstStyle/>
          <a:p>
            <a:pPr eaLnBrk="1" hangingPunct="1"/>
            <a:r>
              <a:rPr lang="ru-RU" sz="3200" smtClean="0"/>
              <a:t>Треугольник, все стороны которого равны называется </a:t>
            </a:r>
            <a:r>
              <a:rPr lang="ru-RU" sz="3200" i="1" smtClean="0">
                <a:solidFill>
                  <a:srgbClr val="800000"/>
                </a:solidFill>
              </a:rPr>
              <a:t>равносторонним</a:t>
            </a:r>
            <a:br>
              <a:rPr lang="ru-RU" sz="3200" i="1" smtClean="0">
                <a:solidFill>
                  <a:srgbClr val="800000"/>
                </a:solidFill>
              </a:rPr>
            </a:br>
            <a:r>
              <a:rPr lang="ru-RU" sz="3200" i="1" smtClean="0">
                <a:solidFill>
                  <a:srgbClr val="800000"/>
                </a:solidFill>
              </a:rPr>
              <a:t>		   </a:t>
            </a:r>
            <a:r>
              <a:rPr lang="ru-RU" sz="3200" b="1" smtClean="0"/>
              <a:t>АВ=ВС=АС</a:t>
            </a:r>
          </a:p>
        </p:txBody>
      </p:sp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2411413" y="2852738"/>
            <a:ext cx="3455987" cy="29892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3132138" y="4149725"/>
            <a:ext cx="360362" cy="2159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H="1">
            <a:off x="4787900" y="4076700"/>
            <a:ext cx="288925" cy="2159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4140200" y="5661025"/>
            <a:ext cx="0" cy="3603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924300" y="242093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908175" y="566102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940425" y="558958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ru-RU" sz="4000" b="1" i="1" smtClean="0"/>
              <a:t>Задача №112, стр.37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2133600"/>
            <a:ext cx="4402137" cy="1035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Дано: АВ=ВС</a:t>
            </a:r>
            <a:br>
              <a:rPr lang="ru-RU" smtClean="0"/>
            </a:br>
            <a:r>
              <a:rPr lang="ru-RU" smtClean="0"/>
              <a:t>1=130</a:t>
            </a:r>
            <a:r>
              <a:rPr lang="en-US" smtClean="0">
                <a:cs typeface="Arial" charset="0"/>
              </a:rPr>
              <a:t>º</a:t>
            </a:r>
            <a:endParaRPr lang="ru-RU" smtClean="0">
              <a:cs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4405313" cy="489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08275"/>
            <a:ext cx="3222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84538"/>
            <a:ext cx="322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27538" y="3141663"/>
            <a:ext cx="4402137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3200">
                <a:cs typeface="Arial" charset="0"/>
              </a:rPr>
              <a:t>Найти:     2</a:t>
            </a:r>
            <a:endParaRPr lang="en-US" sz="3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4000" b="1" i="1" smtClean="0"/>
              <a:t>Ответьте на вопросы:</a:t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Каждая ли биссектриса равнобедренного треугольника является высотой и медианой?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Могут ли все углы треугольника иметь разные величины, если две его стороны равны?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Верно ли утверждение: медиана равнобедренного треугольника проведенная к основанию делит его на два равных треугольника?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377</TotalTime>
  <Words>431</Words>
  <Application>Microsoft Office PowerPoint</Application>
  <PresentationFormat>On-screen Show (4:3)</PresentationFormat>
  <Paragraphs>114</Paragraphs>
  <Slides>14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Wingdings</vt:lpstr>
      <vt:lpstr>Calibri</vt:lpstr>
      <vt:lpstr>Arial Black</vt:lpstr>
      <vt:lpstr>Times New Roman</vt:lpstr>
      <vt:lpstr>Пиксел</vt:lpstr>
      <vt:lpstr>Пиксел</vt:lpstr>
      <vt:lpstr>На каком из рисунков показана  медиана, биссектриса или  высота треугольника,  ответ обоснуйте</vt:lpstr>
      <vt:lpstr>Слайд 2</vt:lpstr>
      <vt:lpstr>Свойства равнобедренного треугольника</vt:lpstr>
      <vt:lpstr>Треугольник две стороны которого равны называется равнобедренным. Равные стороны называются боковыми сторонами, а третья сторона –основанием равнобедренного треугольника</vt:lpstr>
      <vt:lpstr>ТЕОРЕМА:  В равнобедренном треугольнике углы при основании равны</vt:lpstr>
      <vt:lpstr>Слайд 6</vt:lpstr>
      <vt:lpstr>Треугольник, все стороны которого равны называется равносторонним      АВ=ВС=АС</vt:lpstr>
      <vt:lpstr>Задача №112, стр.37</vt:lpstr>
      <vt:lpstr>Ответьте на вопросы: </vt:lpstr>
      <vt:lpstr>Задание на закрепление</vt:lpstr>
      <vt:lpstr>Поменяйтесь с соседом по парте тетрадями и проверьте правильность ответов, обсудите спорные моменты</vt:lpstr>
      <vt:lpstr>Слайд 12</vt:lpstr>
      <vt:lpstr>Слайд 13</vt:lpstr>
      <vt:lpstr>Слайд 14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равнобедренного треугольника</dc:title>
  <dc:creator>Admin</dc:creator>
  <cp:lastModifiedBy>Admin</cp:lastModifiedBy>
  <cp:revision>13</cp:revision>
  <dcterms:created xsi:type="dcterms:W3CDTF">2013-11-06T16:17:55Z</dcterms:created>
  <dcterms:modified xsi:type="dcterms:W3CDTF">2013-11-24T15:04:40Z</dcterms:modified>
</cp:coreProperties>
</file>