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7" r:id="rId2"/>
    <p:sldId id="259" r:id="rId3"/>
    <p:sldId id="256" r:id="rId4"/>
    <p:sldId id="260" r:id="rId5"/>
    <p:sldId id="262" r:id="rId6"/>
    <p:sldId id="263" r:id="rId7"/>
    <p:sldId id="264" r:id="rId8"/>
    <p:sldId id="266" r:id="rId9"/>
    <p:sldId id="261" r:id="rId10"/>
    <p:sldId id="267" r:id="rId11"/>
    <p:sldId id="270" r:id="rId12"/>
    <p:sldId id="269" r:id="rId13"/>
    <p:sldId id="271" r:id="rId14"/>
    <p:sldId id="258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Times New Roman" pitchFamily="18" charset="0"/>
                </a:endParaRPr>
              </a:p>
            </p:txBody>
          </p:sp>
        </p:grpSp>
      </p:grpSp>
      <p:sp>
        <p:nvSpPr>
          <p:cNvPr id="718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18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A866E-D65F-4E27-9178-4173C65BBC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692FAB-374C-43B4-8731-353889BB98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FF572-5330-4955-9A2D-4F710B052E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2E8FE2-620E-4D64-A567-8DE7065F65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829FA0-5AC4-4DB9-BF52-8D14F06125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4AA5E9-0DA1-47E4-9F10-B143CAF0E3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F5F78-65B9-4A65-A115-9E4E35376E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BA75B-523C-40F3-AC06-A3604327F4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F805D-4AB5-49DC-8785-AF1CA7698D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058FB-4D84-4FF4-8E24-91308A1279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36AF0-4373-426B-B614-A4CD050277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654E8C1E-6290-4078-9679-3FD89F58FB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614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>
                <a:latin typeface="Times New Roman" pitchFamily="18" charset="0"/>
              </a:endParaRPr>
            </a:p>
          </p:txBody>
        </p:sp>
        <p:sp>
          <p:nvSpPr>
            <p:cNvPr id="615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Times New Roman" pitchFamily="18" charset="0"/>
              </a:endParaRPr>
            </a:p>
          </p:txBody>
        </p:sp>
        <p:sp>
          <p:nvSpPr>
            <p:cNvPr id="615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hlink"/>
                </a:solidFill>
              </a:endParaRPr>
            </a:p>
          </p:txBody>
        </p:sp>
        <p:sp>
          <p:nvSpPr>
            <p:cNvPr id="615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hlink"/>
                </a:solidFill>
              </a:endParaRPr>
            </a:p>
          </p:txBody>
        </p:sp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accent2"/>
                </a:solidFill>
              </a:endParaRPr>
            </a:p>
          </p:txBody>
        </p:sp>
        <p:sp>
          <p:nvSpPr>
            <p:cNvPr id="615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hlink"/>
                </a:solidFill>
              </a:endParaRPr>
            </a:p>
          </p:txBody>
        </p:sp>
        <p:sp>
          <p:nvSpPr>
            <p:cNvPr id="615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Times New Roman" pitchFamily="18" charset="0"/>
              </a:endParaRPr>
            </a:p>
          </p:txBody>
        </p:sp>
        <p:sp>
          <p:nvSpPr>
            <p:cNvPr id="615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accent2"/>
                </a:solidFill>
              </a:endParaRPr>
            </a:p>
          </p:txBody>
        </p:sp>
        <p:sp>
          <p:nvSpPr>
            <p:cNvPr id="615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6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686800" cy="1714500"/>
          </a:xfrm>
        </p:spPr>
        <p:txBody>
          <a:bodyPr/>
          <a:lstStyle/>
          <a:p>
            <a:pPr eaLnBrk="1" hangingPunct="1"/>
            <a:r>
              <a:rPr lang="ru-RU" sz="3200" smtClean="0"/>
              <a:t>На каком из рисунков показана  </a:t>
            </a:r>
            <a:r>
              <a:rPr lang="ru-RU" sz="3200" b="1" i="1" smtClean="0">
                <a:solidFill>
                  <a:srgbClr val="800000"/>
                </a:solidFill>
              </a:rPr>
              <a:t>медиана, биссектриса или  высота </a:t>
            </a:r>
            <a:r>
              <a:rPr lang="ru-RU" sz="3200" smtClean="0"/>
              <a:t>треугольника,</a:t>
            </a:r>
            <a:r>
              <a:rPr lang="ru-RU" sz="3200" smtClean="0">
                <a:solidFill>
                  <a:srgbClr val="800000"/>
                </a:solidFill>
              </a:rPr>
              <a:t> </a:t>
            </a:r>
            <a:r>
              <a:rPr lang="ru-RU" sz="3200" b="1" i="1" smtClean="0">
                <a:solidFill>
                  <a:srgbClr val="800000"/>
                </a:solidFill>
              </a:rPr>
              <a:t> </a:t>
            </a:r>
            <a:r>
              <a:rPr lang="ru-RU" sz="3200" smtClean="0"/>
              <a:t>ответ обоснуйте</a:t>
            </a:r>
          </a:p>
        </p:txBody>
      </p:sp>
      <p:sp>
        <p:nvSpPr>
          <p:cNvPr id="14338" name="AutoShape 4"/>
          <p:cNvSpPr>
            <a:spLocks noChangeArrowheads="1"/>
          </p:cNvSpPr>
          <p:nvPr/>
        </p:nvSpPr>
        <p:spPr bwMode="auto">
          <a:xfrm>
            <a:off x="250825" y="2781300"/>
            <a:ext cx="2592388" cy="2519363"/>
          </a:xfrm>
          <a:prstGeom prst="triangle">
            <a:avLst>
              <a:gd name="adj" fmla="val 19532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sp>
        <p:nvSpPr>
          <p:cNvPr id="14339" name="AutoShape 5"/>
          <p:cNvSpPr>
            <a:spLocks noChangeArrowheads="1"/>
          </p:cNvSpPr>
          <p:nvPr/>
        </p:nvSpPr>
        <p:spPr bwMode="auto">
          <a:xfrm>
            <a:off x="3419475" y="2708275"/>
            <a:ext cx="2592388" cy="2519363"/>
          </a:xfrm>
          <a:prstGeom prst="triangle">
            <a:avLst>
              <a:gd name="adj" fmla="val 19532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sp>
        <p:nvSpPr>
          <p:cNvPr id="14340" name="AutoShape 6"/>
          <p:cNvSpPr>
            <a:spLocks noChangeArrowheads="1"/>
          </p:cNvSpPr>
          <p:nvPr/>
        </p:nvSpPr>
        <p:spPr bwMode="auto">
          <a:xfrm>
            <a:off x="6372225" y="2636838"/>
            <a:ext cx="2592388" cy="2519362"/>
          </a:xfrm>
          <a:prstGeom prst="triangle">
            <a:avLst>
              <a:gd name="adj" fmla="val 20148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sp>
        <p:nvSpPr>
          <p:cNvPr id="13317" name="Text Box 8"/>
          <p:cNvSpPr txBox="1">
            <a:spLocks noChangeArrowheads="1"/>
          </p:cNvSpPr>
          <p:nvPr/>
        </p:nvSpPr>
        <p:spPr bwMode="auto">
          <a:xfrm>
            <a:off x="0" y="20605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  </a:t>
            </a:r>
            <a:r>
              <a:rPr lang="ru-RU" i="1"/>
              <a:t>1рис.		        2рис.			3рис.</a:t>
            </a:r>
          </a:p>
        </p:txBody>
      </p:sp>
      <p:sp>
        <p:nvSpPr>
          <p:cNvPr id="13318" name="Text Box 9"/>
          <p:cNvSpPr txBox="1">
            <a:spLocks noChangeArrowheads="1"/>
          </p:cNvSpPr>
          <p:nvPr/>
        </p:nvSpPr>
        <p:spPr bwMode="auto">
          <a:xfrm>
            <a:off x="0" y="2492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</a:t>
            </a:r>
            <a:r>
              <a:rPr lang="ru-RU"/>
              <a:t>А			       М			</a:t>
            </a:r>
            <a:r>
              <a:rPr lang="en-US"/>
              <a:t>         </a:t>
            </a:r>
            <a:r>
              <a:rPr lang="ru-RU"/>
              <a:t>Р</a:t>
            </a:r>
          </a:p>
        </p:txBody>
      </p:sp>
      <p:sp>
        <p:nvSpPr>
          <p:cNvPr id="13319" name="Text Box 10"/>
          <p:cNvSpPr txBox="1">
            <a:spLocks noChangeArrowheads="1"/>
          </p:cNvSpPr>
          <p:nvPr/>
        </p:nvSpPr>
        <p:spPr bwMode="auto">
          <a:xfrm>
            <a:off x="0" y="52292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В		</a:t>
            </a:r>
            <a:r>
              <a:rPr lang="en-US"/>
              <a:t>         </a:t>
            </a:r>
            <a:r>
              <a:rPr lang="ru-RU"/>
              <a:t>С  </a:t>
            </a:r>
            <a:r>
              <a:rPr lang="en-US"/>
              <a:t>  </a:t>
            </a:r>
            <a:r>
              <a:rPr lang="ru-RU"/>
              <a:t> </a:t>
            </a:r>
            <a:r>
              <a:rPr lang="en-US"/>
              <a:t>N</a:t>
            </a:r>
            <a:r>
              <a:rPr lang="ru-RU"/>
              <a:t>			</a:t>
            </a:r>
            <a:r>
              <a:rPr lang="en-US"/>
              <a:t>   K   Q	                R</a:t>
            </a:r>
            <a:endParaRPr lang="ru-RU"/>
          </a:p>
        </p:txBody>
      </p:sp>
      <p:sp>
        <p:nvSpPr>
          <p:cNvPr id="13320" name="Line 11"/>
          <p:cNvSpPr>
            <a:spLocks noChangeShapeType="1"/>
          </p:cNvSpPr>
          <p:nvPr/>
        </p:nvSpPr>
        <p:spPr bwMode="auto">
          <a:xfrm flipV="1">
            <a:off x="250825" y="3933825"/>
            <a:ext cx="1512888" cy="1366838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1" name="Line 12"/>
          <p:cNvSpPr>
            <a:spLocks noChangeShapeType="1"/>
          </p:cNvSpPr>
          <p:nvPr/>
        </p:nvSpPr>
        <p:spPr bwMode="auto">
          <a:xfrm flipH="1">
            <a:off x="1187450" y="3357563"/>
            <a:ext cx="287338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2" name="Line 13"/>
          <p:cNvSpPr>
            <a:spLocks noChangeShapeType="1"/>
          </p:cNvSpPr>
          <p:nvPr/>
        </p:nvSpPr>
        <p:spPr bwMode="auto">
          <a:xfrm flipH="1">
            <a:off x="2051050" y="4365625"/>
            <a:ext cx="287338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3" name="Text Box 14"/>
          <p:cNvSpPr txBox="1">
            <a:spLocks noChangeArrowheads="1"/>
          </p:cNvSpPr>
          <p:nvPr/>
        </p:nvSpPr>
        <p:spPr bwMode="auto">
          <a:xfrm>
            <a:off x="1547813" y="3500438"/>
            <a:ext cx="360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</a:t>
            </a:r>
            <a:endParaRPr lang="ru-RU"/>
          </a:p>
        </p:txBody>
      </p:sp>
      <p:sp>
        <p:nvSpPr>
          <p:cNvPr id="13324" name="Line 15"/>
          <p:cNvSpPr>
            <a:spLocks noChangeShapeType="1"/>
          </p:cNvSpPr>
          <p:nvPr/>
        </p:nvSpPr>
        <p:spPr bwMode="auto">
          <a:xfrm flipV="1">
            <a:off x="3419475" y="3933825"/>
            <a:ext cx="1512888" cy="1293813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5" name="Text Box 16"/>
          <p:cNvSpPr txBox="1">
            <a:spLocks noChangeArrowheads="1"/>
          </p:cNvSpPr>
          <p:nvPr/>
        </p:nvSpPr>
        <p:spPr bwMode="auto">
          <a:xfrm>
            <a:off x="5003800" y="3429000"/>
            <a:ext cx="36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</a:t>
            </a:r>
            <a:endParaRPr lang="ru-RU"/>
          </a:p>
        </p:txBody>
      </p:sp>
      <p:sp>
        <p:nvSpPr>
          <p:cNvPr id="13326" name="Arc 19"/>
          <p:cNvSpPr>
            <a:spLocks/>
          </p:cNvSpPr>
          <p:nvPr/>
        </p:nvSpPr>
        <p:spPr bwMode="auto">
          <a:xfrm>
            <a:off x="3851275" y="4868863"/>
            <a:ext cx="144463" cy="360362"/>
          </a:xfrm>
          <a:custGeom>
            <a:avLst/>
            <a:gdLst>
              <a:gd name="T0" fmla="*/ 0 w 21600"/>
              <a:gd name="T1" fmla="*/ 0 h 21600"/>
              <a:gd name="T2" fmla="*/ 1933171064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27" name="Arc 20"/>
          <p:cNvSpPr>
            <a:spLocks/>
          </p:cNvSpPr>
          <p:nvPr/>
        </p:nvSpPr>
        <p:spPr bwMode="auto">
          <a:xfrm>
            <a:off x="3492500" y="4508500"/>
            <a:ext cx="431800" cy="288925"/>
          </a:xfrm>
          <a:custGeom>
            <a:avLst/>
            <a:gdLst>
              <a:gd name="T0" fmla="*/ 2147483647 w 21600"/>
              <a:gd name="T1" fmla="*/ 0 h 21433"/>
              <a:gd name="T2" fmla="*/ 2147483647 w 21600"/>
              <a:gd name="T3" fmla="*/ 2147483647 h 21433"/>
              <a:gd name="T4" fmla="*/ 0 w 21600"/>
              <a:gd name="T5" fmla="*/ 2147483647 h 21433"/>
              <a:gd name="T6" fmla="*/ 0 60000 65536"/>
              <a:gd name="T7" fmla="*/ 0 60000 65536"/>
              <a:gd name="T8" fmla="*/ 0 60000 65536"/>
              <a:gd name="T9" fmla="*/ 0 w 21600"/>
              <a:gd name="T10" fmla="*/ 0 h 21433"/>
              <a:gd name="T11" fmla="*/ 21600 w 21600"/>
              <a:gd name="T12" fmla="*/ 21433 h 2143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433" fill="none" extrusionOk="0">
                <a:moveTo>
                  <a:pt x="2680" y="0"/>
                </a:moveTo>
                <a:cubicBezTo>
                  <a:pt x="13489" y="1352"/>
                  <a:pt x="21600" y="10540"/>
                  <a:pt x="21600" y="21433"/>
                </a:cubicBezTo>
              </a:path>
              <a:path w="21600" h="21433" stroke="0" extrusionOk="0">
                <a:moveTo>
                  <a:pt x="2680" y="0"/>
                </a:moveTo>
                <a:cubicBezTo>
                  <a:pt x="13489" y="1352"/>
                  <a:pt x="21600" y="10540"/>
                  <a:pt x="21600" y="21433"/>
                </a:cubicBezTo>
                <a:lnTo>
                  <a:pt x="0" y="21433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28" name="Line 21"/>
          <p:cNvSpPr>
            <a:spLocks noChangeShapeType="1"/>
          </p:cNvSpPr>
          <p:nvPr/>
        </p:nvSpPr>
        <p:spPr bwMode="auto">
          <a:xfrm flipV="1">
            <a:off x="6372225" y="3789363"/>
            <a:ext cx="1439863" cy="136525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9" name="Text Box 22"/>
          <p:cNvSpPr txBox="1">
            <a:spLocks noChangeArrowheads="1"/>
          </p:cNvSpPr>
          <p:nvPr/>
        </p:nvSpPr>
        <p:spPr bwMode="auto">
          <a:xfrm>
            <a:off x="8027988" y="3357563"/>
            <a:ext cx="360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</a:t>
            </a:r>
            <a:endParaRPr lang="ru-RU"/>
          </a:p>
        </p:txBody>
      </p:sp>
      <p:sp>
        <p:nvSpPr>
          <p:cNvPr id="13330" name="Line 23"/>
          <p:cNvSpPr>
            <a:spLocks noChangeShapeType="1"/>
          </p:cNvSpPr>
          <p:nvPr/>
        </p:nvSpPr>
        <p:spPr bwMode="auto">
          <a:xfrm>
            <a:off x="7596188" y="4005263"/>
            <a:ext cx="21590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31" name="Line 25"/>
          <p:cNvSpPr>
            <a:spLocks noChangeShapeType="1"/>
          </p:cNvSpPr>
          <p:nvPr/>
        </p:nvSpPr>
        <p:spPr bwMode="auto">
          <a:xfrm flipV="1">
            <a:off x="7812088" y="4005263"/>
            <a:ext cx="21590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56" name="WordArt 26"/>
          <p:cNvSpPr>
            <a:spLocks noChangeArrowheads="1" noChangeShapeType="1" noTextEdit="1"/>
          </p:cNvSpPr>
          <p:nvPr/>
        </p:nvSpPr>
        <p:spPr bwMode="auto">
          <a:xfrm>
            <a:off x="323850" y="5876925"/>
            <a:ext cx="23431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chemeClr val="bg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BE-</a:t>
            </a:r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chemeClr val="bg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медиана</a:t>
            </a:r>
          </a:p>
        </p:txBody>
      </p:sp>
      <p:sp>
        <p:nvSpPr>
          <p:cNvPr id="14357" name="WordArt 27"/>
          <p:cNvSpPr>
            <a:spLocks noChangeArrowheads="1" noChangeShapeType="1" noTextEdit="1"/>
          </p:cNvSpPr>
          <p:nvPr/>
        </p:nvSpPr>
        <p:spPr bwMode="auto">
          <a:xfrm>
            <a:off x="3132138" y="5876925"/>
            <a:ext cx="31337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chemeClr val="bg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NL-</a:t>
            </a:r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chemeClr val="bg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биссектриса</a:t>
            </a:r>
          </a:p>
        </p:txBody>
      </p:sp>
      <p:sp>
        <p:nvSpPr>
          <p:cNvPr id="14358" name="WordArt 28"/>
          <p:cNvSpPr>
            <a:spLocks noChangeArrowheads="1" noChangeShapeType="1" noTextEdit="1"/>
          </p:cNvSpPr>
          <p:nvPr/>
        </p:nvSpPr>
        <p:spPr bwMode="auto">
          <a:xfrm>
            <a:off x="6732588" y="5805488"/>
            <a:ext cx="21050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chemeClr val="bg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QL-</a:t>
            </a:r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chemeClr val="bg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высота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3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38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43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39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43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40"/>
                  </p:tgtEl>
                </p:cond>
              </p:nextCondLst>
            </p:seq>
          </p:childTnLst>
        </p:cTn>
      </p:par>
    </p:tnLst>
    <p:bldLst>
      <p:bldP spid="14356" grpId="0" animBg="1"/>
      <p:bldP spid="14357" grpId="0" animBg="1"/>
      <p:bldP spid="1435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29600" cy="523875"/>
          </a:xfrm>
        </p:spPr>
        <p:txBody>
          <a:bodyPr/>
          <a:lstStyle/>
          <a:p>
            <a:pPr algn="ctr"/>
            <a:r>
              <a:rPr lang="ru-RU" sz="4000" smtClean="0"/>
              <a:t>Задание на закрепление</a:t>
            </a:r>
          </a:p>
        </p:txBody>
      </p:sp>
      <p:sp>
        <p:nvSpPr>
          <p:cNvPr id="2253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268413"/>
            <a:ext cx="3313113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smtClean="0"/>
              <a:t>В центре листа  тетради сделайте квадратик, напишите внутри термин </a:t>
            </a:r>
            <a:r>
              <a:rPr lang="ru-RU" sz="2400" smtClean="0">
                <a:solidFill>
                  <a:srgbClr val="800000"/>
                </a:solidFill>
              </a:rPr>
              <a:t>«Равнобедренный треугольник».</a:t>
            </a:r>
            <a:r>
              <a:rPr lang="ru-RU" sz="2400" smtClean="0"/>
              <a:t>  Разделите остальную часть листа на 4 части, подпишите как  показано на рисунке и заполните их.</a:t>
            </a:r>
          </a:p>
        </p:txBody>
      </p:sp>
      <p:sp>
        <p:nvSpPr>
          <p:cNvPr id="2253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3995738" y="1268413"/>
            <a:ext cx="4897437" cy="5329237"/>
          </a:xfrm>
          <a:ln w="28575"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/>
              <a:t> </a:t>
            </a:r>
          </a:p>
        </p:txBody>
      </p:sp>
      <p:sp>
        <p:nvSpPr>
          <p:cNvPr id="22532" name="AutoShape 6"/>
          <p:cNvSpPr>
            <a:spLocks noChangeArrowheads="1"/>
          </p:cNvSpPr>
          <p:nvPr/>
        </p:nvSpPr>
        <p:spPr bwMode="auto">
          <a:xfrm>
            <a:off x="5292725" y="3573463"/>
            <a:ext cx="2232025" cy="792162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solidFill>
                  <a:srgbClr val="800000"/>
                </a:solidFill>
              </a:rPr>
              <a:t>Равнобедренный</a:t>
            </a:r>
          </a:p>
          <a:p>
            <a:pPr algn="ctr"/>
            <a:r>
              <a:rPr lang="ru-RU" sz="2000" b="1">
                <a:solidFill>
                  <a:srgbClr val="800000"/>
                </a:solidFill>
              </a:rPr>
              <a:t> треугольник</a:t>
            </a:r>
          </a:p>
        </p:txBody>
      </p:sp>
      <p:sp>
        <p:nvSpPr>
          <p:cNvPr id="22533" name="Line 7"/>
          <p:cNvSpPr>
            <a:spLocks noChangeShapeType="1"/>
          </p:cNvSpPr>
          <p:nvPr/>
        </p:nvSpPr>
        <p:spPr bwMode="auto">
          <a:xfrm>
            <a:off x="6372225" y="1268413"/>
            <a:ext cx="0" cy="2305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4" name="Line 8"/>
          <p:cNvSpPr>
            <a:spLocks noChangeShapeType="1"/>
          </p:cNvSpPr>
          <p:nvPr/>
        </p:nvSpPr>
        <p:spPr bwMode="auto">
          <a:xfrm flipV="1">
            <a:off x="6372225" y="4365625"/>
            <a:ext cx="0" cy="2232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5" name="Line 9"/>
          <p:cNvSpPr>
            <a:spLocks noChangeShapeType="1"/>
          </p:cNvSpPr>
          <p:nvPr/>
        </p:nvSpPr>
        <p:spPr bwMode="auto">
          <a:xfrm>
            <a:off x="3995738" y="4005263"/>
            <a:ext cx="12969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6" name="Line 10"/>
          <p:cNvSpPr>
            <a:spLocks noChangeShapeType="1"/>
          </p:cNvSpPr>
          <p:nvPr/>
        </p:nvSpPr>
        <p:spPr bwMode="auto">
          <a:xfrm>
            <a:off x="7524750" y="4005263"/>
            <a:ext cx="13684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7" name="Text Box 12"/>
          <p:cNvSpPr txBox="1">
            <a:spLocks noChangeArrowheads="1"/>
          </p:cNvSpPr>
          <p:nvPr/>
        </p:nvSpPr>
        <p:spPr bwMode="auto">
          <a:xfrm>
            <a:off x="3995738" y="1268413"/>
            <a:ext cx="22336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Обязательные характеристики</a:t>
            </a:r>
          </a:p>
        </p:txBody>
      </p:sp>
      <p:sp>
        <p:nvSpPr>
          <p:cNvPr id="22538" name="Text Box 13"/>
          <p:cNvSpPr txBox="1">
            <a:spLocks noChangeArrowheads="1"/>
          </p:cNvSpPr>
          <p:nvPr/>
        </p:nvSpPr>
        <p:spPr bwMode="auto">
          <a:xfrm>
            <a:off x="6372225" y="1268413"/>
            <a:ext cx="24479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Необязательные характеристики</a:t>
            </a:r>
          </a:p>
        </p:txBody>
      </p:sp>
      <p:sp>
        <p:nvSpPr>
          <p:cNvPr id="22539" name="Text Box 14"/>
          <p:cNvSpPr txBox="1">
            <a:spLocks noChangeArrowheads="1"/>
          </p:cNvSpPr>
          <p:nvPr/>
        </p:nvSpPr>
        <p:spPr bwMode="auto">
          <a:xfrm>
            <a:off x="3995738" y="4005263"/>
            <a:ext cx="22336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Примеры</a:t>
            </a:r>
          </a:p>
          <a:p>
            <a:r>
              <a:rPr lang="ru-RU" sz="2000" b="1"/>
              <a:t>(рисунки)</a:t>
            </a:r>
          </a:p>
        </p:txBody>
      </p:sp>
      <p:sp>
        <p:nvSpPr>
          <p:cNvPr id="22540" name="Text Box 15"/>
          <p:cNvSpPr txBox="1">
            <a:spLocks noChangeArrowheads="1"/>
          </p:cNvSpPr>
          <p:nvPr/>
        </p:nvSpPr>
        <p:spPr bwMode="auto">
          <a:xfrm>
            <a:off x="6588125" y="4076700"/>
            <a:ext cx="22336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2000" b="1"/>
              <a:t>Контр</a:t>
            </a:r>
          </a:p>
          <a:p>
            <a:pPr algn="r"/>
            <a:r>
              <a:rPr lang="ru-RU" sz="2000" b="1"/>
              <a:t> примеры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96975"/>
            <a:ext cx="8218487" cy="1100138"/>
          </a:xfrm>
        </p:spPr>
        <p:txBody>
          <a:bodyPr/>
          <a:lstStyle/>
          <a:p>
            <a:r>
              <a:rPr lang="ru-RU" sz="2800" smtClean="0"/>
              <a:t>Поменяйтесь с соседом по парте тетрадями и проверьте правильность ответов, обсудите спорные моменты</a:t>
            </a:r>
          </a:p>
        </p:txBody>
      </p:sp>
      <p:sp>
        <p:nvSpPr>
          <p:cNvPr id="23554" name="AutoShape 4"/>
          <p:cNvSpPr>
            <a:spLocks noChangeArrowheads="1"/>
          </p:cNvSpPr>
          <p:nvPr/>
        </p:nvSpPr>
        <p:spPr bwMode="auto">
          <a:xfrm>
            <a:off x="2339975" y="2852738"/>
            <a:ext cx="4608513" cy="2665412"/>
          </a:xfrm>
          <a:prstGeom prst="downArrowCallout">
            <a:avLst>
              <a:gd name="adj1" fmla="val 43225"/>
              <a:gd name="adj2" fmla="val 43225"/>
              <a:gd name="adj3" fmla="val 16667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800000"/>
                </a:solidFill>
                <a:hlinkClick r:id="rId2" action="ppaction://hlinksldjump"/>
              </a:rPr>
              <a:t>Возможный </a:t>
            </a:r>
          </a:p>
          <a:p>
            <a:pPr algn="ctr"/>
            <a:r>
              <a:rPr lang="ru-RU" sz="3600" b="1">
                <a:solidFill>
                  <a:srgbClr val="800000"/>
                </a:solidFill>
                <a:hlinkClick r:id="rId2" action="ppaction://hlinksldjump"/>
              </a:rPr>
              <a:t>вариант ответа</a:t>
            </a:r>
            <a:endParaRPr lang="ru-RU" sz="3600" b="1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AutoShape 4"/>
          <p:cNvSpPr>
            <a:spLocks noChangeArrowheads="1"/>
          </p:cNvSpPr>
          <p:nvPr/>
        </p:nvSpPr>
        <p:spPr bwMode="auto">
          <a:xfrm>
            <a:off x="3276600" y="2924175"/>
            <a:ext cx="2735263" cy="122555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Равнобедренный</a:t>
            </a:r>
          </a:p>
          <a:p>
            <a:pPr algn="ctr"/>
            <a:r>
              <a:rPr lang="ru-RU" b="1"/>
              <a:t> треугольник</a:t>
            </a:r>
          </a:p>
        </p:txBody>
      </p:sp>
      <p:sp>
        <p:nvSpPr>
          <p:cNvPr id="24578" name="Line 5"/>
          <p:cNvSpPr>
            <a:spLocks noChangeShapeType="1"/>
          </p:cNvSpPr>
          <p:nvPr/>
        </p:nvSpPr>
        <p:spPr bwMode="auto">
          <a:xfrm>
            <a:off x="4500563" y="549275"/>
            <a:ext cx="0" cy="2374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79" name="Line 6"/>
          <p:cNvSpPr>
            <a:spLocks noChangeShapeType="1"/>
          </p:cNvSpPr>
          <p:nvPr/>
        </p:nvSpPr>
        <p:spPr bwMode="auto">
          <a:xfrm>
            <a:off x="4500563" y="4149725"/>
            <a:ext cx="0" cy="2374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80" name="Line 7"/>
          <p:cNvSpPr>
            <a:spLocks noChangeShapeType="1"/>
          </p:cNvSpPr>
          <p:nvPr/>
        </p:nvSpPr>
        <p:spPr bwMode="auto">
          <a:xfrm flipH="1">
            <a:off x="395288" y="3644900"/>
            <a:ext cx="28813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81" name="Line 8"/>
          <p:cNvSpPr>
            <a:spLocks noChangeShapeType="1"/>
          </p:cNvSpPr>
          <p:nvPr/>
        </p:nvSpPr>
        <p:spPr bwMode="auto">
          <a:xfrm>
            <a:off x="6011863" y="3644900"/>
            <a:ext cx="26638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82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95288" y="549275"/>
            <a:ext cx="8302625" cy="5975350"/>
          </a:xfrm>
          <a:ln w="28575">
            <a:solidFill>
              <a:schemeClr val="tx1"/>
            </a:solidFill>
          </a:ln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mtClean="0"/>
              <a:t> </a:t>
            </a:r>
          </a:p>
        </p:txBody>
      </p:sp>
      <p:sp>
        <p:nvSpPr>
          <p:cNvPr id="24583" name="Text Box 10"/>
          <p:cNvSpPr txBox="1">
            <a:spLocks noChangeArrowheads="1"/>
          </p:cNvSpPr>
          <p:nvPr/>
        </p:nvSpPr>
        <p:spPr bwMode="auto">
          <a:xfrm>
            <a:off x="395288" y="549275"/>
            <a:ext cx="40322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ru-RU" sz="2000" b="1" i="1">
                <a:solidFill>
                  <a:srgbClr val="800000"/>
                </a:solidFill>
              </a:rPr>
              <a:t>Обязательные характеристики</a:t>
            </a:r>
          </a:p>
        </p:txBody>
      </p:sp>
      <p:sp>
        <p:nvSpPr>
          <p:cNvPr id="24584" name="Text Box 11"/>
          <p:cNvSpPr txBox="1">
            <a:spLocks noChangeArrowheads="1"/>
          </p:cNvSpPr>
          <p:nvPr/>
        </p:nvSpPr>
        <p:spPr bwMode="auto">
          <a:xfrm>
            <a:off x="6084888" y="549275"/>
            <a:ext cx="25923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i="1">
                <a:solidFill>
                  <a:srgbClr val="800000"/>
                </a:solidFill>
              </a:rPr>
              <a:t>Необязательные характеристики</a:t>
            </a:r>
          </a:p>
        </p:txBody>
      </p:sp>
      <p:sp>
        <p:nvSpPr>
          <p:cNvPr id="24585" name="Text Box 12"/>
          <p:cNvSpPr txBox="1">
            <a:spLocks noChangeArrowheads="1"/>
          </p:cNvSpPr>
          <p:nvPr/>
        </p:nvSpPr>
        <p:spPr bwMode="auto">
          <a:xfrm>
            <a:off x="395288" y="3644900"/>
            <a:ext cx="22336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i="1"/>
              <a:t>Примеры</a:t>
            </a:r>
          </a:p>
          <a:p>
            <a:r>
              <a:rPr lang="ru-RU" sz="2000" b="1" i="1"/>
              <a:t>(рисунки)</a:t>
            </a:r>
          </a:p>
        </p:txBody>
      </p:sp>
      <p:sp>
        <p:nvSpPr>
          <p:cNvPr id="24586" name="Text Box 14"/>
          <p:cNvSpPr txBox="1">
            <a:spLocks noChangeArrowheads="1"/>
          </p:cNvSpPr>
          <p:nvPr/>
        </p:nvSpPr>
        <p:spPr bwMode="auto">
          <a:xfrm>
            <a:off x="6443663" y="3644900"/>
            <a:ext cx="22336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2000" b="1" i="1"/>
              <a:t>Контр  примеры</a:t>
            </a: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323850" y="1125538"/>
            <a:ext cx="3960813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000" b="1"/>
              <a:t>Две стороны равны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000" b="1"/>
              <a:t>2 угла при основании равны 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000" b="1"/>
              <a:t>Биссектриса проведенная к основанию является медианой и </a:t>
            </a:r>
            <a:br>
              <a:rPr lang="ru-RU" sz="2000" b="1"/>
            </a:br>
            <a:r>
              <a:rPr lang="ru-RU" sz="2000" b="1"/>
              <a:t>биссектрисой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4500563" y="1268413"/>
            <a:ext cx="4103687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000" b="1"/>
              <a:t>Имеет 3 вершины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000" b="1"/>
              <a:t>Имеет 3 стороны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000" b="1"/>
              <a:t>Имеет 3 угла</a:t>
            </a:r>
          </a:p>
          <a:p>
            <a:pPr marL="342900" indent="-342900">
              <a:spcBef>
                <a:spcPct val="50000"/>
              </a:spcBef>
            </a:pPr>
            <a:endParaRPr lang="ru-RU" sz="2000" b="1"/>
          </a:p>
        </p:txBody>
      </p:sp>
      <p:sp>
        <p:nvSpPr>
          <p:cNvPr id="29713" name="AutoShape 17"/>
          <p:cNvSpPr>
            <a:spLocks noChangeArrowheads="1"/>
          </p:cNvSpPr>
          <p:nvPr/>
        </p:nvSpPr>
        <p:spPr bwMode="auto">
          <a:xfrm>
            <a:off x="395288" y="4508500"/>
            <a:ext cx="1512887" cy="1728788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sp>
        <p:nvSpPr>
          <p:cNvPr id="29714" name="AutoShape 18"/>
          <p:cNvSpPr>
            <a:spLocks noChangeArrowheads="1"/>
          </p:cNvSpPr>
          <p:nvPr/>
        </p:nvSpPr>
        <p:spPr bwMode="auto">
          <a:xfrm>
            <a:off x="1908175" y="3789363"/>
            <a:ext cx="1081088" cy="172878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sp>
        <p:nvSpPr>
          <p:cNvPr id="29715" name="AutoShape 19"/>
          <p:cNvSpPr>
            <a:spLocks noChangeArrowheads="1"/>
          </p:cNvSpPr>
          <p:nvPr/>
        </p:nvSpPr>
        <p:spPr bwMode="auto">
          <a:xfrm>
            <a:off x="3132138" y="4581525"/>
            <a:ext cx="1295400" cy="17272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1619250" y="4221163"/>
            <a:ext cx="1871663" cy="160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/>
              <a:t>3 см         3см </a:t>
            </a:r>
          </a:p>
          <a:p>
            <a:pPr>
              <a:spcBef>
                <a:spcPct val="50000"/>
              </a:spcBef>
            </a:pPr>
            <a:endParaRPr lang="ru-RU" sz="1800" b="1"/>
          </a:p>
          <a:p>
            <a:pPr>
              <a:spcBef>
                <a:spcPct val="50000"/>
              </a:spcBef>
            </a:pPr>
            <a:endParaRPr lang="ru-RU" sz="1800" b="1"/>
          </a:p>
          <a:p>
            <a:pPr algn="ctr">
              <a:spcBef>
                <a:spcPct val="50000"/>
              </a:spcBef>
            </a:pPr>
            <a:r>
              <a:rPr lang="ru-RU" sz="1800" b="1"/>
              <a:t>5см    </a:t>
            </a:r>
          </a:p>
        </p:txBody>
      </p:sp>
      <p:sp>
        <p:nvSpPr>
          <p:cNvPr id="29717" name="Text Box 21"/>
          <p:cNvSpPr txBox="1">
            <a:spLocks noChangeArrowheads="1"/>
          </p:cNvSpPr>
          <p:nvPr/>
        </p:nvSpPr>
        <p:spPr bwMode="auto">
          <a:xfrm>
            <a:off x="0" y="5876925"/>
            <a:ext cx="22685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/>
              <a:t>        40</a:t>
            </a:r>
            <a:r>
              <a:rPr lang="en-US" sz="1800" b="1">
                <a:cs typeface="Arial" charset="0"/>
              </a:rPr>
              <a:t>º</a:t>
            </a:r>
            <a:r>
              <a:rPr lang="ru-RU" sz="1800" b="1">
                <a:cs typeface="Arial" charset="0"/>
              </a:rPr>
              <a:t>        40</a:t>
            </a:r>
            <a:r>
              <a:rPr lang="en-US" sz="1800" b="1">
                <a:cs typeface="Arial" charset="0"/>
              </a:rPr>
              <a:t>º</a:t>
            </a:r>
          </a:p>
        </p:txBody>
      </p:sp>
      <p:sp>
        <p:nvSpPr>
          <p:cNvPr id="29718" name="Line 22"/>
          <p:cNvSpPr>
            <a:spLocks noChangeShapeType="1"/>
          </p:cNvSpPr>
          <p:nvPr/>
        </p:nvSpPr>
        <p:spPr bwMode="auto">
          <a:xfrm>
            <a:off x="3779838" y="4581525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20" name="Arc 24"/>
          <p:cNvSpPr>
            <a:spLocks/>
          </p:cNvSpPr>
          <p:nvPr/>
        </p:nvSpPr>
        <p:spPr bwMode="auto">
          <a:xfrm flipV="1">
            <a:off x="3779838" y="4941888"/>
            <a:ext cx="144462" cy="142875"/>
          </a:xfrm>
          <a:custGeom>
            <a:avLst/>
            <a:gdLst>
              <a:gd name="T0" fmla="*/ 0 w 21600"/>
              <a:gd name="T1" fmla="*/ 0 h 21600"/>
              <a:gd name="T2" fmla="*/ 43216848 w 21600"/>
              <a:gd name="T3" fmla="*/ 41348870 h 21600"/>
              <a:gd name="T4" fmla="*/ 0 w 21600"/>
              <a:gd name="T5" fmla="*/ 4134887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9721" name="Arc 25"/>
          <p:cNvSpPr>
            <a:spLocks/>
          </p:cNvSpPr>
          <p:nvPr/>
        </p:nvSpPr>
        <p:spPr bwMode="auto">
          <a:xfrm flipH="1" flipV="1">
            <a:off x="3563938" y="5084763"/>
            <a:ext cx="215900" cy="73025"/>
          </a:xfrm>
          <a:custGeom>
            <a:avLst/>
            <a:gdLst>
              <a:gd name="T0" fmla="*/ 0 w 21600"/>
              <a:gd name="T1" fmla="*/ 0 h 21600"/>
              <a:gd name="T2" fmla="*/ 215600141 w 21600"/>
              <a:gd name="T3" fmla="*/ 2821791 h 21600"/>
              <a:gd name="T4" fmla="*/ 0 w 21600"/>
              <a:gd name="T5" fmla="*/ 2821791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9722" name="Line 26"/>
          <p:cNvSpPr>
            <a:spLocks noChangeShapeType="1"/>
          </p:cNvSpPr>
          <p:nvPr/>
        </p:nvSpPr>
        <p:spPr bwMode="auto">
          <a:xfrm>
            <a:off x="3492500" y="6165850"/>
            <a:ext cx="0" cy="2159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23" name="Line 27"/>
          <p:cNvSpPr>
            <a:spLocks noChangeShapeType="1"/>
          </p:cNvSpPr>
          <p:nvPr/>
        </p:nvSpPr>
        <p:spPr bwMode="auto">
          <a:xfrm>
            <a:off x="4140200" y="6165850"/>
            <a:ext cx="0" cy="2159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24" name="Line 28"/>
          <p:cNvSpPr>
            <a:spLocks noChangeShapeType="1"/>
          </p:cNvSpPr>
          <p:nvPr/>
        </p:nvSpPr>
        <p:spPr bwMode="auto">
          <a:xfrm>
            <a:off x="3779838" y="6092825"/>
            <a:ext cx="144462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25" name="Line 29"/>
          <p:cNvSpPr>
            <a:spLocks noChangeShapeType="1"/>
          </p:cNvSpPr>
          <p:nvPr/>
        </p:nvSpPr>
        <p:spPr bwMode="auto">
          <a:xfrm>
            <a:off x="3924300" y="6092825"/>
            <a:ext cx="0" cy="2159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26" name="AutoShape 30"/>
          <p:cNvSpPr>
            <a:spLocks noChangeArrowheads="1"/>
          </p:cNvSpPr>
          <p:nvPr/>
        </p:nvSpPr>
        <p:spPr bwMode="auto">
          <a:xfrm>
            <a:off x="5148263" y="4365625"/>
            <a:ext cx="1368425" cy="1512888"/>
          </a:xfrm>
          <a:prstGeom prst="triangle">
            <a:avLst>
              <a:gd name="adj" fmla="val 18097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sp>
        <p:nvSpPr>
          <p:cNvPr id="29727" name="AutoShape 31"/>
          <p:cNvSpPr>
            <a:spLocks noChangeArrowheads="1"/>
          </p:cNvSpPr>
          <p:nvPr/>
        </p:nvSpPr>
        <p:spPr bwMode="auto">
          <a:xfrm>
            <a:off x="7164388" y="4581525"/>
            <a:ext cx="1368425" cy="1512888"/>
          </a:xfrm>
          <a:prstGeom prst="triangle">
            <a:avLst>
              <a:gd name="adj" fmla="val 18097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sp>
        <p:nvSpPr>
          <p:cNvPr id="29728" name="Text Box 32"/>
          <p:cNvSpPr txBox="1">
            <a:spLocks noChangeArrowheads="1"/>
          </p:cNvSpPr>
          <p:nvPr/>
        </p:nvSpPr>
        <p:spPr bwMode="auto">
          <a:xfrm>
            <a:off x="4716463" y="4652963"/>
            <a:ext cx="1871662" cy="160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/>
              <a:t>3 см         4см </a:t>
            </a:r>
          </a:p>
          <a:p>
            <a:pPr>
              <a:spcBef>
                <a:spcPct val="50000"/>
              </a:spcBef>
            </a:pPr>
            <a:endParaRPr lang="ru-RU" sz="1800" b="1"/>
          </a:p>
          <a:p>
            <a:pPr>
              <a:spcBef>
                <a:spcPct val="50000"/>
              </a:spcBef>
            </a:pPr>
            <a:endParaRPr lang="ru-RU" sz="1800" b="1"/>
          </a:p>
          <a:p>
            <a:pPr algn="ctr">
              <a:spcBef>
                <a:spcPct val="50000"/>
              </a:spcBef>
            </a:pPr>
            <a:r>
              <a:rPr lang="ru-RU" sz="1800" b="1"/>
              <a:t>6см    </a:t>
            </a:r>
          </a:p>
        </p:txBody>
      </p:sp>
      <p:sp>
        <p:nvSpPr>
          <p:cNvPr id="29729" name="Text Box 33"/>
          <p:cNvSpPr txBox="1">
            <a:spLocks noChangeArrowheads="1"/>
          </p:cNvSpPr>
          <p:nvPr/>
        </p:nvSpPr>
        <p:spPr bwMode="auto">
          <a:xfrm>
            <a:off x="6659563" y="4941888"/>
            <a:ext cx="1871662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/>
              <a:t>           55</a:t>
            </a:r>
            <a:r>
              <a:rPr lang="en-US" sz="1800" b="1">
                <a:cs typeface="Arial" charset="0"/>
              </a:rPr>
              <a:t>º</a:t>
            </a:r>
            <a:endParaRPr lang="ru-RU" sz="1800" b="1">
              <a:cs typeface="Arial" charset="0"/>
            </a:endParaRPr>
          </a:p>
          <a:p>
            <a:pPr>
              <a:spcBef>
                <a:spcPct val="50000"/>
              </a:spcBef>
            </a:pPr>
            <a:endParaRPr lang="ru-RU" sz="1800" b="1"/>
          </a:p>
          <a:p>
            <a:pPr>
              <a:spcBef>
                <a:spcPct val="50000"/>
              </a:spcBef>
            </a:pPr>
            <a:r>
              <a:rPr lang="ru-RU" sz="1800" b="1"/>
              <a:t>         65</a:t>
            </a:r>
            <a:r>
              <a:rPr lang="en-US" sz="1800" b="1">
                <a:cs typeface="Arial" charset="0"/>
              </a:rPr>
              <a:t>º</a:t>
            </a:r>
            <a:r>
              <a:rPr lang="ru-RU" sz="1800" b="1">
                <a:cs typeface="Arial" charset="0"/>
              </a:rPr>
              <a:t>      60</a:t>
            </a:r>
            <a:r>
              <a:rPr lang="en-US" sz="1800" b="1">
                <a:cs typeface="Arial" charset="0"/>
              </a:rPr>
              <a:t>º</a:t>
            </a:r>
            <a:r>
              <a:rPr lang="ru-RU" sz="1800" b="1"/>
              <a:t>        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7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7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7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7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7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9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9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9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9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9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9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"/>
                            </p:stCondLst>
                            <p:childTnLst>
                              <p:par>
                                <p:cTn id="7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9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9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9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9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9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9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9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9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9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9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29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9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1" grpId="0" build="p" advAuto="500"/>
      <p:bldP spid="29712" grpId="0" build="p" advAuto="500"/>
      <p:bldP spid="29713" grpId="0" animBg="1"/>
      <p:bldP spid="29714" grpId="0" animBg="1"/>
      <p:bldP spid="29715" grpId="0" animBg="1"/>
      <p:bldP spid="29716" grpId="0"/>
      <p:bldP spid="29717" grpId="0"/>
      <p:bldP spid="29718" grpId="0" animBg="1"/>
      <p:bldP spid="29720" grpId="0" animBg="1"/>
      <p:bldP spid="29721" grpId="0" animBg="1"/>
      <p:bldP spid="29722" grpId="0" animBg="1"/>
      <p:bldP spid="29723" grpId="0" animBg="1"/>
      <p:bldP spid="29724" grpId="0" animBg="1"/>
      <p:bldP spid="29725" grpId="0" animBg="1"/>
      <p:bldP spid="29726" grpId="0" animBg="1"/>
      <p:bldP spid="29727" grpId="0" animBg="1"/>
      <p:bldP spid="29728" grpId="0"/>
      <p:bldP spid="2972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4"/>
          <p:cNvSpPr>
            <a:spLocks noChangeArrowheads="1"/>
          </p:cNvSpPr>
          <p:nvPr/>
        </p:nvSpPr>
        <p:spPr bwMode="auto">
          <a:xfrm>
            <a:off x="468313" y="47625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4400" b="1">
                <a:solidFill>
                  <a:srgbClr val="800000"/>
                </a:solidFill>
              </a:rPr>
              <a:t>Домашнее задание:</a:t>
            </a:r>
          </a:p>
        </p:txBody>
      </p:sp>
      <p:sp>
        <p:nvSpPr>
          <p:cNvPr id="25602" name="Text Box 5"/>
          <p:cNvSpPr txBox="1">
            <a:spLocks noChangeArrowheads="1"/>
          </p:cNvSpPr>
          <p:nvPr/>
        </p:nvSpPr>
        <p:spPr bwMode="auto">
          <a:xfrm>
            <a:off x="468313" y="1700213"/>
            <a:ext cx="822960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3200"/>
              <a:t>параграф 18, вопросы 10-13, </a:t>
            </a:r>
            <a:br>
              <a:rPr lang="ru-RU" sz="3200"/>
            </a:br>
            <a:r>
              <a:rPr lang="ru-RU" sz="3200"/>
              <a:t>задача №117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229600" cy="54737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smtClean="0"/>
              <a:t>Презентацию разработала</a:t>
            </a:r>
            <a:r>
              <a:rPr lang="ru-RU" sz="2800" smtClean="0"/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Самигуллина Миляуша Габдуллазяновна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smtClean="0"/>
              <a:t> учитель математики МБОУ «СОШ №175» Советского района г.Казани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smtClean="0"/>
              <a:t>Список использованной литературы: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«Геометрия 7-9»,  учебник, Атанасян Л.С. и др.М.: Просвещение,2010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«Сборник заданий для тематического и итогового контроля знаний. Геометрия 7кл.» , Ершова А.П.,М.: Илекса,2013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«Универсальные поурочные разработки по геометрии», Н.Ф. Гаврилова, М.:Вако,2010</a:t>
            </a:r>
          </a:p>
          <a:p>
            <a:pPr eaLnBrk="1" hangingPunct="1">
              <a:lnSpc>
                <a:spcPct val="90000"/>
              </a:lnSpc>
            </a:pPr>
            <a:endParaRPr 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333375"/>
            <a:ext cx="8713788" cy="1439863"/>
          </a:xfrm>
        </p:spPr>
        <p:txBody>
          <a:bodyPr/>
          <a:lstStyle/>
          <a:p>
            <a:pPr eaLnBrk="1" hangingPunct="1"/>
            <a:r>
              <a:rPr lang="ru-RU" sz="2400" smtClean="0"/>
              <a:t>Какой из следующих элементов треугольника: медиана, биссектриса или высота- может не лежать внутри треугольника?</a:t>
            </a:r>
          </a:p>
          <a:p>
            <a:pPr eaLnBrk="1" hangingPunct="1"/>
            <a:endParaRPr lang="ru-RU" sz="2400" i="1" smtClean="0"/>
          </a:p>
          <a:p>
            <a:pPr eaLnBrk="1" hangingPunct="1"/>
            <a:endParaRPr lang="ru-RU" sz="2400" i="1" smtClean="0"/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1619250" y="3860800"/>
            <a:ext cx="4176713" cy="2232025"/>
          </a:xfrm>
          <a:prstGeom prst="triangle">
            <a:avLst>
              <a:gd name="adj" fmla="val 18472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2411413" y="3860800"/>
            <a:ext cx="1728787" cy="2232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619250" y="3716338"/>
            <a:ext cx="5048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/>
              <a:t>А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187450" y="6021388"/>
            <a:ext cx="5048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/>
              <a:t>В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5867400" y="5734050"/>
            <a:ext cx="504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/>
              <a:t>С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4140200" y="6021388"/>
            <a:ext cx="5048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/>
              <a:t>Е</a:t>
            </a:r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2411413" y="3860800"/>
            <a:ext cx="0" cy="2232025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339975" y="6092825"/>
            <a:ext cx="504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/>
              <a:t>Н</a:t>
            </a:r>
          </a:p>
        </p:txBody>
      </p:sp>
      <p:pic>
        <p:nvPicPr>
          <p:cNvPr id="8210" name="Picture 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11413" y="5734050"/>
            <a:ext cx="3429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2565400"/>
            <a:ext cx="8229600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ru-RU" b="1" i="1">
                <a:solidFill>
                  <a:srgbClr val="800000"/>
                </a:solidFill>
              </a:rPr>
              <a:t>Практическое задание</a:t>
            </a:r>
            <a:r>
              <a:rPr lang="ru-RU" b="1" i="1"/>
              <a:t> 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/>
              <a:t>	Начертите отрезок, являющийся общей высотой для всех треугольников изображенных на рисунке</a:t>
            </a:r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2195513" y="1557338"/>
            <a:ext cx="6697662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i="1">
                <a:solidFill>
                  <a:srgbClr val="800000"/>
                </a:solidFill>
              </a:rPr>
              <a:t>Ответ:</a:t>
            </a:r>
            <a:r>
              <a:rPr lang="ru-RU"/>
              <a:t> 2 высоты тупоугольного треугольника  </a:t>
            </a:r>
          </a:p>
          <a:p>
            <a:r>
              <a:rPr lang="ru-RU"/>
              <a:t>не лежат  внутри треугольника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/>
      <p:bldP spid="8196" grpId="0" animBg="1"/>
      <p:bldP spid="8197" grpId="0" animBg="1"/>
      <p:bldP spid="8198" grpId="0"/>
      <p:bldP spid="8199" grpId="0"/>
      <p:bldP spid="8200" grpId="0"/>
      <p:bldP spid="8201" grpId="0"/>
      <p:bldP spid="8202" grpId="0" animBg="1"/>
      <p:bldP spid="8203" grpId="0"/>
      <p:bldP spid="2" grpId="0"/>
      <p:bldP spid="1435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z="4600" smtClean="0"/>
              <a:t>Свойства равнобедренного треугольника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819275"/>
          </a:xfrm>
        </p:spPr>
        <p:txBody>
          <a:bodyPr/>
          <a:lstStyle/>
          <a:p>
            <a:pPr eaLnBrk="1" hangingPunct="1"/>
            <a:r>
              <a:rPr lang="ru-RU" sz="2800" smtClean="0"/>
              <a:t>Треугольник две стороны которого равны называется </a:t>
            </a:r>
            <a:r>
              <a:rPr lang="ru-RU" sz="2800" i="1" smtClean="0">
                <a:solidFill>
                  <a:srgbClr val="800000"/>
                </a:solidFill>
              </a:rPr>
              <a:t>равнобедренным</a:t>
            </a:r>
            <a:r>
              <a:rPr lang="ru-RU" sz="2800" smtClean="0"/>
              <a:t>. Равные стороны называются </a:t>
            </a:r>
            <a:r>
              <a:rPr lang="ru-RU" sz="2800" i="1" smtClean="0">
                <a:solidFill>
                  <a:srgbClr val="800000"/>
                </a:solidFill>
              </a:rPr>
              <a:t>боковыми сторонами</a:t>
            </a:r>
            <a:r>
              <a:rPr lang="ru-RU" sz="2800" smtClean="0"/>
              <a:t>, а третья сторона –</a:t>
            </a:r>
            <a:r>
              <a:rPr lang="ru-RU" sz="2800" i="1" smtClean="0">
                <a:solidFill>
                  <a:srgbClr val="800000"/>
                </a:solidFill>
              </a:rPr>
              <a:t>основанием</a:t>
            </a:r>
            <a:r>
              <a:rPr lang="ru-RU" sz="2800" smtClean="0"/>
              <a:t> равнобедренного треугольника</a:t>
            </a:r>
          </a:p>
        </p:txBody>
      </p:sp>
      <p:sp>
        <p:nvSpPr>
          <p:cNvPr id="16386" name="AutoShape 5"/>
          <p:cNvSpPr>
            <a:spLocks noChangeArrowheads="1"/>
          </p:cNvSpPr>
          <p:nvPr/>
        </p:nvSpPr>
        <p:spPr bwMode="auto">
          <a:xfrm>
            <a:off x="755650" y="2565400"/>
            <a:ext cx="3240088" cy="3455988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sp>
        <p:nvSpPr>
          <p:cNvPr id="16387" name="Text Box 6"/>
          <p:cNvSpPr txBox="1">
            <a:spLocks noChangeArrowheads="1"/>
          </p:cNvSpPr>
          <p:nvPr/>
        </p:nvSpPr>
        <p:spPr bwMode="auto">
          <a:xfrm>
            <a:off x="4572000" y="2276475"/>
            <a:ext cx="43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2800"/>
          </a:p>
        </p:txBody>
      </p:sp>
      <p:sp>
        <p:nvSpPr>
          <p:cNvPr id="16388" name="Text Box 7"/>
          <p:cNvSpPr txBox="1">
            <a:spLocks noChangeArrowheads="1"/>
          </p:cNvSpPr>
          <p:nvPr/>
        </p:nvSpPr>
        <p:spPr bwMode="auto">
          <a:xfrm>
            <a:off x="1763713" y="2349500"/>
            <a:ext cx="5762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/>
              <a:t>А</a:t>
            </a:r>
          </a:p>
        </p:txBody>
      </p:sp>
      <p:sp>
        <p:nvSpPr>
          <p:cNvPr id="16389" name="Text Box 8"/>
          <p:cNvSpPr txBox="1">
            <a:spLocks noChangeArrowheads="1"/>
          </p:cNvSpPr>
          <p:nvPr/>
        </p:nvSpPr>
        <p:spPr bwMode="auto">
          <a:xfrm>
            <a:off x="179388" y="5805488"/>
            <a:ext cx="5762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/>
              <a:t>В</a:t>
            </a:r>
          </a:p>
        </p:txBody>
      </p:sp>
      <p:sp>
        <p:nvSpPr>
          <p:cNvPr id="16390" name="Text Box 9"/>
          <p:cNvSpPr txBox="1">
            <a:spLocks noChangeArrowheads="1"/>
          </p:cNvSpPr>
          <p:nvPr/>
        </p:nvSpPr>
        <p:spPr bwMode="auto">
          <a:xfrm>
            <a:off x="4067175" y="5805488"/>
            <a:ext cx="5762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/>
              <a:t>С</a:t>
            </a:r>
          </a:p>
        </p:txBody>
      </p:sp>
      <p:sp>
        <p:nvSpPr>
          <p:cNvPr id="16391" name="Line 11"/>
          <p:cNvSpPr>
            <a:spLocks noChangeShapeType="1"/>
          </p:cNvSpPr>
          <p:nvPr/>
        </p:nvSpPr>
        <p:spPr bwMode="auto">
          <a:xfrm>
            <a:off x="1476375" y="4076700"/>
            <a:ext cx="288925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2" name="Line 12"/>
          <p:cNvSpPr>
            <a:spLocks noChangeShapeType="1"/>
          </p:cNvSpPr>
          <p:nvPr/>
        </p:nvSpPr>
        <p:spPr bwMode="auto">
          <a:xfrm flipH="1">
            <a:off x="2987675" y="4076700"/>
            <a:ext cx="360363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392613" y="2636838"/>
            <a:ext cx="4751387" cy="356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∆ </a:t>
            </a:r>
            <a:r>
              <a:rPr lang="ru-RU" b="1"/>
              <a:t>АВС</a:t>
            </a:r>
            <a:r>
              <a:rPr lang="ru-RU"/>
              <a:t>- равнобедренный</a:t>
            </a:r>
          </a:p>
          <a:p>
            <a:pPr>
              <a:spcBef>
                <a:spcPct val="50000"/>
              </a:spcBef>
            </a:pPr>
            <a:r>
              <a:rPr lang="ru-RU" b="1"/>
              <a:t>АВ=АС</a:t>
            </a:r>
            <a:r>
              <a:rPr lang="ru-RU"/>
              <a:t>- боковые стороны,</a:t>
            </a:r>
          </a:p>
          <a:p>
            <a:pPr>
              <a:spcBef>
                <a:spcPct val="50000"/>
              </a:spcBef>
            </a:pPr>
            <a:r>
              <a:rPr lang="ru-RU" b="1"/>
              <a:t>ВС</a:t>
            </a:r>
            <a:r>
              <a:rPr lang="ru-RU"/>
              <a:t>-основание,</a:t>
            </a:r>
          </a:p>
          <a:p>
            <a:pPr>
              <a:spcBef>
                <a:spcPct val="50000"/>
              </a:spcBef>
            </a:pPr>
            <a:r>
              <a:rPr lang="ru-RU" b="1"/>
              <a:t>угол А</a:t>
            </a:r>
            <a:r>
              <a:rPr lang="ru-RU"/>
              <a:t> - угол при вершине,</a:t>
            </a:r>
          </a:p>
          <a:p>
            <a:pPr>
              <a:spcBef>
                <a:spcPct val="50000"/>
              </a:spcBef>
            </a:pPr>
            <a:r>
              <a:rPr lang="ru-RU" b="1"/>
              <a:t>углы В, С</a:t>
            </a:r>
            <a:r>
              <a:rPr lang="ru-RU"/>
              <a:t> –углы при основании равнобедренного треугольника</a:t>
            </a:r>
          </a:p>
          <a:p>
            <a:pPr>
              <a:spcBef>
                <a:spcPct val="50000"/>
              </a:spcBef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1000"/>
                                        <p:tgtEl>
                                          <p:spTgt spid="9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1000"/>
                                        <p:tgtEl>
                                          <p:spTgt spid="9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1000"/>
                                        <p:tgtEl>
                                          <p:spTgt spid="92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1000"/>
                                        <p:tgtEl>
                                          <p:spTgt spid="92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1000"/>
                                        <p:tgtEl>
                                          <p:spTgt spid="92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  <p:bldP spid="16389" grpId="0"/>
      <p:bldP spid="16390" grpId="0"/>
      <p:bldP spid="16391" grpId="0" animBg="1"/>
      <p:bldP spid="16392" grpId="0" animBg="1"/>
      <p:bldP spid="9229" grpId="0" build="p" advAuto="50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00138"/>
          </a:xfrm>
        </p:spPr>
        <p:txBody>
          <a:bodyPr/>
          <a:lstStyle/>
          <a:p>
            <a:pPr eaLnBrk="1" hangingPunct="1"/>
            <a:r>
              <a:rPr lang="ru-RU" sz="2800" b="1" i="1" smtClean="0">
                <a:solidFill>
                  <a:srgbClr val="800000"/>
                </a:solidFill>
              </a:rPr>
              <a:t>ТЕОРЕМА</a:t>
            </a:r>
            <a:r>
              <a:rPr lang="ru-RU" sz="2800" b="1" smtClean="0">
                <a:solidFill>
                  <a:srgbClr val="800000"/>
                </a:solidFill>
              </a:rPr>
              <a:t>:</a:t>
            </a:r>
            <a:br>
              <a:rPr lang="ru-RU" sz="2800" b="1" smtClean="0">
                <a:solidFill>
                  <a:srgbClr val="800000"/>
                </a:solidFill>
              </a:rPr>
            </a:br>
            <a:r>
              <a:rPr lang="ru-RU" sz="2800" b="1" smtClean="0">
                <a:solidFill>
                  <a:srgbClr val="800000"/>
                </a:solidFill>
              </a:rPr>
              <a:t> В равнобедренном треугольнике углы при основании равны</a:t>
            </a:r>
          </a:p>
        </p:txBody>
      </p:sp>
      <p:sp>
        <p:nvSpPr>
          <p:cNvPr id="17410" name="AutoShape 4"/>
          <p:cNvSpPr>
            <a:spLocks noChangeArrowheads="1"/>
          </p:cNvSpPr>
          <p:nvPr/>
        </p:nvSpPr>
        <p:spPr bwMode="auto">
          <a:xfrm>
            <a:off x="611188" y="1916113"/>
            <a:ext cx="2736850" cy="24479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250825" y="4076700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В</a:t>
            </a:r>
          </a:p>
        </p:txBody>
      </p:sp>
      <p:sp>
        <p:nvSpPr>
          <p:cNvPr id="17412" name="Line 6"/>
          <p:cNvSpPr>
            <a:spLocks noChangeShapeType="1"/>
          </p:cNvSpPr>
          <p:nvPr/>
        </p:nvSpPr>
        <p:spPr bwMode="auto">
          <a:xfrm>
            <a:off x="1116013" y="3213100"/>
            <a:ext cx="288925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3" name="Line 7"/>
          <p:cNvSpPr>
            <a:spLocks noChangeShapeType="1"/>
          </p:cNvSpPr>
          <p:nvPr/>
        </p:nvSpPr>
        <p:spPr bwMode="auto">
          <a:xfrm flipH="1">
            <a:off x="2555875" y="3141663"/>
            <a:ext cx="360363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4" name="Text Box 8"/>
          <p:cNvSpPr txBox="1">
            <a:spLocks noChangeArrowheads="1"/>
          </p:cNvSpPr>
          <p:nvPr/>
        </p:nvSpPr>
        <p:spPr bwMode="auto">
          <a:xfrm>
            <a:off x="2124075" y="1700213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А</a:t>
            </a:r>
          </a:p>
        </p:txBody>
      </p:sp>
      <p:sp>
        <p:nvSpPr>
          <p:cNvPr id="17415" name="Text Box 9"/>
          <p:cNvSpPr txBox="1">
            <a:spLocks noChangeArrowheads="1"/>
          </p:cNvSpPr>
          <p:nvPr/>
        </p:nvSpPr>
        <p:spPr bwMode="auto">
          <a:xfrm>
            <a:off x="3276600" y="4005263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С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4859338" y="1412875"/>
            <a:ext cx="3816350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i="1"/>
              <a:t>Дано</a:t>
            </a:r>
            <a:r>
              <a:rPr lang="ru-RU" b="1"/>
              <a:t>: </a:t>
            </a:r>
            <a:r>
              <a:rPr lang="ru-RU"/>
              <a:t>∆ </a:t>
            </a:r>
            <a:r>
              <a:rPr lang="ru-RU" b="1"/>
              <a:t>АВС</a:t>
            </a:r>
            <a:r>
              <a:rPr lang="ru-RU"/>
              <a:t>- равнобедренный</a:t>
            </a:r>
          </a:p>
          <a:p>
            <a:pPr>
              <a:spcBef>
                <a:spcPct val="50000"/>
              </a:spcBef>
            </a:pPr>
            <a:r>
              <a:rPr lang="ru-RU" b="1"/>
              <a:t>АВ=АС</a:t>
            </a:r>
            <a:r>
              <a:rPr lang="ru-RU"/>
              <a:t>- боковые стороны</a:t>
            </a:r>
          </a:p>
          <a:p>
            <a:pPr>
              <a:spcBef>
                <a:spcPct val="50000"/>
              </a:spcBef>
            </a:pPr>
            <a:r>
              <a:rPr lang="ru-RU" b="1" i="1"/>
              <a:t>Доказать:</a:t>
            </a:r>
          </a:p>
          <a:p>
            <a:pPr>
              <a:spcBef>
                <a:spcPct val="50000"/>
              </a:spcBef>
            </a:pPr>
            <a:r>
              <a:rPr lang="ru-RU" b="1"/>
              <a:t>     В=     С</a:t>
            </a:r>
            <a:r>
              <a:rPr lang="ru-RU"/>
              <a:t> –углы при основании</a:t>
            </a:r>
          </a:p>
        </p:txBody>
      </p:sp>
      <p:pic>
        <p:nvPicPr>
          <p:cNvPr id="11276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32363" y="3789363"/>
            <a:ext cx="360362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7" name="Picture 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5963" y="3789363"/>
            <a:ext cx="360362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0" y="4581525"/>
            <a:ext cx="8964613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i="1"/>
              <a:t>Доказательство:</a:t>
            </a:r>
            <a:r>
              <a:rPr lang="ru-RU"/>
              <a:t> Проведем биссектрису АК, тогда   1=    2</a:t>
            </a:r>
          </a:p>
          <a:p>
            <a:pPr>
              <a:spcBef>
                <a:spcPct val="50000"/>
              </a:spcBef>
            </a:pPr>
            <a:r>
              <a:rPr lang="ru-RU"/>
              <a:t>Рассмотрим </a:t>
            </a:r>
            <a:r>
              <a:rPr lang="ru-RU">
                <a:cs typeface="Arial" charset="0"/>
              </a:rPr>
              <a:t>∆АВК и ∆АСК: 1)АВ=АС; 2)АК-общая; 3)    </a:t>
            </a:r>
            <a:r>
              <a:rPr lang="ru-RU"/>
              <a:t>1=    2;</a:t>
            </a:r>
          </a:p>
          <a:p>
            <a:pPr>
              <a:spcBef>
                <a:spcPct val="50000"/>
              </a:spcBef>
            </a:pPr>
            <a:r>
              <a:rPr lang="ru-RU"/>
              <a:t>По первому признаку равенства треугольников ∆АВК = ∆АСК</a:t>
            </a:r>
          </a:p>
          <a:p>
            <a:pPr>
              <a:spcBef>
                <a:spcPct val="50000"/>
              </a:spcBef>
            </a:pPr>
            <a:r>
              <a:rPr lang="ru-RU"/>
              <a:t>Тогда     В=     С</a:t>
            </a:r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1979613" y="1916113"/>
            <a:ext cx="0" cy="2449512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1763713" y="4365625"/>
            <a:ext cx="576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К</a:t>
            </a:r>
          </a:p>
        </p:txBody>
      </p:sp>
      <p:pic>
        <p:nvPicPr>
          <p:cNvPr id="11282" name="Picture 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43888" y="4652963"/>
            <a:ext cx="296862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3" name="Picture 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6188" y="4652963"/>
            <a:ext cx="322262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84" name="Arc 20"/>
          <p:cNvSpPr>
            <a:spLocks/>
          </p:cNvSpPr>
          <p:nvPr/>
        </p:nvSpPr>
        <p:spPr bwMode="auto">
          <a:xfrm flipV="1">
            <a:off x="1979613" y="2420938"/>
            <a:ext cx="304800" cy="144462"/>
          </a:xfrm>
          <a:custGeom>
            <a:avLst/>
            <a:gdLst>
              <a:gd name="T0" fmla="*/ 0 w 30515"/>
              <a:gd name="T1" fmla="*/ 455527472 h 21600"/>
              <a:gd name="T2" fmla="*/ 2147483647 w 30515"/>
              <a:gd name="T3" fmla="*/ 694838641 h 21600"/>
              <a:gd name="T4" fmla="*/ 2147483647 w 30515"/>
              <a:gd name="T5" fmla="*/ 1933092621 h 21600"/>
              <a:gd name="T6" fmla="*/ 0 60000 65536"/>
              <a:gd name="T7" fmla="*/ 0 60000 65536"/>
              <a:gd name="T8" fmla="*/ 0 60000 65536"/>
              <a:gd name="T9" fmla="*/ 0 w 30515"/>
              <a:gd name="T10" fmla="*/ 0 h 21600"/>
              <a:gd name="T11" fmla="*/ 30515 w 3051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515" h="21600" fill="none" extrusionOk="0">
                <a:moveTo>
                  <a:pt x="0" y="5090"/>
                </a:moveTo>
                <a:cubicBezTo>
                  <a:pt x="3896" y="1803"/>
                  <a:pt x="8830" y="-1"/>
                  <a:pt x="13928" y="0"/>
                </a:cubicBezTo>
                <a:cubicBezTo>
                  <a:pt x="20334" y="0"/>
                  <a:pt x="26411" y="2844"/>
                  <a:pt x="30514" y="7764"/>
                </a:cubicBezTo>
              </a:path>
              <a:path w="30515" h="21600" stroke="0" extrusionOk="0">
                <a:moveTo>
                  <a:pt x="0" y="5090"/>
                </a:moveTo>
                <a:cubicBezTo>
                  <a:pt x="3896" y="1803"/>
                  <a:pt x="8830" y="-1"/>
                  <a:pt x="13928" y="0"/>
                </a:cubicBezTo>
                <a:cubicBezTo>
                  <a:pt x="20334" y="0"/>
                  <a:pt x="26411" y="2844"/>
                  <a:pt x="30514" y="7764"/>
                </a:cubicBezTo>
                <a:lnTo>
                  <a:pt x="13928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85" name="Arc 21"/>
          <p:cNvSpPr>
            <a:spLocks/>
          </p:cNvSpPr>
          <p:nvPr/>
        </p:nvSpPr>
        <p:spPr bwMode="auto">
          <a:xfrm flipV="1">
            <a:off x="1692275" y="2420938"/>
            <a:ext cx="304800" cy="144462"/>
          </a:xfrm>
          <a:custGeom>
            <a:avLst/>
            <a:gdLst>
              <a:gd name="T0" fmla="*/ 0 w 30515"/>
              <a:gd name="T1" fmla="*/ 455527472 h 21600"/>
              <a:gd name="T2" fmla="*/ 2147483647 w 30515"/>
              <a:gd name="T3" fmla="*/ 694838641 h 21600"/>
              <a:gd name="T4" fmla="*/ 2147483647 w 30515"/>
              <a:gd name="T5" fmla="*/ 1933092621 h 21600"/>
              <a:gd name="T6" fmla="*/ 0 60000 65536"/>
              <a:gd name="T7" fmla="*/ 0 60000 65536"/>
              <a:gd name="T8" fmla="*/ 0 60000 65536"/>
              <a:gd name="T9" fmla="*/ 0 w 30515"/>
              <a:gd name="T10" fmla="*/ 0 h 21600"/>
              <a:gd name="T11" fmla="*/ 30515 w 3051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515" h="21600" fill="none" extrusionOk="0">
                <a:moveTo>
                  <a:pt x="0" y="5090"/>
                </a:moveTo>
                <a:cubicBezTo>
                  <a:pt x="3896" y="1803"/>
                  <a:pt x="8830" y="-1"/>
                  <a:pt x="13928" y="0"/>
                </a:cubicBezTo>
                <a:cubicBezTo>
                  <a:pt x="20334" y="0"/>
                  <a:pt x="26411" y="2844"/>
                  <a:pt x="30514" y="7764"/>
                </a:cubicBezTo>
              </a:path>
              <a:path w="30515" h="21600" stroke="0" extrusionOk="0">
                <a:moveTo>
                  <a:pt x="0" y="5090"/>
                </a:moveTo>
                <a:cubicBezTo>
                  <a:pt x="3896" y="1803"/>
                  <a:pt x="8830" y="-1"/>
                  <a:pt x="13928" y="0"/>
                </a:cubicBezTo>
                <a:cubicBezTo>
                  <a:pt x="20334" y="0"/>
                  <a:pt x="26411" y="2844"/>
                  <a:pt x="30514" y="7764"/>
                </a:cubicBezTo>
                <a:lnTo>
                  <a:pt x="13928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1547813" y="2636838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/>
              <a:t>1      2</a:t>
            </a:r>
          </a:p>
        </p:txBody>
      </p:sp>
      <p:pic>
        <p:nvPicPr>
          <p:cNvPr id="11287" name="Picture 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7625" y="5229225"/>
            <a:ext cx="23336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8" name="Picture 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16913" y="5229225"/>
            <a:ext cx="23336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9" name="Picture 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0613" y="6308725"/>
            <a:ext cx="25876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0" name="Picture 2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82775" y="6308725"/>
            <a:ext cx="25876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91" name="Arc 27"/>
          <p:cNvSpPr>
            <a:spLocks/>
          </p:cNvSpPr>
          <p:nvPr/>
        </p:nvSpPr>
        <p:spPr bwMode="auto">
          <a:xfrm>
            <a:off x="755650" y="4076700"/>
            <a:ext cx="215900" cy="288925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92" name="Arc 28"/>
          <p:cNvSpPr>
            <a:spLocks/>
          </p:cNvSpPr>
          <p:nvPr/>
        </p:nvSpPr>
        <p:spPr bwMode="auto">
          <a:xfrm>
            <a:off x="900113" y="3933825"/>
            <a:ext cx="215900" cy="4318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93" name="Arc 29"/>
          <p:cNvSpPr>
            <a:spLocks/>
          </p:cNvSpPr>
          <p:nvPr/>
        </p:nvSpPr>
        <p:spPr bwMode="auto">
          <a:xfrm flipH="1">
            <a:off x="2987675" y="4076700"/>
            <a:ext cx="215900" cy="288925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94" name="Arc 30"/>
          <p:cNvSpPr>
            <a:spLocks/>
          </p:cNvSpPr>
          <p:nvPr/>
        </p:nvSpPr>
        <p:spPr bwMode="auto">
          <a:xfrm flipH="1">
            <a:off x="2771775" y="3860800"/>
            <a:ext cx="287338" cy="503238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1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1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12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2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4" grpId="0" build="p" advAuto="1000"/>
      <p:bldP spid="11278" grpId="0" build="p"/>
      <p:bldP spid="11279" grpId="0" animBg="1"/>
      <p:bldP spid="11281" grpId="0"/>
      <p:bldP spid="11284" grpId="0" animBg="1"/>
      <p:bldP spid="11285" grpId="0" animBg="1"/>
      <p:bldP spid="11286" grpId="0"/>
      <p:bldP spid="11291" grpId="0" animBg="1"/>
      <p:bldP spid="11292" grpId="0" animBg="1"/>
      <p:bldP spid="11293" grpId="0" animBg="1"/>
      <p:bldP spid="1129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79838" y="620713"/>
            <a:ext cx="5051425" cy="38163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smtClean="0"/>
              <a:t>Так как ∆АВК = ∆АСК: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ВК=КС, следовательно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smtClean="0"/>
              <a:t>точка К-середина ВС и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i="1" smtClean="0"/>
              <a:t>АК-медиана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Смежные углы АКВ=АКС=90</a:t>
            </a:r>
            <a:r>
              <a:rPr lang="en-US" sz="2800" smtClean="0">
                <a:cs typeface="Arial" charset="0"/>
              </a:rPr>
              <a:t>º</a:t>
            </a:r>
            <a:r>
              <a:rPr lang="ru-RU" sz="2800" smtClean="0">
                <a:cs typeface="Arial" charset="0"/>
              </a:rPr>
              <a:t>, следовательно АК┴ВС,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i="1" smtClean="0">
                <a:cs typeface="Arial" charset="0"/>
              </a:rPr>
              <a:t>АК- высота</a:t>
            </a:r>
          </a:p>
        </p:txBody>
      </p:sp>
      <p:sp>
        <p:nvSpPr>
          <p:cNvPr id="18434" name="AutoShape 4"/>
          <p:cNvSpPr>
            <a:spLocks noChangeArrowheads="1"/>
          </p:cNvSpPr>
          <p:nvPr/>
        </p:nvSpPr>
        <p:spPr bwMode="auto">
          <a:xfrm>
            <a:off x="468313" y="549275"/>
            <a:ext cx="2736850" cy="24479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sp>
        <p:nvSpPr>
          <p:cNvPr id="18435" name="Line 5"/>
          <p:cNvSpPr>
            <a:spLocks noChangeShapeType="1"/>
          </p:cNvSpPr>
          <p:nvPr/>
        </p:nvSpPr>
        <p:spPr bwMode="auto">
          <a:xfrm>
            <a:off x="973138" y="1701800"/>
            <a:ext cx="288925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6" name="Line 6"/>
          <p:cNvSpPr>
            <a:spLocks noChangeShapeType="1"/>
          </p:cNvSpPr>
          <p:nvPr/>
        </p:nvSpPr>
        <p:spPr bwMode="auto">
          <a:xfrm flipH="1">
            <a:off x="2413000" y="1774825"/>
            <a:ext cx="360363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7" name="Line 7"/>
          <p:cNvSpPr>
            <a:spLocks noChangeShapeType="1"/>
          </p:cNvSpPr>
          <p:nvPr/>
        </p:nvSpPr>
        <p:spPr bwMode="auto">
          <a:xfrm>
            <a:off x="1836738" y="549275"/>
            <a:ext cx="0" cy="2449513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8" name="Arc 8"/>
          <p:cNvSpPr>
            <a:spLocks/>
          </p:cNvSpPr>
          <p:nvPr/>
        </p:nvSpPr>
        <p:spPr bwMode="auto">
          <a:xfrm flipV="1">
            <a:off x="1836738" y="1054100"/>
            <a:ext cx="304800" cy="144463"/>
          </a:xfrm>
          <a:custGeom>
            <a:avLst/>
            <a:gdLst>
              <a:gd name="T0" fmla="*/ 0 w 30515"/>
              <a:gd name="T1" fmla="*/ 455542183 h 21600"/>
              <a:gd name="T2" fmla="*/ 2147483647 w 30515"/>
              <a:gd name="T3" fmla="*/ 694861856 h 21600"/>
              <a:gd name="T4" fmla="*/ 2147483647 w 30515"/>
              <a:gd name="T5" fmla="*/ 1933171064 h 21600"/>
              <a:gd name="T6" fmla="*/ 0 60000 65536"/>
              <a:gd name="T7" fmla="*/ 0 60000 65536"/>
              <a:gd name="T8" fmla="*/ 0 60000 65536"/>
              <a:gd name="T9" fmla="*/ 0 w 30515"/>
              <a:gd name="T10" fmla="*/ 0 h 21600"/>
              <a:gd name="T11" fmla="*/ 30515 w 3051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515" h="21600" fill="none" extrusionOk="0">
                <a:moveTo>
                  <a:pt x="0" y="5090"/>
                </a:moveTo>
                <a:cubicBezTo>
                  <a:pt x="3896" y="1803"/>
                  <a:pt x="8830" y="-1"/>
                  <a:pt x="13928" y="0"/>
                </a:cubicBezTo>
                <a:cubicBezTo>
                  <a:pt x="20334" y="0"/>
                  <a:pt x="26411" y="2844"/>
                  <a:pt x="30514" y="7764"/>
                </a:cubicBezTo>
              </a:path>
              <a:path w="30515" h="21600" stroke="0" extrusionOk="0">
                <a:moveTo>
                  <a:pt x="0" y="5090"/>
                </a:moveTo>
                <a:cubicBezTo>
                  <a:pt x="3896" y="1803"/>
                  <a:pt x="8830" y="-1"/>
                  <a:pt x="13928" y="0"/>
                </a:cubicBezTo>
                <a:cubicBezTo>
                  <a:pt x="20334" y="0"/>
                  <a:pt x="26411" y="2844"/>
                  <a:pt x="30514" y="7764"/>
                </a:cubicBezTo>
                <a:lnTo>
                  <a:pt x="13928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9" name="Arc 9"/>
          <p:cNvSpPr>
            <a:spLocks/>
          </p:cNvSpPr>
          <p:nvPr/>
        </p:nvSpPr>
        <p:spPr bwMode="auto">
          <a:xfrm flipV="1">
            <a:off x="1549400" y="1054100"/>
            <a:ext cx="304800" cy="144463"/>
          </a:xfrm>
          <a:custGeom>
            <a:avLst/>
            <a:gdLst>
              <a:gd name="T0" fmla="*/ 0 w 30515"/>
              <a:gd name="T1" fmla="*/ 455542183 h 21600"/>
              <a:gd name="T2" fmla="*/ 2147483647 w 30515"/>
              <a:gd name="T3" fmla="*/ 694861856 h 21600"/>
              <a:gd name="T4" fmla="*/ 2147483647 w 30515"/>
              <a:gd name="T5" fmla="*/ 1933171064 h 21600"/>
              <a:gd name="T6" fmla="*/ 0 60000 65536"/>
              <a:gd name="T7" fmla="*/ 0 60000 65536"/>
              <a:gd name="T8" fmla="*/ 0 60000 65536"/>
              <a:gd name="T9" fmla="*/ 0 w 30515"/>
              <a:gd name="T10" fmla="*/ 0 h 21600"/>
              <a:gd name="T11" fmla="*/ 30515 w 3051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515" h="21600" fill="none" extrusionOk="0">
                <a:moveTo>
                  <a:pt x="0" y="5090"/>
                </a:moveTo>
                <a:cubicBezTo>
                  <a:pt x="3896" y="1803"/>
                  <a:pt x="8830" y="-1"/>
                  <a:pt x="13928" y="0"/>
                </a:cubicBezTo>
                <a:cubicBezTo>
                  <a:pt x="20334" y="0"/>
                  <a:pt x="26411" y="2844"/>
                  <a:pt x="30514" y="7764"/>
                </a:cubicBezTo>
              </a:path>
              <a:path w="30515" h="21600" stroke="0" extrusionOk="0">
                <a:moveTo>
                  <a:pt x="0" y="5090"/>
                </a:moveTo>
                <a:cubicBezTo>
                  <a:pt x="3896" y="1803"/>
                  <a:pt x="8830" y="-1"/>
                  <a:pt x="13928" y="0"/>
                </a:cubicBezTo>
                <a:cubicBezTo>
                  <a:pt x="20334" y="0"/>
                  <a:pt x="26411" y="2844"/>
                  <a:pt x="30514" y="7764"/>
                </a:cubicBezTo>
                <a:lnTo>
                  <a:pt x="13928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40" name="Text Box 10"/>
          <p:cNvSpPr txBox="1">
            <a:spLocks noChangeArrowheads="1"/>
          </p:cNvSpPr>
          <p:nvPr/>
        </p:nvSpPr>
        <p:spPr bwMode="auto">
          <a:xfrm>
            <a:off x="1404938" y="1270000"/>
            <a:ext cx="86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/>
              <a:t>1      2</a:t>
            </a:r>
          </a:p>
        </p:txBody>
      </p:sp>
      <p:sp>
        <p:nvSpPr>
          <p:cNvPr id="18441" name="Text Box 11"/>
          <p:cNvSpPr txBox="1">
            <a:spLocks noChangeArrowheads="1"/>
          </p:cNvSpPr>
          <p:nvPr/>
        </p:nvSpPr>
        <p:spPr bwMode="auto">
          <a:xfrm>
            <a:off x="1187450" y="404813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А</a:t>
            </a:r>
          </a:p>
        </p:txBody>
      </p:sp>
      <p:sp>
        <p:nvSpPr>
          <p:cNvPr id="18442" name="Text Box 12"/>
          <p:cNvSpPr txBox="1">
            <a:spLocks noChangeArrowheads="1"/>
          </p:cNvSpPr>
          <p:nvPr/>
        </p:nvSpPr>
        <p:spPr bwMode="auto">
          <a:xfrm>
            <a:off x="0" y="2781300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В</a:t>
            </a:r>
          </a:p>
        </p:txBody>
      </p:sp>
      <p:sp>
        <p:nvSpPr>
          <p:cNvPr id="18443" name="Text Box 13"/>
          <p:cNvSpPr txBox="1">
            <a:spLocks noChangeArrowheads="1"/>
          </p:cNvSpPr>
          <p:nvPr/>
        </p:nvSpPr>
        <p:spPr bwMode="auto">
          <a:xfrm>
            <a:off x="3132138" y="2781300"/>
            <a:ext cx="576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С</a:t>
            </a:r>
          </a:p>
        </p:txBody>
      </p:sp>
      <p:sp>
        <p:nvSpPr>
          <p:cNvPr id="18444" name="Text Box 14"/>
          <p:cNvSpPr txBox="1">
            <a:spLocks noChangeArrowheads="1"/>
          </p:cNvSpPr>
          <p:nvPr/>
        </p:nvSpPr>
        <p:spPr bwMode="auto">
          <a:xfrm>
            <a:off x="1692275" y="2997200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К</a:t>
            </a:r>
          </a:p>
        </p:txBody>
      </p:sp>
      <p:sp>
        <p:nvSpPr>
          <p:cNvPr id="18445" name="Text Box 15"/>
          <p:cNvSpPr txBox="1">
            <a:spLocks noChangeArrowheads="1"/>
          </p:cNvSpPr>
          <p:nvPr/>
        </p:nvSpPr>
        <p:spPr bwMode="auto">
          <a:xfrm>
            <a:off x="539750" y="4652963"/>
            <a:ext cx="8353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2800"/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430213" y="4221163"/>
            <a:ext cx="8713787" cy="244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solidFill>
                  <a:srgbClr val="800000"/>
                </a:solidFill>
              </a:rPr>
              <a:t>ТЕОРЕМА</a:t>
            </a:r>
            <a:r>
              <a:rPr lang="ru-RU" sz="2800"/>
              <a:t>: </a:t>
            </a:r>
            <a:r>
              <a:rPr lang="ru-RU" sz="2800" b="1">
                <a:solidFill>
                  <a:srgbClr val="800000"/>
                </a:solidFill>
              </a:rPr>
              <a:t>В равнобедренном треугольнике биссектриса, проведенная к основанию, является медианой и высотой</a:t>
            </a:r>
          </a:p>
          <a:p>
            <a:pPr>
              <a:spcBef>
                <a:spcPct val="50000"/>
              </a:spcBef>
            </a:pPr>
            <a:r>
              <a:rPr lang="ru-RU" sz="2800" b="1"/>
              <a:t>АК- биссектриса, медиана и высота</a:t>
            </a:r>
            <a:r>
              <a:rPr lang="ru-RU" sz="2800"/>
              <a:t> равнобедренного </a:t>
            </a:r>
            <a:r>
              <a:rPr lang="ru-RU" sz="2800">
                <a:cs typeface="Arial" charset="0"/>
              </a:rPr>
              <a:t>∆АВС</a:t>
            </a:r>
          </a:p>
        </p:txBody>
      </p:sp>
      <p:sp>
        <p:nvSpPr>
          <p:cNvPr id="18447" name="Line 17"/>
          <p:cNvSpPr>
            <a:spLocks noChangeShapeType="1"/>
          </p:cNvSpPr>
          <p:nvPr/>
        </p:nvSpPr>
        <p:spPr bwMode="auto">
          <a:xfrm>
            <a:off x="971550" y="2852738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8" name="Line 18"/>
          <p:cNvSpPr>
            <a:spLocks noChangeShapeType="1"/>
          </p:cNvSpPr>
          <p:nvPr/>
        </p:nvSpPr>
        <p:spPr bwMode="auto">
          <a:xfrm>
            <a:off x="1116013" y="2852738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9" name="Line 19"/>
          <p:cNvSpPr>
            <a:spLocks noChangeShapeType="1"/>
          </p:cNvSpPr>
          <p:nvPr/>
        </p:nvSpPr>
        <p:spPr bwMode="auto">
          <a:xfrm>
            <a:off x="2484438" y="2852738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50" name="Line 20"/>
          <p:cNvSpPr>
            <a:spLocks noChangeShapeType="1"/>
          </p:cNvSpPr>
          <p:nvPr/>
        </p:nvSpPr>
        <p:spPr bwMode="auto">
          <a:xfrm>
            <a:off x="2339975" y="2852738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2309" name="Picture 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8175" y="2636838"/>
            <a:ext cx="3429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836613"/>
            <a:ext cx="8229600" cy="1371600"/>
          </a:xfrm>
        </p:spPr>
        <p:txBody>
          <a:bodyPr/>
          <a:lstStyle/>
          <a:p>
            <a:pPr eaLnBrk="1" hangingPunct="1"/>
            <a:r>
              <a:rPr lang="ru-RU" sz="3200" smtClean="0"/>
              <a:t>Треугольник, все стороны которого равны называется </a:t>
            </a:r>
            <a:r>
              <a:rPr lang="ru-RU" sz="3200" i="1" smtClean="0">
                <a:solidFill>
                  <a:srgbClr val="800000"/>
                </a:solidFill>
              </a:rPr>
              <a:t>равносторонним</a:t>
            </a:r>
            <a:br>
              <a:rPr lang="ru-RU" sz="3200" i="1" smtClean="0">
                <a:solidFill>
                  <a:srgbClr val="800000"/>
                </a:solidFill>
              </a:rPr>
            </a:br>
            <a:r>
              <a:rPr lang="ru-RU" sz="3200" i="1" smtClean="0">
                <a:solidFill>
                  <a:srgbClr val="800000"/>
                </a:solidFill>
              </a:rPr>
              <a:t>		   </a:t>
            </a:r>
            <a:r>
              <a:rPr lang="ru-RU" sz="3200" b="1" smtClean="0"/>
              <a:t>АВ=ВС=АС</a:t>
            </a:r>
          </a:p>
        </p:txBody>
      </p:sp>
      <p:sp>
        <p:nvSpPr>
          <p:cNvPr id="19458" name="AutoShape 4"/>
          <p:cNvSpPr>
            <a:spLocks noChangeArrowheads="1"/>
          </p:cNvSpPr>
          <p:nvPr/>
        </p:nvSpPr>
        <p:spPr bwMode="auto">
          <a:xfrm>
            <a:off x="2411413" y="2852738"/>
            <a:ext cx="3455987" cy="2989262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sp>
        <p:nvSpPr>
          <p:cNvPr id="19459" name="Line 5"/>
          <p:cNvSpPr>
            <a:spLocks noChangeShapeType="1"/>
          </p:cNvSpPr>
          <p:nvPr/>
        </p:nvSpPr>
        <p:spPr bwMode="auto">
          <a:xfrm>
            <a:off x="3132138" y="4149725"/>
            <a:ext cx="360362" cy="2159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0" name="Line 6"/>
          <p:cNvSpPr>
            <a:spLocks noChangeShapeType="1"/>
          </p:cNvSpPr>
          <p:nvPr/>
        </p:nvSpPr>
        <p:spPr bwMode="auto">
          <a:xfrm flipH="1">
            <a:off x="4787900" y="4076700"/>
            <a:ext cx="288925" cy="2159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1" name="Line 7"/>
          <p:cNvSpPr>
            <a:spLocks noChangeShapeType="1"/>
          </p:cNvSpPr>
          <p:nvPr/>
        </p:nvSpPr>
        <p:spPr bwMode="auto">
          <a:xfrm>
            <a:off x="4140200" y="5661025"/>
            <a:ext cx="0" cy="360363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2" name="Text Box 8"/>
          <p:cNvSpPr txBox="1">
            <a:spLocks noChangeArrowheads="1"/>
          </p:cNvSpPr>
          <p:nvPr/>
        </p:nvSpPr>
        <p:spPr bwMode="auto">
          <a:xfrm>
            <a:off x="3924300" y="2420938"/>
            <a:ext cx="287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А</a:t>
            </a:r>
          </a:p>
        </p:txBody>
      </p:sp>
      <p:sp>
        <p:nvSpPr>
          <p:cNvPr id="19463" name="Text Box 9"/>
          <p:cNvSpPr txBox="1">
            <a:spLocks noChangeArrowheads="1"/>
          </p:cNvSpPr>
          <p:nvPr/>
        </p:nvSpPr>
        <p:spPr bwMode="auto">
          <a:xfrm>
            <a:off x="1908175" y="5661025"/>
            <a:ext cx="287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В</a:t>
            </a:r>
          </a:p>
        </p:txBody>
      </p:sp>
      <p:sp>
        <p:nvSpPr>
          <p:cNvPr id="19464" name="Text Box 10"/>
          <p:cNvSpPr txBox="1">
            <a:spLocks noChangeArrowheads="1"/>
          </p:cNvSpPr>
          <p:nvPr/>
        </p:nvSpPr>
        <p:spPr bwMode="auto">
          <a:xfrm>
            <a:off x="5940425" y="5589588"/>
            <a:ext cx="287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39775"/>
          </a:xfrm>
        </p:spPr>
        <p:txBody>
          <a:bodyPr/>
          <a:lstStyle/>
          <a:p>
            <a:r>
              <a:rPr lang="ru-RU" sz="4000" b="1" i="1" smtClean="0"/>
              <a:t>Задача №112, стр.37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00563" y="2133600"/>
            <a:ext cx="4402137" cy="10350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mtClean="0"/>
              <a:t>Дано: АВ=ВС</a:t>
            </a:r>
            <a:br>
              <a:rPr lang="ru-RU" smtClean="0"/>
            </a:br>
            <a:r>
              <a:rPr lang="ru-RU" smtClean="0"/>
              <a:t>1=130</a:t>
            </a:r>
            <a:r>
              <a:rPr lang="en-US" smtClean="0">
                <a:cs typeface="Arial" charset="0"/>
              </a:rPr>
              <a:t>º</a:t>
            </a:r>
            <a:endParaRPr lang="ru-RU" smtClean="0">
              <a:cs typeface="Arial" charset="0"/>
            </a:endParaRPr>
          </a:p>
        </p:txBody>
      </p:sp>
      <p:pic>
        <p:nvPicPr>
          <p:cNvPr id="2048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12875"/>
            <a:ext cx="4405313" cy="48926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pic>
        <p:nvPicPr>
          <p:cNvPr id="11283" name="Picture 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708275"/>
            <a:ext cx="322263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72225" y="3284538"/>
            <a:ext cx="322263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427538" y="3141663"/>
            <a:ext cx="4402137" cy="211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ru-RU" sz="3200">
                <a:cs typeface="Arial" charset="0"/>
              </a:rPr>
              <a:t>Найти:     2</a:t>
            </a:r>
            <a:endParaRPr lang="en-US" sz="320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229600" cy="1371600"/>
          </a:xfrm>
        </p:spPr>
        <p:txBody>
          <a:bodyPr/>
          <a:lstStyle/>
          <a:p>
            <a:pPr algn="ctr" eaLnBrk="1" hangingPunct="1"/>
            <a:r>
              <a:rPr lang="ru-RU" sz="4000" b="1" i="1" smtClean="0"/>
              <a:t>Ответьте на вопросы:</a:t>
            </a:r>
            <a:br>
              <a:rPr lang="ru-RU" sz="4000" b="1" i="1" smtClean="0"/>
            </a:br>
            <a:endParaRPr lang="ru-RU" sz="4000" b="1" i="1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29600" cy="48244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/>
              <a:t>Каждая ли биссектриса равнобедренного треугольника является высотой и медианой?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Могут ли все углы треугольника иметь разные величины, если две его стороны равны?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Верно ли утверждение: медиана равнобедренного треугольника проведенная к основанию делит его на два равных треугольника? </a:t>
            </a:r>
          </a:p>
          <a:p>
            <a:pPr eaLnBrk="1" hangingPunct="1">
              <a:lnSpc>
                <a:spcPct val="90000"/>
              </a:lnSpc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uiExpand="1" build="p"/>
    </p:bld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377</TotalTime>
  <Words>431</Words>
  <Application>Microsoft Office PowerPoint</Application>
  <PresentationFormat>On-screen Show (4:3)</PresentationFormat>
  <Paragraphs>114</Paragraphs>
  <Slides>14</Slides>
  <Notes>0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Wingdings</vt:lpstr>
      <vt:lpstr>Calibri</vt:lpstr>
      <vt:lpstr>Arial Black</vt:lpstr>
      <vt:lpstr>Times New Roman</vt:lpstr>
      <vt:lpstr>Пиксел</vt:lpstr>
      <vt:lpstr>Пиксел</vt:lpstr>
      <vt:lpstr>На каком из рисунков показана  медиана, биссектриса или  высота треугольника,  ответ обоснуйте</vt:lpstr>
      <vt:lpstr>Слайд 2</vt:lpstr>
      <vt:lpstr>Свойства равнобедренного треугольника</vt:lpstr>
      <vt:lpstr>Треугольник две стороны которого равны называется равнобедренным. Равные стороны называются боковыми сторонами, а третья сторона –основанием равнобедренного треугольника</vt:lpstr>
      <vt:lpstr>ТЕОРЕМА:  В равнобедренном треугольнике углы при основании равны</vt:lpstr>
      <vt:lpstr>Слайд 6</vt:lpstr>
      <vt:lpstr>Треугольник, все стороны которого равны называется равносторонним      АВ=ВС=АС</vt:lpstr>
      <vt:lpstr>Задача №112, стр.37</vt:lpstr>
      <vt:lpstr>Ответьте на вопросы: </vt:lpstr>
      <vt:lpstr>Задание на закрепление</vt:lpstr>
      <vt:lpstr>Поменяйтесь с соседом по парте тетрадями и проверьте правильность ответов, обсудите спорные моменты</vt:lpstr>
      <vt:lpstr>Слайд 12</vt:lpstr>
      <vt:lpstr>Слайд 13</vt:lpstr>
      <vt:lpstr>Слайд 14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Свойства равнобедренного треугольника</dc:title>
  <dc:creator>Admin</dc:creator>
  <cp:lastModifiedBy>Admin</cp:lastModifiedBy>
  <cp:revision>13</cp:revision>
  <dcterms:created xsi:type="dcterms:W3CDTF">2013-11-06T16:17:55Z</dcterms:created>
  <dcterms:modified xsi:type="dcterms:W3CDTF">2013-11-24T15:04:40Z</dcterms:modified>
</cp:coreProperties>
</file>