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63" r:id="rId3"/>
    <p:sldId id="257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  <a:srgbClr val="0066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457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58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latin typeface="Arial" charset="0"/>
              </a:endParaRPr>
            </a:p>
          </p:txBody>
        </p:sp>
      </p:grpSp>
      <p:sp>
        <p:nvSpPr>
          <p:cNvPr id="245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A71AE3-B9AE-4047-B651-841600B5A6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D337F-BAAC-4A45-B798-C63C7B5122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557EA-DAB2-422E-A6F6-2B63F18097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EF24-6D1E-4003-B75E-DD22DA48E9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502B9-4E21-4749-A9CC-E8885D6F28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5CD66-0CE8-4D64-B7C9-03B0CFAD0E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67D4B-4CF7-49F7-B73C-10EC32C730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CB8C2-4772-4FFD-BD91-D3D8884CC9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565C8-F206-4BE3-A96A-3835543664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D50A0-3466-428F-A802-7EACB5E5FD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56050-5009-494E-9EA9-58C0EC32D0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55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355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latin typeface="Arial" charset="0"/>
              </a:endParaRPr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657F7843-3DF4-4AEB-8746-E8052F1FC42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76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Цилиндр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41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сведения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76263" y="5192713"/>
            <a:ext cx="813593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/>
              <a:t>Подготовила </a:t>
            </a:r>
            <a:r>
              <a:rPr lang="ru-RU" sz="2000" b="1" i="1" dirty="0" smtClean="0"/>
              <a:t>учитель математики</a:t>
            </a:r>
          </a:p>
          <a:p>
            <a:pPr>
              <a:spcBef>
                <a:spcPct val="50000"/>
              </a:spcBef>
            </a:pPr>
            <a:r>
              <a:rPr lang="ru-RU" sz="2000" b="1" i="1" dirty="0" smtClean="0"/>
              <a:t>МБВ(С)ОУ-О(С)ОШ города Тулы </a:t>
            </a:r>
            <a:r>
              <a:rPr lang="ru-RU" sz="2000" b="1" i="1" dirty="0" err="1" smtClean="0"/>
              <a:t>Камаева</a:t>
            </a:r>
            <a:r>
              <a:rPr lang="ru-RU" sz="2000" b="1" i="1" dirty="0" smtClean="0"/>
              <a:t> О.Ю.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8" name="Group 4"/>
          <p:cNvGrpSpPr>
            <a:grpSpLocks noChangeAspect="1"/>
          </p:cNvGrpSpPr>
          <p:nvPr/>
        </p:nvGrpSpPr>
        <p:grpSpPr bwMode="auto">
          <a:xfrm>
            <a:off x="1258888" y="1916113"/>
            <a:ext cx="2292350" cy="4256087"/>
            <a:chOff x="4128" y="8275"/>
            <a:chExt cx="3106" cy="5830"/>
          </a:xfrm>
        </p:grpSpPr>
        <p:sp>
          <p:nvSpPr>
            <p:cNvPr id="31749" name="AutoShape 5"/>
            <p:cNvSpPr>
              <a:spLocks noChangeAspect="1" noChangeArrowheads="1"/>
            </p:cNvSpPr>
            <p:nvPr/>
          </p:nvSpPr>
          <p:spPr bwMode="auto">
            <a:xfrm>
              <a:off x="4128" y="8275"/>
              <a:ext cx="3106" cy="5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0" name="Freeform 6"/>
            <p:cNvSpPr>
              <a:spLocks/>
            </p:cNvSpPr>
            <p:nvPr/>
          </p:nvSpPr>
          <p:spPr bwMode="auto">
            <a:xfrm>
              <a:off x="4572" y="10069"/>
              <a:ext cx="1109" cy="2915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1420" y="0"/>
                </a:cxn>
                <a:cxn ang="0">
                  <a:pos x="1420" y="3408"/>
                </a:cxn>
                <a:cxn ang="0">
                  <a:pos x="0" y="3692"/>
                </a:cxn>
                <a:cxn ang="0">
                  <a:pos x="0" y="284"/>
                </a:cxn>
              </a:cxnLst>
              <a:rect l="0" t="0" r="r" b="b"/>
              <a:pathLst>
                <a:path w="1420" h="3692">
                  <a:moveTo>
                    <a:pt x="0" y="284"/>
                  </a:moveTo>
                  <a:lnTo>
                    <a:pt x="1420" y="0"/>
                  </a:lnTo>
                  <a:lnTo>
                    <a:pt x="1420" y="3408"/>
                  </a:lnTo>
                  <a:lnTo>
                    <a:pt x="0" y="3692"/>
                  </a:lnTo>
                  <a:lnTo>
                    <a:pt x="0" y="284"/>
                  </a:lnTo>
                  <a:close/>
                </a:path>
              </a:pathLst>
            </a:custGeom>
            <a:gradFill rotWithShape="1">
              <a:gsLst>
                <a:gs pos="0">
                  <a:srgbClr val="00FFFF">
                    <a:alpha val="45000"/>
                  </a:srgbClr>
                </a:gs>
                <a:gs pos="100000">
                  <a:srgbClr val="00FFFF">
                    <a:gamma/>
                    <a:shade val="87451"/>
                    <a:invGamma/>
                    <a:alpha val="46001"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1" name="Oval 7"/>
            <p:cNvSpPr>
              <a:spLocks noChangeArrowheads="1"/>
            </p:cNvSpPr>
            <p:nvPr/>
          </p:nvSpPr>
          <p:spPr bwMode="auto">
            <a:xfrm>
              <a:off x="4350" y="12311"/>
              <a:ext cx="2662" cy="897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37000"/>
                  </a:srgbClr>
                </a:gs>
                <a:gs pos="100000">
                  <a:srgbClr val="FFFFFF">
                    <a:gamma/>
                    <a:tint val="34510"/>
                    <a:invGamma/>
                    <a:alpha val="39999"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 flipH="1">
              <a:off x="4572" y="10069"/>
              <a:ext cx="1109" cy="2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>
              <a:off x="4572" y="10293"/>
              <a:ext cx="0" cy="26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4" name="Line 10"/>
            <p:cNvSpPr>
              <a:spLocks noChangeShapeType="1"/>
            </p:cNvSpPr>
            <p:nvPr/>
          </p:nvSpPr>
          <p:spPr bwMode="auto">
            <a:xfrm>
              <a:off x="5681" y="8500"/>
              <a:ext cx="0" cy="15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5" name="Line 11"/>
            <p:cNvSpPr>
              <a:spLocks noChangeShapeType="1"/>
            </p:cNvSpPr>
            <p:nvPr/>
          </p:nvSpPr>
          <p:spPr bwMode="auto">
            <a:xfrm>
              <a:off x="5681" y="13208"/>
              <a:ext cx="0" cy="6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6" name="Line 12"/>
            <p:cNvSpPr>
              <a:spLocks noChangeShapeType="1"/>
            </p:cNvSpPr>
            <p:nvPr/>
          </p:nvSpPr>
          <p:spPr bwMode="auto">
            <a:xfrm>
              <a:off x="5681" y="10069"/>
              <a:ext cx="1" cy="3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7" name="Line 13"/>
            <p:cNvSpPr>
              <a:spLocks noChangeShapeType="1"/>
            </p:cNvSpPr>
            <p:nvPr/>
          </p:nvSpPr>
          <p:spPr bwMode="auto">
            <a:xfrm flipV="1">
              <a:off x="4572" y="12760"/>
              <a:ext cx="1109" cy="2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8" name="AutoShape 14"/>
            <p:cNvSpPr>
              <a:spLocks noChangeArrowheads="1"/>
            </p:cNvSpPr>
            <p:nvPr/>
          </p:nvSpPr>
          <p:spPr bwMode="auto">
            <a:xfrm>
              <a:off x="5459" y="8724"/>
              <a:ext cx="222" cy="224"/>
            </a:xfrm>
            <a:prstGeom prst="curvedRightArrow">
              <a:avLst>
                <a:gd name="adj1" fmla="val 30672"/>
                <a:gd name="adj2" fmla="val 48666"/>
                <a:gd name="adj3" fmla="val 36032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9" name="Line 15"/>
            <p:cNvSpPr>
              <a:spLocks noChangeShapeType="1"/>
            </p:cNvSpPr>
            <p:nvPr/>
          </p:nvSpPr>
          <p:spPr bwMode="auto">
            <a:xfrm>
              <a:off x="5903" y="10289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0" name="Line 16"/>
            <p:cNvSpPr>
              <a:spLocks noChangeShapeType="1"/>
            </p:cNvSpPr>
            <p:nvPr/>
          </p:nvSpPr>
          <p:spPr bwMode="auto">
            <a:xfrm>
              <a:off x="5681" y="8499"/>
              <a:ext cx="0" cy="1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1" name="Line 17"/>
            <p:cNvSpPr>
              <a:spLocks noChangeShapeType="1"/>
            </p:cNvSpPr>
            <p:nvPr/>
          </p:nvSpPr>
          <p:spPr bwMode="auto">
            <a:xfrm>
              <a:off x="5679" y="12760"/>
              <a:ext cx="0" cy="4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2" name="Line 18"/>
            <p:cNvSpPr>
              <a:spLocks noChangeShapeType="1"/>
            </p:cNvSpPr>
            <p:nvPr/>
          </p:nvSpPr>
          <p:spPr bwMode="auto">
            <a:xfrm flipH="1">
              <a:off x="4569" y="10069"/>
              <a:ext cx="1110" cy="2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>
              <a:off x="4569" y="10293"/>
              <a:ext cx="0" cy="26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4" name="AutoShape 20"/>
            <p:cNvSpPr>
              <a:spLocks noChangeArrowheads="1"/>
            </p:cNvSpPr>
            <p:nvPr/>
          </p:nvSpPr>
          <p:spPr bwMode="auto">
            <a:xfrm>
              <a:off x="4350" y="9620"/>
              <a:ext cx="2662" cy="3587"/>
            </a:xfrm>
            <a:prstGeom prst="can">
              <a:avLst>
                <a:gd name="adj" fmla="val 33687"/>
              </a:avLst>
            </a:prstGeom>
            <a:gradFill rotWithShape="1">
              <a:gsLst>
                <a:gs pos="0">
                  <a:srgbClr val="CCFFCC">
                    <a:alpha val="35001"/>
                  </a:srgbClr>
                </a:gs>
                <a:gs pos="100000">
                  <a:srgbClr val="CCFFCC">
                    <a:gamma/>
                    <a:shade val="82745"/>
                    <a:invGamma/>
                    <a:alpha val="36000"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4067175" y="2492375"/>
            <a:ext cx="4465638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2900"/>
              <a:t>Тело, образованное путём вращения прямоугольника вокруг одной из его сторон, как оси называется </a:t>
            </a:r>
            <a:r>
              <a:rPr lang="ru-RU" sz="2900" i="1">
                <a:solidFill>
                  <a:srgbClr val="0066FF"/>
                </a:solidFill>
              </a:rPr>
              <a:t>цилиндром</a:t>
            </a:r>
            <a:r>
              <a:rPr lang="ru-RU" sz="2900">
                <a:solidFill>
                  <a:srgbClr val="0066FF"/>
                </a:solidFill>
              </a:rPr>
              <a:t>.</a:t>
            </a:r>
          </a:p>
        </p:txBody>
      </p:sp>
      <p:sp>
        <p:nvSpPr>
          <p:cNvPr id="31766" name="Rectangle 2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sz="66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Цилиндр</a:t>
            </a:r>
            <a:r>
              <a:rPr lang="ru-RU" sz="7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5" grpId="0" build="p"/>
      <p:bldP spid="317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Цилиндр </a:t>
            </a:r>
          </a:p>
        </p:txBody>
      </p:sp>
      <p:grpSp>
        <p:nvGrpSpPr>
          <p:cNvPr id="4117" name="Group 21"/>
          <p:cNvGrpSpPr>
            <a:grpSpLocks noChangeAspect="1"/>
          </p:cNvGrpSpPr>
          <p:nvPr/>
        </p:nvGrpSpPr>
        <p:grpSpPr bwMode="auto">
          <a:xfrm>
            <a:off x="900113" y="1989138"/>
            <a:ext cx="2886075" cy="3967162"/>
            <a:chOff x="2831" y="2493"/>
            <a:chExt cx="3551" cy="4933"/>
          </a:xfrm>
        </p:grpSpPr>
        <p:sp>
          <p:nvSpPr>
            <p:cNvPr id="4118" name="AutoShape 22"/>
            <p:cNvSpPr>
              <a:spLocks noChangeAspect="1" noChangeArrowheads="1"/>
            </p:cNvSpPr>
            <p:nvPr/>
          </p:nvSpPr>
          <p:spPr bwMode="auto">
            <a:xfrm>
              <a:off x="2831" y="2493"/>
              <a:ext cx="3551" cy="4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auto">
            <a:xfrm>
              <a:off x="2831" y="5632"/>
              <a:ext cx="3551" cy="1345"/>
            </a:xfrm>
            <a:custGeom>
              <a:avLst/>
              <a:gdLst/>
              <a:ahLst/>
              <a:cxnLst>
                <a:cxn ang="0">
                  <a:pos x="0" y="1704"/>
                </a:cxn>
                <a:cxn ang="0">
                  <a:pos x="3408" y="1704"/>
                </a:cxn>
                <a:cxn ang="0">
                  <a:pos x="4544" y="0"/>
                </a:cxn>
                <a:cxn ang="0">
                  <a:pos x="1136" y="0"/>
                </a:cxn>
                <a:cxn ang="0">
                  <a:pos x="0" y="1704"/>
                </a:cxn>
              </a:cxnLst>
              <a:rect l="0" t="0" r="r" b="b"/>
              <a:pathLst>
                <a:path w="4544" h="1704">
                  <a:moveTo>
                    <a:pt x="0" y="1704"/>
                  </a:moveTo>
                  <a:lnTo>
                    <a:pt x="3408" y="1704"/>
                  </a:lnTo>
                  <a:lnTo>
                    <a:pt x="4544" y="0"/>
                  </a:lnTo>
                  <a:lnTo>
                    <a:pt x="1136" y="0"/>
                  </a:lnTo>
                  <a:lnTo>
                    <a:pt x="0" y="1704"/>
                  </a:lnTo>
                  <a:close/>
                </a:path>
              </a:pathLst>
            </a:custGeom>
            <a:gradFill rotWithShape="1">
              <a:gsLst>
                <a:gs pos="0">
                  <a:srgbClr val="CCFFFF">
                    <a:alpha val="10001"/>
                  </a:srgbClr>
                </a:gs>
                <a:gs pos="100000">
                  <a:srgbClr val="CCFFFF">
                    <a:gamma/>
                    <a:tint val="32157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3497" y="5856"/>
              <a:ext cx="2219" cy="89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4607" y="3838"/>
              <a:ext cx="1" cy="246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lg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>
              <a:off x="3719" y="4063"/>
              <a:ext cx="0" cy="246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3" name="AutoShape 27"/>
            <p:cNvSpPr>
              <a:spLocks noChangeArrowheads="1"/>
            </p:cNvSpPr>
            <p:nvPr/>
          </p:nvSpPr>
          <p:spPr bwMode="auto">
            <a:xfrm>
              <a:off x="3497" y="3390"/>
              <a:ext cx="2219" cy="3362"/>
            </a:xfrm>
            <a:prstGeom prst="can">
              <a:avLst>
                <a:gd name="adj" fmla="val 37877"/>
              </a:avLst>
            </a:prstGeom>
            <a:gradFill rotWithShape="1">
              <a:gsLst>
                <a:gs pos="0">
                  <a:srgbClr val="FFFF99">
                    <a:alpha val="49001"/>
                  </a:srgbClr>
                </a:gs>
                <a:gs pos="100000">
                  <a:srgbClr val="FFFF99">
                    <a:gamma/>
                    <a:shade val="7372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4" name="AutoShape 28"/>
            <p:cNvSpPr>
              <a:spLocks noChangeArrowheads="1"/>
            </p:cNvSpPr>
            <p:nvPr/>
          </p:nvSpPr>
          <p:spPr bwMode="auto">
            <a:xfrm>
              <a:off x="2831" y="3166"/>
              <a:ext cx="3551" cy="1345"/>
            </a:xfrm>
            <a:prstGeom prst="parallelogram">
              <a:avLst>
                <a:gd name="adj" fmla="val 66004"/>
              </a:avLst>
            </a:prstGeom>
            <a:gradFill rotWithShape="1">
              <a:gsLst>
                <a:gs pos="0">
                  <a:srgbClr val="CCFFFF">
                    <a:alpha val="10001"/>
                  </a:srgbClr>
                </a:gs>
                <a:gs pos="100000">
                  <a:srgbClr val="CCFFFF">
                    <a:gamma/>
                    <a:tint val="73725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>
              <a:off x="2831" y="6977"/>
              <a:ext cx="266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 flipV="1">
              <a:off x="5494" y="5632"/>
              <a:ext cx="888" cy="13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 flipV="1">
              <a:off x="2847" y="5920"/>
              <a:ext cx="644" cy="10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 flipV="1">
              <a:off x="3491" y="5636"/>
              <a:ext cx="223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>
              <a:off x="3714" y="5648"/>
              <a:ext cx="267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4211638" y="1773238"/>
            <a:ext cx="446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В основаниях – </a:t>
            </a:r>
            <a:r>
              <a:rPr lang="ru-RU" sz="1800" i="1">
                <a:solidFill>
                  <a:srgbClr val="0066FF"/>
                </a:solidFill>
              </a:rPr>
              <a:t>два равных круга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4211638" y="2492375"/>
            <a:ext cx="45370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Отрезки, соединяющие окружности оснований и перпендикулярные их плоскости, называются – </a:t>
            </a:r>
            <a:r>
              <a:rPr lang="ru-RU" sz="1800" i="1">
                <a:solidFill>
                  <a:srgbClr val="0066FF"/>
                </a:solidFill>
              </a:rPr>
              <a:t>образующими цилиндра.</a:t>
            </a:r>
            <a:endParaRPr lang="ru-RU" sz="1800">
              <a:solidFill>
                <a:srgbClr val="0066FF"/>
              </a:solidFill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4427538" y="4076700"/>
            <a:ext cx="4248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Отрезок, соединяющий центры оснований, называется – </a:t>
            </a:r>
            <a:r>
              <a:rPr lang="ru-RU" sz="1800" i="1">
                <a:solidFill>
                  <a:srgbClr val="0066FF"/>
                </a:solidFill>
              </a:rPr>
              <a:t>осью цилиндра. </a:t>
            </a:r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1619250" y="3284538"/>
            <a:ext cx="0" cy="2016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2339975" y="3068638"/>
            <a:ext cx="0" cy="2016125"/>
          </a:xfrm>
          <a:prstGeom prst="line">
            <a:avLst/>
          </a:prstGeom>
          <a:noFill/>
          <a:ln w="19050">
            <a:solidFill>
              <a:srgbClr val="0066FF"/>
            </a:solidFill>
            <a:prstDash val="lgDash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1403350" y="2709863"/>
            <a:ext cx="1873250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1403350" y="4724400"/>
            <a:ext cx="1873250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0" grpId="0"/>
      <p:bldP spid="4131" grpId="0"/>
      <p:bldP spid="4132" grpId="0"/>
      <p:bldP spid="4133" grpId="0" animBg="1"/>
      <p:bldP spid="4133" grpId="1" animBg="1"/>
      <p:bldP spid="4134" grpId="0" animBg="1"/>
      <p:bldP spid="4134" grpId="1" animBg="1"/>
      <p:bldP spid="4136" grpId="0" animBg="1"/>
      <p:bldP spid="4136" grpId="1" animBg="1"/>
      <p:bldP spid="4137" grpId="0" animBg="1"/>
      <p:bldP spid="413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Сечения</a:t>
            </a:r>
            <a:r>
              <a:rPr lang="ru-RU"/>
              <a:t> </a:t>
            </a:r>
            <a:r>
              <a:rPr lang="ru-RU" sz="60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цилиндра</a:t>
            </a:r>
          </a:p>
        </p:txBody>
      </p:sp>
      <p:grpSp>
        <p:nvGrpSpPr>
          <p:cNvPr id="26628" name="Group 4"/>
          <p:cNvGrpSpPr>
            <a:grpSpLocks noChangeAspect="1"/>
          </p:cNvGrpSpPr>
          <p:nvPr/>
        </p:nvGrpSpPr>
        <p:grpSpPr bwMode="auto">
          <a:xfrm>
            <a:off x="250825" y="4149725"/>
            <a:ext cx="2159000" cy="2562225"/>
            <a:chOff x="3684" y="6590"/>
            <a:chExt cx="3550" cy="4261"/>
          </a:xfrm>
        </p:grpSpPr>
        <p:sp>
          <p:nvSpPr>
            <p:cNvPr id="26629" name="AutoShape 5"/>
            <p:cNvSpPr>
              <a:spLocks noChangeAspect="1" noChangeArrowheads="1"/>
            </p:cNvSpPr>
            <p:nvPr/>
          </p:nvSpPr>
          <p:spPr bwMode="auto">
            <a:xfrm>
              <a:off x="3684" y="6590"/>
              <a:ext cx="3550" cy="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0" name="Oval 6"/>
            <p:cNvSpPr>
              <a:spLocks noChangeArrowheads="1"/>
            </p:cNvSpPr>
            <p:nvPr/>
          </p:nvSpPr>
          <p:spPr bwMode="auto">
            <a:xfrm>
              <a:off x="4128" y="9730"/>
              <a:ext cx="2662" cy="89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auto">
            <a:xfrm>
              <a:off x="4350" y="7263"/>
              <a:ext cx="2218" cy="3139"/>
            </a:xfrm>
            <a:custGeom>
              <a:avLst/>
              <a:gdLst/>
              <a:ahLst/>
              <a:cxnLst>
                <a:cxn ang="0">
                  <a:pos x="0" y="3976"/>
                </a:cxn>
                <a:cxn ang="0">
                  <a:pos x="2840" y="3408"/>
                </a:cxn>
                <a:cxn ang="0">
                  <a:pos x="2840" y="0"/>
                </a:cxn>
                <a:cxn ang="0">
                  <a:pos x="0" y="568"/>
                </a:cxn>
                <a:cxn ang="0">
                  <a:pos x="0" y="3976"/>
                </a:cxn>
              </a:cxnLst>
              <a:rect l="0" t="0" r="r" b="b"/>
              <a:pathLst>
                <a:path w="2840" h="3976">
                  <a:moveTo>
                    <a:pt x="0" y="3976"/>
                  </a:moveTo>
                  <a:lnTo>
                    <a:pt x="2840" y="3408"/>
                  </a:lnTo>
                  <a:lnTo>
                    <a:pt x="2840" y="0"/>
                  </a:lnTo>
                  <a:lnTo>
                    <a:pt x="0" y="568"/>
                  </a:lnTo>
                  <a:lnTo>
                    <a:pt x="0" y="3976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5681" y="5245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5459" y="7487"/>
              <a:ext cx="0" cy="1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>
              <a:off x="5459" y="8833"/>
              <a:ext cx="0" cy="13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 flipV="1">
              <a:off x="4350" y="7263"/>
              <a:ext cx="2218" cy="4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>
              <a:off x="4350" y="7711"/>
              <a:ext cx="0" cy="26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 flipV="1">
              <a:off x="4350" y="9953"/>
              <a:ext cx="2218" cy="4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>
              <a:off x="6568" y="7263"/>
              <a:ext cx="0" cy="26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9" name="AutoShape 15"/>
            <p:cNvSpPr>
              <a:spLocks noChangeArrowheads="1"/>
            </p:cNvSpPr>
            <p:nvPr/>
          </p:nvSpPr>
          <p:spPr bwMode="auto">
            <a:xfrm>
              <a:off x="4123" y="7027"/>
              <a:ext cx="2663" cy="3587"/>
            </a:xfrm>
            <a:prstGeom prst="can">
              <a:avLst>
                <a:gd name="adj" fmla="val 33674"/>
              </a:avLst>
            </a:prstGeom>
            <a:gradFill rotWithShape="1">
              <a:gsLst>
                <a:gs pos="0">
                  <a:srgbClr val="FFFF99">
                    <a:alpha val="24001"/>
                  </a:srgbClr>
                </a:gs>
                <a:gs pos="100000">
                  <a:srgbClr val="CCFFCC">
                    <a:alpha val="25999"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40" name="Group 16"/>
          <p:cNvGrpSpPr>
            <a:grpSpLocks noChangeAspect="1"/>
          </p:cNvGrpSpPr>
          <p:nvPr/>
        </p:nvGrpSpPr>
        <p:grpSpPr bwMode="auto">
          <a:xfrm>
            <a:off x="6804025" y="4292600"/>
            <a:ext cx="2117725" cy="2382838"/>
            <a:chOff x="3684" y="6815"/>
            <a:chExt cx="3550" cy="4036"/>
          </a:xfrm>
        </p:grpSpPr>
        <p:sp>
          <p:nvSpPr>
            <p:cNvPr id="26641" name="AutoShape 17"/>
            <p:cNvSpPr>
              <a:spLocks noChangeAspect="1" noChangeArrowheads="1"/>
            </p:cNvSpPr>
            <p:nvPr/>
          </p:nvSpPr>
          <p:spPr bwMode="auto">
            <a:xfrm>
              <a:off x="3684" y="6815"/>
              <a:ext cx="3550" cy="4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2" name="Oval 18"/>
            <p:cNvSpPr>
              <a:spLocks noChangeArrowheads="1"/>
            </p:cNvSpPr>
            <p:nvPr/>
          </p:nvSpPr>
          <p:spPr bwMode="auto">
            <a:xfrm>
              <a:off x="4128" y="9730"/>
              <a:ext cx="2662" cy="89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>
              <a:off x="5681" y="5245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4" name="AutoShape 20"/>
            <p:cNvSpPr>
              <a:spLocks noChangeArrowheads="1"/>
            </p:cNvSpPr>
            <p:nvPr/>
          </p:nvSpPr>
          <p:spPr bwMode="auto">
            <a:xfrm>
              <a:off x="4128" y="7039"/>
              <a:ext cx="2663" cy="3587"/>
            </a:xfrm>
            <a:prstGeom prst="can">
              <a:avLst>
                <a:gd name="adj" fmla="val 33674"/>
              </a:avLst>
            </a:prstGeom>
            <a:gradFill rotWithShape="1">
              <a:gsLst>
                <a:gs pos="0">
                  <a:srgbClr val="FFFF99">
                    <a:alpha val="24001"/>
                  </a:srgbClr>
                </a:gs>
                <a:gs pos="100000">
                  <a:srgbClr val="CCFFCC">
                    <a:alpha val="25999"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5" name="Oval 21"/>
            <p:cNvSpPr>
              <a:spLocks noChangeArrowheads="1"/>
            </p:cNvSpPr>
            <p:nvPr/>
          </p:nvSpPr>
          <p:spPr bwMode="auto">
            <a:xfrm>
              <a:off x="4128" y="8384"/>
              <a:ext cx="2662" cy="897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6" name="Line 22"/>
            <p:cNvSpPr>
              <a:spLocks noChangeShapeType="1"/>
            </p:cNvSpPr>
            <p:nvPr/>
          </p:nvSpPr>
          <p:spPr bwMode="auto">
            <a:xfrm>
              <a:off x="5459" y="7487"/>
              <a:ext cx="0" cy="1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>
              <a:off x="5459" y="8833"/>
              <a:ext cx="0" cy="13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48" name="Group 24"/>
          <p:cNvGrpSpPr>
            <a:grpSpLocks noChangeAspect="1"/>
          </p:cNvGrpSpPr>
          <p:nvPr/>
        </p:nvGrpSpPr>
        <p:grpSpPr bwMode="auto">
          <a:xfrm>
            <a:off x="3563938" y="4221163"/>
            <a:ext cx="2117725" cy="2386012"/>
            <a:chOff x="3684" y="6810"/>
            <a:chExt cx="3550" cy="4041"/>
          </a:xfrm>
        </p:grpSpPr>
        <p:sp>
          <p:nvSpPr>
            <p:cNvPr id="26649" name="AutoShape 25"/>
            <p:cNvSpPr>
              <a:spLocks noChangeAspect="1" noChangeArrowheads="1"/>
            </p:cNvSpPr>
            <p:nvPr/>
          </p:nvSpPr>
          <p:spPr bwMode="auto">
            <a:xfrm>
              <a:off x="3684" y="6810"/>
              <a:ext cx="3550" cy="4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50" name="Oval 26"/>
            <p:cNvSpPr>
              <a:spLocks noChangeArrowheads="1"/>
            </p:cNvSpPr>
            <p:nvPr/>
          </p:nvSpPr>
          <p:spPr bwMode="auto">
            <a:xfrm>
              <a:off x="4128" y="9730"/>
              <a:ext cx="2662" cy="89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>
              <a:off x="5681" y="5245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52" name="AutoShape 28"/>
            <p:cNvSpPr>
              <a:spLocks noChangeArrowheads="1"/>
            </p:cNvSpPr>
            <p:nvPr/>
          </p:nvSpPr>
          <p:spPr bwMode="auto">
            <a:xfrm>
              <a:off x="4128" y="7039"/>
              <a:ext cx="2663" cy="3587"/>
            </a:xfrm>
            <a:prstGeom prst="can">
              <a:avLst>
                <a:gd name="adj" fmla="val 33674"/>
              </a:avLst>
            </a:prstGeom>
            <a:gradFill rotWithShape="1">
              <a:gsLst>
                <a:gs pos="0">
                  <a:srgbClr val="FFFF99">
                    <a:alpha val="24001"/>
                  </a:srgbClr>
                </a:gs>
                <a:gs pos="100000">
                  <a:srgbClr val="CCFFCC">
                    <a:alpha val="25999"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53" name="Oval 29"/>
            <p:cNvSpPr>
              <a:spLocks noChangeArrowheads="1"/>
            </p:cNvSpPr>
            <p:nvPr/>
          </p:nvSpPr>
          <p:spPr bwMode="auto">
            <a:xfrm rot="-1924167">
              <a:off x="3906" y="8609"/>
              <a:ext cx="3106" cy="897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54" name="Line 30"/>
            <p:cNvSpPr>
              <a:spLocks noChangeShapeType="1"/>
            </p:cNvSpPr>
            <p:nvPr/>
          </p:nvSpPr>
          <p:spPr bwMode="auto">
            <a:xfrm>
              <a:off x="5459" y="7488"/>
              <a:ext cx="0" cy="15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55" name="Line 31"/>
            <p:cNvSpPr>
              <a:spLocks noChangeShapeType="1"/>
            </p:cNvSpPr>
            <p:nvPr/>
          </p:nvSpPr>
          <p:spPr bwMode="auto">
            <a:xfrm>
              <a:off x="5459" y="9057"/>
              <a:ext cx="0" cy="11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971550" y="1700213"/>
            <a:ext cx="79216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Если секущая плоскость проходит через ось цилиндра, то сечение представляет собой </a:t>
            </a:r>
            <a:r>
              <a:rPr lang="ru-RU" sz="1800" i="1">
                <a:solidFill>
                  <a:srgbClr val="0066FF"/>
                </a:solidFill>
              </a:rPr>
              <a:t>прямоугольник </a:t>
            </a:r>
            <a:r>
              <a:rPr lang="ru-RU" sz="1800"/>
              <a:t>и называется </a:t>
            </a:r>
            <a:r>
              <a:rPr lang="ru-RU" sz="1800" i="1">
                <a:solidFill>
                  <a:srgbClr val="0066FF"/>
                </a:solidFill>
              </a:rPr>
              <a:t>осевым</a:t>
            </a:r>
            <a:endParaRPr lang="ru-RU" sz="1800"/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1476375" y="2636838"/>
            <a:ext cx="6983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Если секущая плоскость перпендикулярна к оси цилиндра то сечение является </a:t>
            </a:r>
            <a:r>
              <a:rPr lang="ru-RU" sz="1800" i="1">
                <a:solidFill>
                  <a:srgbClr val="0066FF"/>
                </a:solidFill>
              </a:rPr>
              <a:t>кругом.</a:t>
            </a:r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1258888" y="3429000"/>
            <a:ext cx="73453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Если секущая плоскость не перпендикулярна к оси цилиндра и имеет не более одной общей точки с каждым из оснований, то сечение является </a:t>
            </a:r>
            <a:r>
              <a:rPr lang="ru-RU" sz="1800" i="1">
                <a:solidFill>
                  <a:srgbClr val="0066FF"/>
                </a:solidFill>
              </a:rPr>
              <a:t>эллипсом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56" grpId="0"/>
      <p:bldP spid="26657" grpId="0"/>
      <p:bldP spid="266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01625"/>
            <a:ext cx="8172450" cy="1143000"/>
          </a:xfrm>
        </p:spPr>
        <p:txBody>
          <a:bodyPr/>
          <a:lstStyle/>
          <a:p>
            <a:pPr algn="ctr"/>
            <a:r>
              <a:rPr lang="ru-RU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Площадь поверхности цилиндра</a:t>
            </a:r>
          </a:p>
        </p:txBody>
      </p:sp>
      <p:grpSp>
        <p:nvGrpSpPr>
          <p:cNvPr id="27662" name="Group 14"/>
          <p:cNvGrpSpPr>
            <a:grpSpLocks noChangeAspect="1"/>
          </p:cNvGrpSpPr>
          <p:nvPr/>
        </p:nvGrpSpPr>
        <p:grpSpPr bwMode="auto">
          <a:xfrm>
            <a:off x="179388" y="2917825"/>
            <a:ext cx="3673475" cy="3940175"/>
            <a:chOff x="3684" y="7518"/>
            <a:chExt cx="3550" cy="3811"/>
          </a:xfrm>
        </p:grpSpPr>
        <p:sp>
          <p:nvSpPr>
            <p:cNvPr id="27663" name="AutoShape 15"/>
            <p:cNvSpPr>
              <a:spLocks noChangeAspect="1" noChangeArrowheads="1"/>
            </p:cNvSpPr>
            <p:nvPr/>
          </p:nvSpPr>
          <p:spPr bwMode="auto">
            <a:xfrm>
              <a:off x="3684" y="7518"/>
              <a:ext cx="3550" cy="3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4" name="Oval 16"/>
            <p:cNvSpPr>
              <a:spLocks noChangeArrowheads="1"/>
            </p:cNvSpPr>
            <p:nvPr/>
          </p:nvSpPr>
          <p:spPr bwMode="auto">
            <a:xfrm>
              <a:off x="4128" y="10208"/>
              <a:ext cx="1809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5" name="Line 17"/>
            <p:cNvSpPr>
              <a:spLocks noChangeShapeType="1"/>
            </p:cNvSpPr>
            <p:nvPr/>
          </p:nvSpPr>
          <p:spPr bwMode="auto">
            <a:xfrm>
              <a:off x="5681" y="5245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6" name="AutoShape 18"/>
            <p:cNvSpPr>
              <a:spLocks noChangeArrowheads="1"/>
            </p:cNvSpPr>
            <p:nvPr/>
          </p:nvSpPr>
          <p:spPr bwMode="auto">
            <a:xfrm>
              <a:off x="4139" y="7966"/>
              <a:ext cx="1810" cy="2660"/>
            </a:xfrm>
            <a:prstGeom prst="can">
              <a:avLst>
                <a:gd name="adj" fmla="val 25603"/>
              </a:avLst>
            </a:prstGeom>
            <a:gradFill rotWithShape="1">
              <a:gsLst>
                <a:gs pos="0">
                  <a:srgbClr val="FFFF99">
                    <a:alpha val="24001"/>
                  </a:srgbClr>
                </a:gs>
                <a:gs pos="100000">
                  <a:srgbClr val="CCFFCC">
                    <a:alpha val="25999"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7" name="Oval 19"/>
            <p:cNvSpPr>
              <a:spLocks noChangeArrowheads="1"/>
            </p:cNvSpPr>
            <p:nvPr/>
          </p:nvSpPr>
          <p:spPr bwMode="auto">
            <a:xfrm>
              <a:off x="4136" y="7975"/>
              <a:ext cx="1828" cy="43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8" name="Text Box 20"/>
            <p:cNvSpPr txBox="1">
              <a:spLocks noChangeArrowheads="1"/>
            </p:cNvSpPr>
            <p:nvPr/>
          </p:nvSpPr>
          <p:spPr bwMode="auto">
            <a:xfrm>
              <a:off x="4487" y="8047"/>
              <a:ext cx="282" cy="305"/>
            </a:xfrm>
            <a:prstGeom prst="rect">
              <a:avLst/>
            </a:prstGeom>
            <a:gradFill rotWithShape="1">
              <a:gsLst>
                <a:gs pos="0">
                  <a:srgbClr val="FFFF99">
                    <a:alpha val="24001"/>
                  </a:srgbClr>
                </a:gs>
                <a:gs pos="100000">
                  <a:srgbClr val="FFFF99">
                    <a:gamma/>
                    <a:shade val="98824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1" i="1">
                  <a:solidFill>
                    <a:srgbClr val="FF0000"/>
                  </a:solidFill>
                </a:rPr>
                <a:t>A</a:t>
              </a:r>
              <a:endParaRPr lang="ru-RU" sz="1800" b="1" i="1"/>
            </a:p>
          </p:txBody>
        </p:sp>
        <p:sp>
          <p:nvSpPr>
            <p:cNvPr id="27669" name="Line 21"/>
            <p:cNvSpPr>
              <a:spLocks noChangeShapeType="1"/>
            </p:cNvSpPr>
            <p:nvPr/>
          </p:nvSpPr>
          <p:spPr bwMode="auto">
            <a:xfrm>
              <a:off x="4394" y="8353"/>
              <a:ext cx="0" cy="2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0" name="Line 22"/>
            <p:cNvSpPr>
              <a:spLocks noChangeShapeType="1"/>
            </p:cNvSpPr>
            <p:nvPr/>
          </p:nvSpPr>
          <p:spPr bwMode="auto">
            <a:xfrm>
              <a:off x="5050" y="8190"/>
              <a:ext cx="0" cy="22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1" name="Text Box 23"/>
            <p:cNvSpPr txBox="1">
              <a:spLocks noChangeArrowheads="1"/>
            </p:cNvSpPr>
            <p:nvPr/>
          </p:nvSpPr>
          <p:spPr bwMode="auto">
            <a:xfrm>
              <a:off x="4384" y="10657"/>
              <a:ext cx="444" cy="4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1" i="1">
                  <a:solidFill>
                    <a:srgbClr val="FF0000"/>
                  </a:solidFill>
                </a:rPr>
                <a:t>B</a:t>
              </a:r>
              <a:endParaRPr lang="ru-RU" sz="1800" b="1" i="1"/>
            </a:p>
          </p:txBody>
        </p:sp>
      </p:grp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3059113" y="3573463"/>
            <a:ext cx="4752975" cy="2376487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FFCC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7812088" y="35734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7740650" y="594995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8101013" y="3573463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8172450" y="479742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FF0000"/>
                </a:solidFill>
              </a:rPr>
              <a:t>H</a:t>
            </a:r>
            <a:endParaRPr lang="ru-RU" sz="1800" b="1" i="1">
              <a:solidFill>
                <a:srgbClr val="FF0000"/>
              </a:solidFill>
            </a:endParaRPr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3059113" y="5805488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7812088" y="53006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3059113" y="6381750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5148263" y="602138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FF0000"/>
                </a:solidFill>
              </a:rPr>
              <a:t>2</a:t>
            </a:r>
            <a:r>
              <a:rPr lang="ru-RU" sz="1800" b="1" i="1">
                <a:solidFill>
                  <a:srgbClr val="FF0000"/>
                </a:solidFill>
              </a:rPr>
              <a:t>П</a:t>
            </a:r>
            <a:r>
              <a:rPr lang="en-US" sz="1800" b="1" i="1">
                <a:solidFill>
                  <a:srgbClr val="FF0000"/>
                </a:solidFill>
              </a:rPr>
              <a:t>R</a:t>
            </a:r>
            <a:endParaRPr lang="ru-RU" sz="1800" b="1" i="1">
              <a:solidFill>
                <a:srgbClr val="FF0000"/>
              </a:solidFill>
            </a:endParaRP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2843213" y="321310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FF0000"/>
                </a:solidFill>
              </a:rPr>
              <a:t>A</a:t>
            </a:r>
            <a:endParaRPr lang="ru-RU" sz="1800" b="1" i="1">
              <a:solidFill>
                <a:srgbClr val="FF0000"/>
              </a:solidFill>
            </a:endParaRP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2700338" y="558958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FF0000"/>
                </a:solidFill>
              </a:rPr>
              <a:t>B</a:t>
            </a:r>
            <a:endParaRPr lang="ru-RU" sz="1800" b="1" i="1">
              <a:solidFill>
                <a:srgbClr val="FF0000"/>
              </a:solidFill>
            </a:endParaRPr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1116013" y="1844675"/>
            <a:ext cx="75612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За </a:t>
            </a:r>
            <a:r>
              <a:rPr lang="ru-RU" sz="2400" i="1">
                <a:solidFill>
                  <a:srgbClr val="0066FF"/>
                </a:solidFill>
              </a:rPr>
              <a:t>площадь боковой поверхности цилиндра</a:t>
            </a:r>
            <a:r>
              <a:rPr lang="ru-RU" sz="2400" i="1"/>
              <a:t> </a:t>
            </a:r>
            <a:r>
              <a:rPr lang="ru-RU" sz="2400"/>
              <a:t>принимается площадь её развёртки.</a:t>
            </a: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4356100" y="4437063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/>
              <a:t>S</a:t>
            </a:r>
            <a:r>
              <a:rPr lang="ru-RU" sz="1800" i="1"/>
              <a:t>бок</a:t>
            </a:r>
            <a:r>
              <a:rPr lang="ru-RU" sz="1800" b="1" i="1"/>
              <a:t>.= </a:t>
            </a:r>
            <a:r>
              <a:rPr lang="ru-RU" sz="2400" b="1" i="1"/>
              <a:t>2П</a:t>
            </a:r>
            <a:r>
              <a:rPr lang="en-US" sz="2400" b="1" i="1"/>
              <a:t>RH</a:t>
            </a:r>
            <a:endParaRPr lang="el-GR" sz="2400" b="1" i="1"/>
          </a:p>
        </p:txBody>
      </p: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1547813" y="33575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FF0000"/>
                </a:solidFill>
              </a:rPr>
              <a:t>O</a:t>
            </a:r>
            <a:endParaRPr lang="ru-RU" sz="18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72" grpId="0" animBg="1"/>
      <p:bldP spid="27672" grpId="1" animBg="1"/>
      <p:bldP spid="27673" grpId="0" animBg="1"/>
      <p:bldP spid="27673" grpId="1" animBg="1"/>
      <p:bldP spid="27674" grpId="0" animBg="1"/>
      <p:bldP spid="27674" grpId="1" animBg="1"/>
      <p:bldP spid="27675" grpId="0" animBg="1"/>
      <p:bldP spid="27675" grpId="1" animBg="1"/>
      <p:bldP spid="27677" grpId="0"/>
      <p:bldP spid="27677" grpId="2"/>
      <p:bldP spid="27678" grpId="0" animBg="1"/>
      <p:bldP spid="27678" grpId="1" animBg="1"/>
      <p:bldP spid="27679" grpId="0" animBg="1"/>
      <p:bldP spid="27679" grpId="1" animBg="1"/>
      <p:bldP spid="27680" grpId="0" animBg="1"/>
      <p:bldP spid="27680" grpId="1" animBg="1"/>
      <p:bldP spid="27681" grpId="0"/>
      <p:bldP spid="27681" grpId="1"/>
      <p:bldP spid="27687" grpId="0"/>
      <p:bldP spid="27687" grpId="1"/>
      <p:bldP spid="27688" grpId="0"/>
      <p:bldP spid="27688" grpId="1"/>
      <p:bldP spid="27689" grpId="0"/>
      <p:bldP spid="27689" grpId="1"/>
      <p:bldP spid="27692" grpId="0"/>
      <p:bldP spid="27692" grpId="1"/>
      <p:bldP spid="276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01625"/>
            <a:ext cx="8172450" cy="1143000"/>
          </a:xfrm>
        </p:spPr>
        <p:txBody>
          <a:bodyPr/>
          <a:lstStyle/>
          <a:p>
            <a:pPr algn="ctr"/>
            <a:r>
              <a:rPr lang="ru-RU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Площадь поверхности цилиндра</a:t>
            </a:r>
          </a:p>
        </p:txBody>
      </p:sp>
      <p:grpSp>
        <p:nvGrpSpPr>
          <p:cNvPr id="30723" name="Group 3"/>
          <p:cNvGrpSpPr>
            <a:grpSpLocks noChangeAspect="1"/>
          </p:cNvGrpSpPr>
          <p:nvPr/>
        </p:nvGrpSpPr>
        <p:grpSpPr bwMode="auto">
          <a:xfrm>
            <a:off x="179388" y="2917825"/>
            <a:ext cx="3673475" cy="3940175"/>
            <a:chOff x="3684" y="7518"/>
            <a:chExt cx="3550" cy="3811"/>
          </a:xfrm>
        </p:grpSpPr>
        <p:sp>
          <p:nvSpPr>
            <p:cNvPr id="30724" name="AutoShape 4"/>
            <p:cNvSpPr>
              <a:spLocks noChangeAspect="1" noChangeArrowheads="1"/>
            </p:cNvSpPr>
            <p:nvPr/>
          </p:nvSpPr>
          <p:spPr bwMode="auto">
            <a:xfrm>
              <a:off x="3684" y="7518"/>
              <a:ext cx="3550" cy="3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5" name="Oval 5"/>
            <p:cNvSpPr>
              <a:spLocks noChangeArrowheads="1"/>
            </p:cNvSpPr>
            <p:nvPr/>
          </p:nvSpPr>
          <p:spPr bwMode="auto">
            <a:xfrm>
              <a:off x="4128" y="10208"/>
              <a:ext cx="1809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6" name="Line 6"/>
            <p:cNvSpPr>
              <a:spLocks noChangeShapeType="1"/>
            </p:cNvSpPr>
            <p:nvPr/>
          </p:nvSpPr>
          <p:spPr bwMode="auto">
            <a:xfrm>
              <a:off x="5681" y="5245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7" name="AutoShape 7"/>
            <p:cNvSpPr>
              <a:spLocks noChangeArrowheads="1"/>
            </p:cNvSpPr>
            <p:nvPr/>
          </p:nvSpPr>
          <p:spPr bwMode="auto">
            <a:xfrm>
              <a:off x="4139" y="7966"/>
              <a:ext cx="1810" cy="2660"/>
            </a:xfrm>
            <a:prstGeom prst="can">
              <a:avLst>
                <a:gd name="adj" fmla="val 25603"/>
              </a:avLst>
            </a:prstGeom>
            <a:gradFill rotWithShape="1">
              <a:gsLst>
                <a:gs pos="0">
                  <a:srgbClr val="FFFF99">
                    <a:alpha val="24001"/>
                  </a:srgbClr>
                </a:gs>
                <a:gs pos="100000">
                  <a:srgbClr val="CCFFCC">
                    <a:alpha val="25999"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8" name="Oval 8"/>
            <p:cNvSpPr>
              <a:spLocks noChangeArrowheads="1"/>
            </p:cNvSpPr>
            <p:nvPr/>
          </p:nvSpPr>
          <p:spPr bwMode="auto">
            <a:xfrm>
              <a:off x="4136" y="7975"/>
              <a:ext cx="1828" cy="43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9" name="Text Box 9"/>
            <p:cNvSpPr txBox="1">
              <a:spLocks noChangeArrowheads="1"/>
            </p:cNvSpPr>
            <p:nvPr/>
          </p:nvSpPr>
          <p:spPr bwMode="auto">
            <a:xfrm>
              <a:off x="4487" y="8047"/>
              <a:ext cx="282" cy="305"/>
            </a:xfrm>
            <a:prstGeom prst="rect">
              <a:avLst/>
            </a:prstGeom>
            <a:gradFill rotWithShape="1">
              <a:gsLst>
                <a:gs pos="0">
                  <a:srgbClr val="FFFF99">
                    <a:alpha val="24001"/>
                  </a:srgbClr>
                </a:gs>
                <a:gs pos="100000">
                  <a:srgbClr val="FFFF99">
                    <a:gamma/>
                    <a:shade val="98824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1" i="1">
                  <a:solidFill>
                    <a:srgbClr val="FF0000"/>
                  </a:solidFill>
                </a:rPr>
                <a:t>A</a:t>
              </a:r>
              <a:endParaRPr lang="ru-RU" sz="1800" b="1" i="1"/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>
              <a:off x="4394" y="8353"/>
              <a:ext cx="0" cy="2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1" name="Line 11"/>
            <p:cNvSpPr>
              <a:spLocks noChangeShapeType="1"/>
            </p:cNvSpPr>
            <p:nvPr/>
          </p:nvSpPr>
          <p:spPr bwMode="auto">
            <a:xfrm>
              <a:off x="5050" y="8190"/>
              <a:ext cx="0" cy="22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4384" y="10657"/>
              <a:ext cx="444" cy="4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1" i="1">
                  <a:solidFill>
                    <a:srgbClr val="FF0000"/>
                  </a:solidFill>
                </a:rPr>
                <a:t>B</a:t>
              </a:r>
              <a:endParaRPr lang="ru-RU" sz="1800" b="1" i="1"/>
            </a:p>
          </p:txBody>
        </p:sp>
      </p:grp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1547813" y="33575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FF0000"/>
                </a:solidFill>
              </a:rPr>
              <a:t>O</a:t>
            </a:r>
            <a:endParaRPr lang="ru-RU" sz="1800" b="1" i="1">
              <a:solidFill>
                <a:srgbClr val="FF0000"/>
              </a:solidFill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1042988" y="1557338"/>
            <a:ext cx="7632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i="1" u="sng">
                <a:solidFill>
                  <a:srgbClr val="0066FF"/>
                </a:solidFill>
              </a:rPr>
              <a:t>Площадь боковой поверхности цилиндра</a:t>
            </a:r>
            <a:r>
              <a:rPr lang="ru-RU" sz="2000" i="1"/>
              <a:t> равна произведению длины окружности основания на высоту цилиндра.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700338" y="2997200"/>
            <a:ext cx="5832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 u="sng">
                <a:solidFill>
                  <a:srgbClr val="0066FF"/>
                </a:solidFill>
              </a:rPr>
              <a:t>Площадью полной поверхности цилиндра</a:t>
            </a:r>
            <a:r>
              <a:rPr lang="ru-RU" sz="2000" i="1"/>
              <a:t> является сумма площадей боковой поверхности и двух оснований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3563938" y="4868863"/>
            <a:ext cx="4895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0066FF"/>
                </a:solidFill>
              </a:rPr>
              <a:t>S</a:t>
            </a:r>
            <a:r>
              <a:rPr lang="ru-RU" sz="2000" b="1" i="1">
                <a:solidFill>
                  <a:srgbClr val="0066FF"/>
                </a:solidFill>
              </a:rPr>
              <a:t>полн. </a:t>
            </a:r>
            <a:r>
              <a:rPr lang="ru-RU" sz="3600" b="1" i="1">
                <a:solidFill>
                  <a:srgbClr val="0066FF"/>
                </a:solidFill>
              </a:rPr>
              <a:t>= </a:t>
            </a:r>
            <a:r>
              <a:rPr lang="en-US" sz="3600" b="1" i="1">
                <a:solidFill>
                  <a:srgbClr val="0066FF"/>
                </a:solidFill>
              </a:rPr>
              <a:t>S</a:t>
            </a:r>
            <a:r>
              <a:rPr lang="ru-RU" sz="2000" b="1" i="1">
                <a:solidFill>
                  <a:srgbClr val="0066FF"/>
                </a:solidFill>
              </a:rPr>
              <a:t>бок. </a:t>
            </a:r>
            <a:r>
              <a:rPr lang="ru-RU" sz="3600" b="1" i="1">
                <a:solidFill>
                  <a:srgbClr val="0066FF"/>
                </a:solidFill>
              </a:rPr>
              <a:t>+ 2</a:t>
            </a:r>
            <a:r>
              <a:rPr lang="en-US" sz="3600" b="1" i="1">
                <a:solidFill>
                  <a:srgbClr val="0066FF"/>
                </a:solidFill>
              </a:rPr>
              <a:t>S</a:t>
            </a:r>
            <a:r>
              <a:rPr lang="ru-RU" sz="2000" b="1" i="1">
                <a:solidFill>
                  <a:srgbClr val="0066FF"/>
                </a:solidFill>
              </a:rPr>
              <a:t>осн.</a:t>
            </a:r>
            <a:endParaRPr lang="ru-RU" sz="2400">
              <a:solidFill>
                <a:srgbClr val="0066FF"/>
              </a:solidFill>
            </a:endParaRP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6659563" y="6165850"/>
            <a:ext cx="233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/>
              <a:t>(</a:t>
            </a:r>
            <a:r>
              <a:rPr lang="en-US" sz="2400" b="1" i="1"/>
              <a:t>S</a:t>
            </a:r>
            <a:r>
              <a:rPr lang="ru-RU" sz="1800" i="1"/>
              <a:t>осн.</a:t>
            </a:r>
            <a:r>
              <a:rPr lang="en-US" sz="1800" i="1"/>
              <a:t> </a:t>
            </a:r>
            <a:r>
              <a:rPr lang="en-US" sz="1800" b="1" i="1"/>
              <a:t>= </a:t>
            </a:r>
            <a:r>
              <a:rPr lang="ru-RU" sz="2400" b="1" i="1"/>
              <a:t>П</a:t>
            </a:r>
            <a:r>
              <a:rPr lang="en-US" sz="2400" b="1" i="1"/>
              <a:t>R²</a:t>
            </a:r>
            <a:r>
              <a:rPr lang="en-US" sz="2400" i="1"/>
              <a:t>)</a:t>
            </a:r>
            <a:endParaRPr lang="ru-RU" sz="1800"/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3779838" y="6165850"/>
            <a:ext cx="2736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i="1"/>
              <a:t>(</a:t>
            </a:r>
            <a:r>
              <a:rPr lang="en-US" sz="2800" b="1" i="1"/>
              <a:t>S</a:t>
            </a:r>
            <a:r>
              <a:rPr lang="ru-RU" sz="1800" i="1"/>
              <a:t>бок</a:t>
            </a:r>
            <a:r>
              <a:rPr lang="ru-RU" sz="1800" b="1" i="1"/>
              <a:t>.= </a:t>
            </a:r>
            <a:r>
              <a:rPr lang="ru-RU" sz="2400" b="1" i="1"/>
              <a:t>2П</a:t>
            </a:r>
            <a:r>
              <a:rPr lang="en-US" sz="2400" b="1" i="1"/>
              <a:t>RH</a:t>
            </a:r>
            <a:r>
              <a:rPr lang="ru-RU" sz="2400" i="1"/>
              <a:t>)</a:t>
            </a: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7" grpId="0"/>
      <p:bldP spid="30748" grpId="0"/>
      <p:bldP spid="30749" grpId="0"/>
      <p:bldP spid="30750" grpId="0"/>
      <p:bldP spid="307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/>
            </a:r>
            <a:br>
              <a:rPr lang="en-US" sz="3200"/>
            </a:br>
            <a:r>
              <a:rPr lang="ru-RU" sz="54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Объём цилиндра</a:t>
            </a:r>
          </a:p>
        </p:txBody>
      </p:sp>
      <p:grpSp>
        <p:nvGrpSpPr>
          <p:cNvPr id="28676" name="Group 4"/>
          <p:cNvGrpSpPr>
            <a:grpSpLocks noChangeAspect="1"/>
          </p:cNvGrpSpPr>
          <p:nvPr/>
        </p:nvGrpSpPr>
        <p:grpSpPr bwMode="auto">
          <a:xfrm>
            <a:off x="179388" y="2917825"/>
            <a:ext cx="3673475" cy="3940175"/>
            <a:chOff x="3684" y="7518"/>
            <a:chExt cx="3550" cy="3811"/>
          </a:xfrm>
        </p:grpSpPr>
        <p:sp>
          <p:nvSpPr>
            <p:cNvPr id="28677" name="AutoShape 5"/>
            <p:cNvSpPr>
              <a:spLocks noChangeAspect="1" noChangeArrowheads="1"/>
            </p:cNvSpPr>
            <p:nvPr/>
          </p:nvSpPr>
          <p:spPr bwMode="auto">
            <a:xfrm>
              <a:off x="3684" y="7518"/>
              <a:ext cx="3550" cy="3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78" name="Oval 6"/>
            <p:cNvSpPr>
              <a:spLocks noChangeArrowheads="1"/>
            </p:cNvSpPr>
            <p:nvPr/>
          </p:nvSpPr>
          <p:spPr bwMode="auto">
            <a:xfrm>
              <a:off x="4128" y="10208"/>
              <a:ext cx="1809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5681" y="5245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0" name="AutoShape 8"/>
            <p:cNvSpPr>
              <a:spLocks noChangeArrowheads="1"/>
            </p:cNvSpPr>
            <p:nvPr/>
          </p:nvSpPr>
          <p:spPr bwMode="auto">
            <a:xfrm>
              <a:off x="4139" y="7966"/>
              <a:ext cx="1810" cy="2660"/>
            </a:xfrm>
            <a:prstGeom prst="can">
              <a:avLst>
                <a:gd name="adj" fmla="val 25603"/>
              </a:avLst>
            </a:prstGeom>
            <a:gradFill rotWithShape="1">
              <a:gsLst>
                <a:gs pos="0">
                  <a:srgbClr val="FFFF99">
                    <a:alpha val="24001"/>
                  </a:srgbClr>
                </a:gs>
                <a:gs pos="100000">
                  <a:srgbClr val="CCFFCC">
                    <a:alpha val="25999"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4136" y="7975"/>
              <a:ext cx="1828" cy="43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4487" y="8047"/>
              <a:ext cx="282" cy="305"/>
            </a:xfrm>
            <a:prstGeom prst="rect">
              <a:avLst/>
            </a:prstGeom>
            <a:gradFill rotWithShape="1">
              <a:gsLst>
                <a:gs pos="0">
                  <a:srgbClr val="FFFF99">
                    <a:alpha val="24001"/>
                  </a:srgbClr>
                </a:gs>
                <a:gs pos="100000">
                  <a:srgbClr val="FFFF99">
                    <a:gamma/>
                    <a:shade val="98824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1" i="1">
                  <a:solidFill>
                    <a:srgbClr val="FF0000"/>
                  </a:solidFill>
                </a:rPr>
                <a:t>A</a:t>
              </a:r>
              <a:endParaRPr lang="ru-RU" sz="1800" b="1" i="1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4394" y="8353"/>
              <a:ext cx="0" cy="2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5050" y="8190"/>
              <a:ext cx="0" cy="22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5" name="Text Box 13"/>
            <p:cNvSpPr txBox="1">
              <a:spLocks noChangeArrowheads="1"/>
            </p:cNvSpPr>
            <p:nvPr/>
          </p:nvSpPr>
          <p:spPr bwMode="auto">
            <a:xfrm>
              <a:off x="4384" y="10657"/>
              <a:ext cx="444" cy="4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1" i="1">
                  <a:solidFill>
                    <a:srgbClr val="FF0000"/>
                  </a:solidFill>
                </a:rPr>
                <a:t>B</a:t>
              </a:r>
              <a:endParaRPr lang="ru-RU" sz="1800" b="1" i="1"/>
            </a:p>
          </p:txBody>
        </p:sp>
      </p:grp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547813" y="33575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FF0000"/>
                </a:solidFill>
              </a:rPr>
              <a:t>O</a:t>
            </a:r>
            <a:endParaRPr lang="ru-RU" sz="1800" b="1" i="1">
              <a:solidFill>
                <a:srgbClr val="FF0000"/>
              </a:solidFill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1258888" y="1916113"/>
            <a:ext cx="73453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i="1" u="sng">
                <a:solidFill>
                  <a:srgbClr val="0066FF"/>
                </a:solidFill>
              </a:rPr>
              <a:t>Объём цилиндра</a:t>
            </a:r>
            <a:r>
              <a:rPr lang="ru-RU" sz="2800"/>
              <a:t> равен произведению площади основания на высоту.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419475" y="3644900"/>
            <a:ext cx="40322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>
                <a:solidFill>
                  <a:srgbClr val="0066FF"/>
                </a:solidFill>
              </a:rPr>
              <a:t>V = </a:t>
            </a:r>
            <a:r>
              <a:rPr lang="uk-UA" sz="4800" b="1" i="1">
                <a:solidFill>
                  <a:srgbClr val="0066FF"/>
                </a:solidFill>
              </a:rPr>
              <a:t>П</a:t>
            </a:r>
            <a:r>
              <a:rPr lang="en-US" sz="4800" b="1" i="1">
                <a:solidFill>
                  <a:srgbClr val="0066FF"/>
                </a:solidFill>
              </a:rPr>
              <a:t>R²H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4716463" y="5661025"/>
            <a:ext cx="3600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/>
              <a:t>(R = OA; H = AB)</a:t>
            </a:r>
            <a:endParaRPr lang="ru-RU" sz="2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86" grpId="0"/>
      <p:bldP spid="28687" grpId="0"/>
      <p:bldP spid="28688" grpId="0"/>
      <p:bldP spid="28689" grpId="0"/>
    </p:bld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192</TotalTime>
  <Words>227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Затмение</vt:lpstr>
      <vt:lpstr>Цилиндр</vt:lpstr>
      <vt:lpstr>Цилиндр </vt:lpstr>
      <vt:lpstr>Цилиндр </vt:lpstr>
      <vt:lpstr>Сечения цилиндра</vt:lpstr>
      <vt:lpstr>Площадь поверхности цилиндра</vt:lpstr>
      <vt:lpstr>Площадь поверхности цилиндра</vt:lpstr>
      <vt:lpstr> Объём цилиндра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Цилиндр</dc:title>
  <dc:creator>Edik</dc:creator>
  <cp:lastModifiedBy>Ирина</cp:lastModifiedBy>
  <cp:revision>11</cp:revision>
  <dcterms:created xsi:type="dcterms:W3CDTF">2008-06-09T10:36:27Z</dcterms:created>
  <dcterms:modified xsi:type="dcterms:W3CDTF">2014-10-10T13:27:00Z</dcterms:modified>
</cp:coreProperties>
</file>