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8" r:id="rId4"/>
    <p:sldId id="285" r:id="rId5"/>
    <p:sldId id="289" r:id="rId6"/>
    <p:sldId id="290" r:id="rId7"/>
    <p:sldId id="291" r:id="rId8"/>
    <p:sldId id="292" r:id="rId9"/>
    <p:sldId id="293" r:id="rId10"/>
    <p:sldId id="266" r:id="rId11"/>
    <p:sldId id="265" r:id="rId12"/>
    <p:sldId id="278" r:id="rId13"/>
    <p:sldId id="280" r:id="rId14"/>
    <p:sldId id="286" r:id="rId15"/>
    <p:sldId id="294" r:id="rId16"/>
    <p:sldId id="296" r:id="rId17"/>
    <p:sldId id="257" r:id="rId18"/>
    <p:sldId id="297" r:id="rId19"/>
    <p:sldId id="262" r:id="rId20"/>
    <p:sldId id="276" r:id="rId21"/>
    <p:sldId id="298" r:id="rId22"/>
    <p:sldId id="259" r:id="rId23"/>
    <p:sldId id="260" r:id="rId24"/>
    <p:sldId id="261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64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11_%D0%B3%D0%BE%D0%B4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A1%D0%B5%D1%81%D1%82%D1%80%D0%B0_%D0%BC%D0%B8%D0%BB%D0%BE%D1%81%D0%B5%D1%80%D0%B4%D0%B8%D1%8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Военные действия в 1944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урока: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накануне общего наступления 1944 г.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конец блокады Ленинграда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освобождение Правобережной         Украины и Крыма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4) летнее наступление 1944 г.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Рабочий стол\россия 20 век\ВОВ\фото\ca9bf7f5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60722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27 января 1944 г. завершилась продолжавшаяся 900 дней и ночей героическая оборона </a:t>
            </a:r>
            <a:r>
              <a:rPr lang="ru-RU" sz="3200" dirty="0" smtClean="0"/>
              <a:t>Ленинграда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3) Освобождение правобережной Украины и Крыма конец декабря  1943 г. – март 1944 г. </a:t>
            </a:r>
            <a:endParaRPr lang="ru-RU" sz="2800" b="1" u="sng" dirty="0"/>
          </a:p>
        </p:txBody>
      </p:sp>
      <p:pic>
        <p:nvPicPr>
          <p:cNvPr id="3074" name="Picture 2" descr="C:\Users\User\Desktop\концлагеря\ukr-kry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358114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4) летнее наступление 1944 г.</a:t>
            </a:r>
            <a:endParaRPr lang="ru-RU" sz="2800" b="1" u="sng" dirty="0"/>
          </a:p>
        </p:txBody>
      </p:sp>
      <p:pic>
        <p:nvPicPr>
          <p:cNvPr id="2051" name="Picture 3" descr="C:\Users\User\Desktop\концлагеря\belorus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6209801" cy="6286520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215074" y="1285860"/>
            <a:ext cx="2928926" cy="4143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июнь-июль 1944 г. операция «Багратион» 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b="1" dirty="0" smtClean="0"/>
          </a:p>
          <a:p>
            <a:pPr lvl="0" algn="ctr">
              <a:spcBef>
                <a:spcPct val="0"/>
              </a:spcBef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между Припятью и Двиной были окружены и полностью разгромлены 28 дивизий группы армии «Центр»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опия фото\Moskva_nemzy_1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42" cy="51435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17 июля 1944 г. по центру Москвы провели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57 тыс. пленных немцев армии «Центр»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54702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5688868" cy="724696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45116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Ясско-Кишиневская операция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– 29 августа 1944 г.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 августа освободили столицу Молдавии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Кишинев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pribalt_osvob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20" y="-1000156"/>
            <a:ext cx="6191280" cy="984413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28604"/>
            <a:ext cx="2686040" cy="49292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освобождение Прибалтийских республик июль-октябрь 1944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зображение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47262" cy="55007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Советские войска вышли к Балтийскому морю.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Восточная Пруссия 1944 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Тувинские танкисты-добровольцы 1943 г.</a:t>
            </a:r>
            <a:endParaRPr lang="ru-RU" sz="3200" dirty="0"/>
          </a:p>
        </p:txBody>
      </p:sp>
      <p:pic>
        <p:nvPicPr>
          <p:cNvPr id="3" name="Рисунок 2" descr="http://s003.radikal.ru/i201/1202/1c/7d71d1b62e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7153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52.radikal.ru/1202/2d/9c3f46783a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143800" cy="52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1 сентября 1943 г. первый добровольческий эскадрон ТНРА, под командованием капитана </a:t>
            </a:r>
            <a:r>
              <a:rPr lang="ru-RU" sz="2700" dirty="0" err="1" smtClean="0"/>
              <a:t>Тюлюша</a:t>
            </a:r>
            <a:r>
              <a:rPr lang="ru-RU" sz="2700" dirty="0" smtClean="0"/>
              <a:t> </a:t>
            </a:r>
            <a:r>
              <a:rPr lang="ru-RU" sz="2700" dirty="0" err="1" smtClean="0"/>
              <a:t>Кечил-оола</a:t>
            </a:r>
            <a:r>
              <a:rPr lang="ru-RU" sz="2700" dirty="0" smtClean="0"/>
              <a:t> в составе 206 человек отправился на фронт. 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s017.radikal.ru/i427/1202/c4/f9a730fcf9e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1122" cy="476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цлагеря\BAGR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-1500222"/>
            <a:ext cx="4762500" cy="9918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45116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Прибалтика, Белоруссия, Правобережная Украина,  </a:t>
            </a:r>
            <a:br>
              <a:rPr lang="ru-RU" sz="2000" dirty="0" smtClean="0"/>
            </a:br>
            <a:r>
              <a:rPr lang="ru-RU" sz="2000" dirty="0" smtClean="0"/>
              <a:t>Молдавия,</a:t>
            </a:r>
            <a:br>
              <a:rPr lang="ru-RU" sz="2000" dirty="0" smtClean="0"/>
            </a:br>
            <a:r>
              <a:rPr lang="ru-RU" sz="2000" dirty="0" smtClean="0"/>
              <a:t> Крым.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5282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1) накануне общего наступления </a:t>
            </a:r>
            <a:endParaRPr lang="ru-RU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НР\c6ea72a7c4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196" y="785794"/>
            <a:ext cx="772078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51.radikal.ru/1202/46/b9379483804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1438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НР\cd93bb952c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215238" cy="478634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Возвращение добровольцев с фронта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/>
              <a:t>на </a:t>
            </a:r>
            <a:r>
              <a:rPr lang="ru-RU" sz="3200" dirty="0" smtClean="0"/>
              <a:t>родину </a:t>
            </a:r>
            <a:r>
              <a:rPr lang="ru-RU" sz="3200" dirty="0" smtClean="0"/>
              <a:t>вернулись  </a:t>
            </a:r>
            <a:r>
              <a:rPr lang="ru-RU" sz="3200" dirty="0" smtClean="0"/>
              <a:t>165 человек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Эскадрон участвовал в освобождении свыше 80 населенных пунктов Украины, в том числе с. </a:t>
            </a:r>
            <a:r>
              <a:rPr lang="ru-RU" sz="2400" dirty="0" err="1" smtClean="0"/>
              <a:t>Деражно</a:t>
            </a:r>
            <a:r>
              <a:rPr lang="ru-RU" sz="2400" dirty="0" smtClean="0"/>
              <a:t>, г. Ровно, г. Дубно. </a:t>
            </a:r>
          </a:p>
          <a:p>
            <a:pPr algn="ctr"/>
            <a:r>
              <a:rPr lang="ru-RU" sz="2400" dirty="0" smtClean="0"/>
              <a:t> 67 бойцов и командиров были награждены орденами и медалями СССР. </a:t>
            </a:r>
          </a:p>
          <a:p>
            <a:pPr algn="ctr"/>
            <a:r>
              <a:rPr lang="ru-RU" sz="2400" dirty="0" smtClean="0"/>
              <a:t>из них двум присвоено звание </a:t>
            </a:r>
            <a:r>
              <a:rPr lang="ru-RU" sz="2400" i="1" dirty="0" smtClean="0">
                <a:solidFill>
                  <a:srgbClr val="FF0000"/>
                </a:solidFill>
              </a:rPr>
              <a:t>Героя Советского Союза </a:t>
            </a:r>
            <a:r>
              <a:rPr lang="ru-RU" sz="2400" dirty="0" smtClean="0"/>
              <a:t>– </a:t>
            </a:r>
          </a:p>
        </p:txBody>
      </p:sp>
      <p:pic>
        <p:nvPicPr>
          <p:cNvPr id="2050" name="Picture 2" descr="C:\Users\User\Desktop\ТНР\127568679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2343150" cy="34766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072206"/>
            <a:ext cx="8229600" cy="57149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/>
              <a:t>Хомушку</a:t>
            </a:r>
            <a:r>
              <a:rPr lang="ru-RU" sz="2400" dirty="0" smtClean="0"/>
              <a:t> </a:t>
            </a:r>
            <a:r>
              <a:rPr lang="ru-RU" sz="2400" dirty="0" err="1" smtClean="0"/>
              <a:t>Чургуй-оол</a:t>
            </a:r>
            <a:r>
              <a:rPr lang="ru-RU" sz="2400" dirty="0" smtClean="0"/>
              <a:t>				</a:t>
            </a:r>
            <a:r>
              <a:rPr lang="ru-RU" sz="2400" dirty="0" err="1" smtClean="0"/>
              <a:t>Тюлюш</a:t>
            </a:r>
            <a:r>
              <a:rPr lang="ru-RU" sz="2400" dirty="0" smtClean="0"/>
              <a:t> </a:t>
            </a:r>
            <a:r>
              <a:rPr lang="ru-RU" sz="2400" dirty="0" err="1" smtClean="0"/>
              <a:t>Кечил-оол</a:t>
            </a:r>
            <a:endParaRPr lang="ru-RU" sz="2400" dirty="0"/>
          </a:p>
        </p:txBody>
      </p:sp>
      <p:pic>
        <p:nvPicPr>
          <p:cNvPr id="2053" name="Picture 5" descr="C:\Users\User\Downloads\6c1f316b39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86124"/>
            <a:ext cx="1600197" cy="2690810"/>
          </a:xfrm>
          <a:prstGeom prst="rect">
            <a:avLst/>
          </a:prstGeom>
          <a:noFill/>
        </p:spPr>
      </p:pic>
      <p:pic>
        <p:nvPicPr>
          <p:cNvPr id="1026" name="Picture 2" descr="C:\Users\User\Desktop\ТНР\th_IMG_96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205034" cy="3307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27146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User\Desktop\ТНР\1273298860_baylak-vera-foto-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333750" cy="4895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64305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По состоянию на июль </a:t>
            </a:r>
            <a:r>
              <a:rPr lang="ru-RU" sz="2000" u="sng" dirty="0" smtClean="0">
                <a:hlinkClick r:id="rId3" tooltip="2011 год"/>
              </a:rPr>
              <a:t>2011 года</a:t>
            </a:r>
            <a:r>
              <a:rPr lang="ru-RU" sz="2000" dirty="0" smtClean="0"/>
              <a:t> из 206 членов добровольческой группы, </a:t>
            </a:r>
          </a:p>
          <a:p>
            <a:r>
              <a:rPr lang="ru-RU" sz="2000" dirty="0" smtClean="0"/>
              <a:t>жива только одна женщина — </a:t>
            </a:r>
          </a:p>
          <a:p>
            <a:r>
              <a:rPr lang="ru-RU" sz="2000" u="sng" dirty="0" smtClean="0">
                <a:hlinkClick r:id="rId4" tooltip="Сестра милосердия"/>
              </a:rPr>
              <a:t>сестра милосердия</a:t>
            </a:r>
            <a:r>
              <a:rPr lang="ru-RU" sz="2000" dirty="0" smtClean="0"/>
              <a:t> </a:t>
            </a:r>
          </a:p>
          <a:p>
            <a:r>
              <a:rPr lang="ru-RU" sz="2400" dirty="0" err="1" smtClean="0"/>
              <a:t>Байлак</a:t>
            </a:r>
            <a:r>
              <a:rPr lang="ru-RU" sz="2400" dirty="0" smtClean="0"/>
              <a:t> </a:t>
            </a:r>
            <a:r>
              <a:rPr lang="ru-RU" sz="2400" dirty="0" err="1" smtClean="0"/>
              <a:t>Чульдумовна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Ооржак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(Вера </a:t>
            </a:r>
            <a:r>
              <a:rPr lang="ru-RU" sz="2400" dirty="0" err="1" smtClean="0"/>
              <a:t>Байлак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3071834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письменно ответить на вопросы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 11, 12, 13 (с. 349)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Соотношение сил к началу 1944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82752"/>
          <a:ext cx="8358250" cy="417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1928826"/>
                <a:gridCol w="1857388"/>
                <a:gridCol w="1857392"/>
              </a:tblGrid>
              <a:tr h="8350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Силы и средства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Красная Армия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Вермахт и союзники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Соотношение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Личный состав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6 165 000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4 834 000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1,3 :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Танки и САУ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5 357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1,4 :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Самолеты боевые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8 506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3 073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2,7 :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0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Орудия и минометы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83 580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49 100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1,7 :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6632"/>
            <a:ext cx="710483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Тегеранская конференция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(28 ноября  - 1 декабря 1943г.)</a:t>
            </a:r>
          </a:p>
        </p:txBody>
      </p:sp>
      <p:pic>
        <p:nvPicPr>
          <p:cNvPr id="12291" name="Picture 2" descr="C:\Users\Лидия\Documents\11 класс\ВОВ\1944-1945г\Tehran_Conference,_19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3286125" cy="267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3306" y="1571612"/>
            <a:ext cx="3000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Участники: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СССР </a:t>
            </a:r>
            <a:r>
              <a:rPr lang="ru-RU" sz="2000" b="1" dirty="0" smtClean="0">
                <a:latin typeface="+mn-lt"/>
              </a:rPr>
              <a:t>(Сталин </a:t>
            </a:r>
            <a:r>
              <a:rPr lang="ru-RU" sz="2000" b="1" dirty="0">
                <a:latin typeface="+mn-lt"/>
              </a:rPr>
              <a:t>И.В.)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Англия (</a:t>
            </a:r>
            <a:r>
              <a:rPr lang="ru-RU" sz="2000" b="1" dirty="0" err="1">
                <a:latin typeface="+mn-lt"/>
              </a:rPr>
              <a:t>У.Черчиль</a:t>
            </a:r>
            <a:r>
              <a:rPr lang="ru-RU" sz="2000" b="1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США (Ф.Д.Рузвельт</a:t>
            </a:r>
            <a:r>
              <a:rPr lang="ru-RU" dirty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4357694"/>
            <a:ext cx="44291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Основные вопросы: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Открытие второго фронта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Польский вопрос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Проблемы послевоенного устройства Германии и всего мира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Война с Японией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4357694"/>
            <a:ext cx="256091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И.В. Сталин, Ф.Д.Рузвельт, У. Черчиль</a:t>
            </a:r>
          </a:p>
        </p:txBody>
      </p:sp>
      <p:pic>
        <p:nvPicPr>
          <p:cNvPr id="12295" name="Picture 3" descr="C:\Users\Лидия\Documents\11 класс\ВОВ\1944-1945г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500174"/>
            <a:ext cx="2829636" cy="22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Открытие второго фронта 6 июня 1944 г.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высадка англо-американских войск на севере Франции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онцлагеря\785px-Allied_Invasion_For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0099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нцлагеря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5326"/>
            <a:ext cx="5429256" cy="3892674"/>
          </a:xfrm>
          <a:prstGeom prst="rect">
            <a:avLst/>
          </a:prstGeom>
          <a:noFill/>
        </p:spPr>
      </p:pic>
      <p:pic>
        <p:nvPicPr>
          <p:cNvPr id="5123" name="Picture 3" descr="C:\Users\User\Desktop\концлагер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732" y="0"/>
            <a:ext cx="5233268" cy="378619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6" y="4643446"/>
            <a:ext cx="347185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операция явилось самой крупной морской операцией второй мировой войны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5 июля в Нормандии уже находилось около 1 млн. чел.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500 танков 10 тыс. самолетов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онцлагеря\300px-NormandySupply_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43800" cy="46752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Нормандская десантная операция положила начало широкомасштабному наступлению союзников в Западной Европе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map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052607" cy="70723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357166"/>
            <a:ext cx="481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2) конец блокады Ленинграда </a:t>
            </a:r>
            <a:endParaRPr lang="ru-RU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map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348438" cy="7461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349</Words>
  <PresentationFormat>Экран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Военные действия в 1944 г.  план урока:  1) накануне общего наступления 1944 г.  2) конец блокады Ленинграда  3) освобождение Правобережной         Украины и Крыма  4) летнее наступление 1944 г. </vt:lpstr>
      <vt:lpstr>Прибалтика, Белоруссия, Правобережная Украина,   Молдавия,  Крым.</vt:lpstr>
      <vt:lpstr>Соотношение сил к началу 1944 года</vt:lpstr>
      <vt:lpstr>Слайд 4</vt:lpstr>
      <vt:lpstr>Открытие второго фронта 6 июня 1944 г.  высадка англо-американских войск на севере Франции</vt:lpstr>
      <vt:lpstr>Эта операция явилось самой крупной морской операцией второй мировой войны. </vt:lpstr>
      <vt:lpstr>Нормандская десантная операция положила начало широкомасштабному наступлению союзников в Западной Европе</vt:lpstr>
      <vt:lpstr>Слайд 8</vt:lpstr>
      <vt:lpstr>Слайд 9</vt:lpstr>
      <vt:lpstr>27 января 1944 г. завершилась продолжавшаяся 900 дней и ночей героическая оборона Ленинграда </vt:lpstr>
      <vt:lpstr>3) Освобождение правобережной Украины и Крыма конец декабря  1943 г. – март 1944 г. </vt:lpstr>
      <vt:lpstr>4) летнее наступление 1944 г.</vt:lpstr>
      <vt:lpstr>17 июля 1944 г. по центру Москвы провели  57 тыс. пленных немцев армии «Центр» </vt:lpstr>
      <vt:lpstr>Ясско-Кишиневская операция  20 – 29 августа 1944 г.   24 августа освободили столицу Молдавии  г. Кишинев  </vt:lpstr>
      <vt:lpstr>освобождение Прибалтийских республик июль-октябрь 1944 г.  </vt:lpstr>
      <vt:lpstr>Советские войска вышли к Балтийскому морю.  Восточная Пруссия 1944 г. </vt:lpstr>
      <vt:lpstr>Тувинские танкисты-добровольцы 1943 г.</vt:lpstr>
      <vt:lpstr>Слайд 18</vt:lpstr>
      <vt:lpstr> 1 сентября 1943 г. первый добровольческий эскадрон ТНРА, под командованием капитана Тюлюша Кечил-оола в составе 206 человек отправился на фронт.   </vt:lpstr>
      <vt:lpstr>Слайд 20</vt:lpstr>
      <vt:lpstr>Слайд 21</vt:lpstr>
      <vt:lpstr>Возвращение добровольцев с фронта  на родину вернулись  165 человек </vt:lpstr>
      <vt:lpstr>Хомушку Чургуй-оол    Тюлюш Кечил-оол</vt:lpstr>
      <vt:lpstr>Слайд 24</vt:lpstr>
      <vt:lpstr>Домашнее задание:  письменно ответить на вопросы  № 11, 12, 13 (с. 349)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www</cp:lastModifiedBy>
  <cp:revision>71</cp:revision>
  <dcterms:created xsi:type="dcterms:W3CDTF">2012-04-04T08:34:27Z</dcterms:created>
  <dcterms:modified xsi:type="dcterms:W3CDTF">2014-11-10T10:45:21Z</dcterms:modified>
</cp:coreProperties>
</file>