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7" r:id="rId2"/>
    <p:sldId id="257" r:id="rId3"/>
    <p:sldId id="300" r:id="rId4"/>
    <p:sldId id="260" r:id="rId5"/>
    <p:sldId id="271" r:id="rId6"/>
    <p:sldId id="280" r:id="rId7"/>
    <p:sldId id="293" r:id="rId8"/>
    <p:sldId id="299" r:id="rId9"/>
    <p:sldId id="301" r:id="rId10"/>
    <p:sldId id="29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0"/>
    </p:cViewPr>
  </p:sorterViewPr>
  <p:notesViewPr>
    <p:cSldViewPr>
      <p:cViewPr varScale="1">
        <p:scale>
          <a:sx n="40" d="100"/>
          <a:sy n="40" d="100"/>
        </p:scale>
        <p:origin x="-2012" y="-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651F0F-7BE4-4538-9D0A-71525F8E97A4}" type="datetimeFigureOut">
              <a:rPr lang="ru-RU"/>
              <a:pPr>
                <a:defRPr/>
              </a:pPr>
              <a:t>10.11.2014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6A0477-2A31-4719-A02A-DD8EFB166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3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2247A8-DC2C-4E5B-AE11-BF63171324C5}" type="datetimeFigureOut">
              <a:rPr lang="ru-RU"/>
              <a:pPr>
                <a:defRPr/>
              </a:pPr>
              <a:t>10.11.2014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47ABBC-6B99-4906-B33F-BF552EAF89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026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A8CE-EF73-4400-B67A-2D64C0166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2226-5F5D-4354-B4A7-34EF599C6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93F-72AB-4FE4-A84A-F6C712E344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F6F5-F1D0-4F89-86C0-5E8D64E58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4289-24D0-4B8C-9A5C-7167330C6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BAA4-49F5-4D1A-B1AA-CE950CBC7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EEF5-B2D3-4123-886F-E375BD4A8C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9B50-6EBB-496C-AF50-2684F94E2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4DB9-F5AC-47A4-8439-5D36A430A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B8BD-408F-4505-B33D-91E5ED6191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FA7B-9462-463A-8344-30A9A69492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134B8-1E56-481D-8266-3BEBC43C5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ituthion.garant.ru/" TargetMode="External"/><Relationship Id="rId2" Type="http://schemas.openxmlformats.org/officeDocument/2006/relationships/hyperlink" Target="http://www.ug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400" y="1143000"/>
            <a:ext cx="65532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800" u="sng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История конституции</a:t>
            </a:r>
          </a:p>
          <a:p>
            <a:pPr>
              <a:defRPr/>
            </a:pPr>
            <a:r>
              <a:rPr lang="ru-RU" sz="5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России</a:t>
            </a:r>
            <a:endParaRPr lang="ru-RU" sz="5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3810000"/>
            <a:ext cx="4876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истории Петрова Е.В</a:t>
            </a:r>
            <a:endParaRPr lang="ru-RU" sz="2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2057400" y="22860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Благодарим </a:t>
            </a:r>
            <a:r>
              <a:rPr lang="ru-RU" sz="2800" b="1" dirty="0"/>
              <a:t>за внимание!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1752600" y="3200400"/>
            <a:ext cx="6096000" cy="2483383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  <a:p>
            <a:pPr>
              <a:defRPr/>
            </a:pPr>
            <a:r>
              <a:rPr lang="en-US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  <a:r>
              <a:rPr lang="en-US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//www.ug.ru/</a:t>
            </a:r>
            <a:endParaRPr lang="en-US" sz="2000" i="1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//constituthion.garant.ru</a:t>
            </a:r>
            <a:endParaRPr lang="ru-RU" sz="2000" i="1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i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А.Ф.Никитин</a:t>
            </a:r>
            <a:r>
              <a:rPr lang="ru-RU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«Основы государства и права»</a:t>
            </a:r>
          </a:p>
          <a:p>
            <a:pPr>
              <a:defRPr/>
            </a:pPr>
            <a:r>
              <a:rPr lang="ru-RU" sz="2000" i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В.П.Водопьянов</a:t>
            </a:r>
            <a:r>
              <a:rPr lang="ru-RU" sz="2000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«Теория государства и права»</a:t>
            </a:r>
          </a:p>
          <a:p>
            <a:pPr>
              <a:defRPr/>
            </a:pPr>
            <a:endParaRPr lang="ru-RU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Courier New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3962400" y="1219200"/>
            <a:ext cx="48006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Конституция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(от </a:t>
            </a:r>
            <a:r>
              <a:rPr lang="ru-RU" sz="2400" dirty="0">
                <a:hlinkClick r:id="rId3" action="ppaction://hlinkfile" tooltip="Латинский язык"/>
              </a:rPr>
              <a:t>лат.</a:t>
            </a:r>
            <a:r>
              <a:rPr lang="ru-RU" sz="2400" dirty="0"/>
              <a:t> </a:t>
            </a:r>
            <a:r>
              <a:rPr lang="la-Latn" sz="2400" i="1" dirty="0"/>
              <a:t>constitutio</a:t>
            </a:r>
            <a:r>
              <a:rPr lang="ru-RU" sz="2400" dirty="0"/>
              <a:t> — «устройство») - </a:t>
            </a:r>
          </a:p>
          <a:p>
            <a:pPr algn="ctr"/>
            <a:r>
              <a:rPr lang="ru-RU" sz="2400" u="sng" dirty="0"/>
              <a:t>основной закон государства.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Термин взят из </a:t>
            </a:r>
          </a:p>
          <a:p>
            <a:pPr algn="ctr"/>
            <a:r>
              <a:rPr lang="ru-RU" sz="2400" dirty="0"/>
              <a:t>технического оборота </a:t>
            </a:r>
          </a:p>
          <a:p>
            <a:pPr algn="ctr"/>
            <a:r>
              <a:rPr lang="ru-RU" sz="2400" i="1" u="sng" dirty="0"/>
              <a:t> «</a:t>
            </a:r>
            <a:r>
              <a:rPr lang="en-US" sz="2400" i="1" u="sng" dirty="0"/>
              <a:t>rem </a:t>
            </a:r>
            <a:r>
              <a:rPr lang="en-US" sz="2400" i="1" u="sng" dirty="0" err="1"/>
              <a:t>publicam</a:t>
            </a:r>
            <a:r>
              <a:rPr lang="en-US" sz="2400" i="1" u="sng" dirty="0"/>
              <a:t> </a:t>
            </a:r>
            <a:r>
              <a:rPr lang="en-US" sz="2400" i="1" u="sng" dirty="0" err="1"/>
              <a:t>constituire</a:t>
            </a:r>
            <a:r>
              <a:rPr lang="ru-RU" sz="2400" i="1" u="sng" dirty="0"/>
              <a:t>», </a:t>
            </a:r>
          </a:p>
          <a:p>
            <a:pPr algn="ctr"/>
            <a:r>
              <a:rPr lang="ru-RU" sz="2400" dirty="0"/>
              <a:t>которым начинались акты римских императоров.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eb8fe929018d45576607f53e8a6240d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764952">
            <a:off x="650071" y="852921"/>
            <a:ext cx="3788487" cy="4064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762000" y="4572000"/>
            <a:ext cx="373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u="sng"/>
          </a:p>
          <a:p>
            <a:pPr algn="ctr"/>
            <a:r>
              <a:rPr lang="ru-RU" sz="2400" b="1" u="sng">
                <a:latin typeface="Monotype Corsiva" pitchFamily="66" charset="0"/>
              </a:rPr>
              <a:t>«Благо народа – высший закон»</a:t>
            </a:r>
          </a:p>
          <a:p>
            <a:pPr algn="ctr"/>
            <a:r>
              <a:rPr lang="ru-RU"/>
              <a:t>(античное изречение)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ru-RU" sz="3200" b="1" dirty="0"/>
              <a:t>История Конституции России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0" y="1828801"/>
            <a:ext cx="5791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1918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Конституция РСФСР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1924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Конституция СССР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Конституция СССР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1977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Конституция СССР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Конституция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618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008313" cy="1162050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Конституция РСФСР 1918 г. </a:t>
            </a:r>
            <a:endParaRPr lang="ru-RU" sz="2400" dirty="0" smtClean="0"/>
          </a:p>
        </p:txBody>
      </p:sp>
      <p:sp>
        <p:nvSpPr>
          <p:cNvPr id="11" name="Подзаголовок 10"/>
          <p:cNvSpPr>
            <a:spLocks noGrp="1"/>
          </p:cNvSpPr>
          <p:nvPr>
            <p:ph idx="1"/>
          </p:nvPr>
        </p:nvSpPr>
        <p:spPr>
          <a:xfrm>
            <a:off x="5410200" y="304800"/>
            <a:ext cx="5111750" cy="5853113"/>
          </a:xfrm>
        </p:spPr>
        <p:txBody>
          <a:bodyPr/>
          <a:lstStyle/>
          <a:p>
            <a:pPr marL="342900" lvl="0" indent="-342900" algn="l" eaLnBrk="1" hangingPunct="1"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kern="0" dirty="0">
              <a:solidFill>
                <a:srgbClr val="000000"/>
              </a:solidFill>
              <a:latin typeface="Tahoma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52600" y="1447800"/>
            <a:ext cx="3008313" cy="4691063"/>
          </a:xfrm>
        </p:spPr>
        <p:txBody>
          <a:bodyPr/>
          <a:lstStyle/>
          <a:p>
            <a:pPr algn="just" defTabSz="354013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Конституция содержала 6 разделов, 17 глав и 90 статей. Конституция 1918 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закрепила диктатуру пролетариата.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354013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Лица, жившие на нетрудовые доходы или использовавшие наемный труд были лишены политических прав.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354013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Данная Конституция была самой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идеологизированной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из всех советских конституций. </a:t>
            </a:r>
          </a:p>
          <a:p>
            <a:pPr algn="just" defTabSz="354013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Она утратила силу в связи с принятием Конституции 1924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just"/>
            <a:endParaRPr lang="ru-RU" dirty="0"/>
          </a:p>
        </p:txBody>
      </p:sp>
      <p:pic>
        <p:nvPicPr>
          <p:cNvPr id="5" name="Picture 4" descr="220px-Обложка_Конституции_РСФСР_1918_года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75594"/>
            <a:ext cx="2743200" cy="43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3008313" cy="1162050"/>
          </a:xfrm>
        </p:spPr>
        <p:txBody>
          <a:bodyPr/>
          <a:lstStyle/>
          <a:p>
            <a:pPr algn="ctr"/>
            <a:r>
              <a:rPr lang="ru-RU" dirty="0"/>
              <a:t>Конституция СССР </a:t>
            </a:r>
            <a:br>
              <a:rPr lang="ru-RU" dirty="0"/>
            </a:br>
            <a:r>
              <a:rPr lang="ru-RU" dirty="0"/>
              <a:t>1924 г.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71600" y="2057400"/>
            <a:ext cx="3008313" cy="4081463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1922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I съезд Советов СССР утвердил Договор об образовании СССР. Договор подписали четыре республики: Россия, Украина, Белоруссия и Закавказье (в состав которой входили Грузия, Армения, Азербайджан). Каждая из республик уже имела свою конституцию. Съезд принял решение о разработке общесоюзной конституции. 1924 года Конституция была единогласно принята II съездом Советов.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0" y="114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385451"/>
            <a:ext cx="3008313" cy="1162050"/>
          </a:xfrm>
        </p:spPr>
        <p:txBody>
          <a:bodyPr/>
          <a:lstStyle/>
          <a:p>
            <a:pPr algn="ctr"/>
            <a:r>
              <a:rPr lang="ru-RU" sz="2400" dirty="0"/>
              <a:t>Конституция СССР </a:t>
            </a:r>
            <a:br>
              <a:rPr lang="ru-RU" sz="2400" dirty="0"/>
            </a:br>
            <a:r>
              <a:rPr lang="ru-RU" sz="2400" dirty="0"/>
              <a:t>1936 г.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19200" y="1752600"/>
            <a:ext cx="3886200" cy="4691063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Неофициальное название: </a:t>
            </a:r>
            <a:r>
              <a:rPr lang="ru-RU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«Сталинская конституция»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>
                <a:solidFill>
                  <a:srgbClr val="202A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Несмотря на свое название, основным автором конституции был впоследствии репрессированный Николай Бухарин. В работе над текстом конституции непосредственно принимал участие И.В. Сталин.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Конституция 1936 года по замыслу авторов должна была отразить важный этап в истории Советского государства – построение социализма. В ее обсуждении впервые участвовало 75 млн. чел.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0_1c0d6_199e7891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27666"/>
            <a:ext cx="3352800" cy="4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838200"/>
            <a:ext cx="3048000" cy="11747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/>
              <a:t>Конституция СССР 1977 г. </a:t>
            </a:r>
            <a:endParaRPr lang="ru-RU" sz="2400" b="0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371600" y="2131768"/>
            <a:ext cx="3008313" cy="4691063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Эта конституция закрепляла однопартийную политическую систему (КПСС). Несмотря на распад СССР действовала на территории России до 1993 г.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Вошла в историю как «конституция развитого социализма» или </a:t>
            </a:r>
          </a:p>
          <a:p>
            <a:r>
              <a:rPr lang="ru-RU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«Брежневская конституция»</a:t>
            </a:r>
            <a:r>
              <a:rPr lang="ru-RU" sz="1800" b="1" dirty="0">
                <a:solidFill>
                  <a:srgbClr val="202A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Picture 4" descr="brez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/>
          <a:stretch>
            <a:fillRect/>
          </a:stretch>
        </p:blipFill>
        <p:spPr bwMode="auto">
          <a:xfrm>
            <a:off x="4876800" y="1600200"/>
            <a:ext cx="31241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10400" cy="1403350"/>
          </a:xfrm>
        </p:spPr>
        <p:txBody>
          <a:bodyPr/>
          <a:lstStyle/>
          <a:p>
            <a:pPr algn="ctr"/>
            <a:r>
              <a:rPr lang="ru-RU" sz="4000" b="1" dirty="0"/>
              <a:t>12 декабря 1993 года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28800" y="2166937"/>
            <a:ext cx="3008313" cy="38528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Всенародным голосованием была принята </a:t>
            </a: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409315" cy="277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747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/>
          <a:lstStyle/>
          <a:p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1143000"/>
            <a:ext cx="2932113" cy="4800600"/>
          </a:xfrm>
        </p:spPr>
        <p:txBody>
          <a:bodyPr/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12 декабря 1993 года в нашей стране впервые за её историю был принят принципиально новый Основной закон – такой Закон, который признал высшей ценностью человека, его права и свободы, который установил основы демократического порядка России и обязавший государство на деле соблюдать и защищать эти новые базовые ценности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F:\РОССИЙСКАЯ СИМВОЛИКА\Конституция\ca1e52ed0946d9909dc4d26b1f651e73_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3586" r="2478" b="7758"/>
          <a:stretch>
            <a:fillRect/>
          </a:stretch>
        </p:blipFill>
        <p:spPr bwMode="auto">
          <a:xfrm>
            <a:off x="4343400" y="1524000"/>
            <a:ext cx="3962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713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p"/>
    </p:bldLst>
  </p:timing>
</p:sld>
</file>

<file path=ppt/theme/theme1.xml><?xml version="1.0" encoding="utf-8"?>
<a:theme xmlns:a="http://schemas.openxmlformats.org/drawingml/2006/main" name="Россия на карте ми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395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Россия на карте мира</vt:lpstr>
      <vt:lpstr>Презентация PowerPoint</vt:lpstr>
      <vt:lpstr>Презентация PowerPoint</vt:lpstr>
      <vt:lpstr>История Конституции России</vt:lpstr>
      <vt:lpstr> Конституция РСФСР 1918 г. </vt:lpstr>
      <vt:lpstr>Конституция СССР  1924 г. </vt:lpstr>
      <vt:lpstr>Конституция СССР  1936 г. </vt:lpstr>
      <vt:lpstr>Конституция СССР 1977 г. </vt:lpstr>
      <vt:lpstr>12 декабря 1993 года</vt:lpstr>
      <vt:lpstr>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Дима</cp:lastModifiedBy>
  <cp:revision>133</cp:revision>
  <cp:lastPrinted>1601-01-01T00:00:00Z</cp:lastPrinted>
  <dcterms:created xsi:type="dcterms:W3CDTF">1601-01-01T00:00:00Z</dcterms:created>
  <dcterms:modified xsi:type="dcterms:W3CDTF">2014-11-10T14:29:45Z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