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5"/>
  </p:notesMasterIdLst>
  <p:sldIdLst>
    <p:sldId id="256" r:id="rId2"/>
    <p:sldId id="286" r:id="rId3"/>
    <p:sldId id="299" r:id="rId4"/>
    <p:sldId id="263" r:id="rId5"/>
    <p:sldId id="287" r:id="rId6"/>
    <p:sldId id="289" r:id="rId7"/>
    <p:sldId id="290" r:id="rId8"/>
    <p:sldId id="257" r:id="rId9"/>
    <p:sldId id="259" r:id="rId10"/>
    <p:sldId id="258" r:id="rId11"/>
    <p:sldId id="260" r:id="rId12"/>
    <p:sldId id="262" r:id="rId13"/>
    <p:sldId id="266" r:id="rId14"/>
    <p:sldId id="265" r:id="rId15"/>
    <p:sldId id="271" r:id="rId16"/>
    <p:sldId id="264" r:id="rId17"/>
    <p:sldId id="267" r:id="rId18"/>
    <p:sldId id="268" r:id="rId19"/>
    <p:sldId id="261" r:id="rId20"/>
    <p:sldId id="269" r:id="rId21"/>
    <p:sldId id="276" r:id="rId22"/>
    <p:sldId id="273" r:id="rId23"/>
    <p:sldId id="277" r:id="rId24"/>
    <p:sldId id="278" r:id="rId25"/>
    <p:sldId id="281" r:id="rId26"/>
    <p:sldId id="280" r:id="rId27"/>
    <p:sldId id="282" r:id="rId28"/>
    <p:sldId id="291" r:id="rId29"/>
    <p:sldId id="292" r:id="rId30"/>
    <p:sldId id="283" r:id="rId31"/>
    <p:sldId id="293" r:id="rId32"/>
    <p:sldId id="294" r:id="rId33"/>
    <p:sldId id="284" r:id="rId34"/>
    <p:sldId id="297" r:id="rId35"/>
    <p:sldId id="275" r:id="rId36"/>
    <p:sldId id="298" r:id="rId37"/>
    <p:sldId id="274" r:id="rId38"/>
    <p:sldId id="279" r:id="rId39"/>
    <p:sldId id="270" r:id="rId40"/>
    <p:sldId id="295" r:id="rId41"/>
    <p:sldId id="296" r:id="rId42"/>
    <p:sldId id="285" r:id="rId43"/>
    <p:sldId id="28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5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DB94-C233-41DA-83FB-9B0EDEC965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DE3F-29E4-4B6B-9FD7-1727B5457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1</a:t>
            </a:r>
            <a:r>
              <a:rPr lang="ru-RU" baseline="0" dirty="0" smtClean="0"/>
              <a:t> – 6. Можно перейти к тесту ран, если не хватает </a:t>
            </a:r>
            <a:r>
              <a:rPr lang="ru-RU" baseline="0" dirty="0" err="1" smtClean="0"/>
              <a:t>времениьше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DE3F-29E4-4B6B-9FD7-1727B54575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того, как решения задач сданы, проверяем решения (слайды 35 – 37) либо заканчиваем урок.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DE3F-29E4-4B6B-9FD7-1727B545759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27.x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27.x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slide" Target="slide27.xml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9.jpeg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athege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40.xml"/><Relationship Id="rId5" Type="http://schemas.openxmlformats.org/officeDocument/2006/relationships/slide" Target="slide35.xml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35.x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//commons.wikimedia.org/wiki/File:Rotationskoerper_animation.gif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ru-RU" dirty="0" smtClean="0"/>
              <a:t>ТЕЛА ВРАЩЕНИЯ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ПОУ. Геометрия. 11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92_IB_05.png"/>
          <p:cNvPicPr>
            <a:picLocks noChangeAspect="1" noChangeArrowheads="1"/>
          </p:cNvPicPr>
          <p:nvPr/>
        </p:nvPicPr>
        <p:blipFill>
          <a:blip r:embed="rId2" cstate="print"/>
          <a:srcRect l="41571" t="14502" r="1229" b="17233"/>
          <a:stretch>
            <a:fillRect/>
          </a:stretch>
        </p:blipFill>
        <p:spPr bwMode="auto">
          <a:xfrm>
            <a:off x="141342" y="1857364"/>
            <a:ext cx="4357718" cy="35719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Цилиндр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500306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Сечение цилиндра плоскостью, перпендикулярной оси цилиндра -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круг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Цилиндр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135729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Формулы:</a:t>
            </a:r>
            <a:endParaRPr lang="ru-RU" sz="2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00430" y="2571744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площадь основания</a:t>
            </a:r>
          </a:p>
          <a:p>
            <a:endParaRPr lang="ru-RU" sz="2800" dirty="0" smtClean="0"/>
          </a:p>
          <a:p>
            <a:r>
              <a:rPr lang="ru-RU" sz="2800" dirty="0" smtClean="0"/>
              <a:t>- площадь боковой поверхности</a:t>
            </a:r>
          </a:p>
          <a:p>
            <a:endParaRPr lang="ru-RU" sz="2800" dirty="0" smtClean="0"/>
          </a:p>
          <a:p>
            <a:r>
              <a:rPr lang="ru-RU" sz="2800" dirty="0" smtClean="0"/>
              <a:t>- объем</a:t>
            </a:r>
          </a:p>
          <a:p>
            <a:endParaRPr lang="ru-RU" sz="28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285852" y="2571744"/>
          <a:ext cx="1857388" cy="651931"/>
        </p:xfrm>
        <a:graphic>
          <a:graphicData uri="http://schemas.openxmlformats.org/presentationml/2006/ole">
            <p:oleObj spid="_x0000_s3076" name="Формула" r:id="rId3" imgW="672808" imgH="241195" progId="Equation.3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285852" y="3571876"/>
          <a:ext cx="1928826" cy="571504"/>
        </p:xfrm>
        <a:graphic>
          <a:graphicData uri="http://schemas.openxmlformats.org/presentationml/2006/ole">
            <p:oleObj spid="_x0000_s3078" name="Формула" r:id="rId4" imgW="774364" imgH="228501" progId="Equation.3">
              <p:embed/>
            </p:oleObj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428728" y="4643446"/>
          <a:ext cx="1571636" cy="507379"/>
        </p:xfrm>
        <a:graphic>
          <a:graphicData uri="http://schemas.openxmlformats.org/presentationml/2006/ole">
            <p:oleObj spid="_x0000_s3080" name="Формула" r:id="rId5" imgW="622030" imgH="203112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57422" y="5500702"/>
          <a:ext cx="4171950" cy="549275"/>
        </p:xfrm>
        <a:graphic>
          <a:graphicData uri="http://schemas.openxmlformats.org/presentationml/2006/ole">
            <p:oleObj spid="_x0000_s3081" name="Формула" r:id="rId6" imgW="1511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307371" y="3464719"/>
            <a:ext cx="4572032" cy="7143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уга 2"/>
          <p:cNvSpPr/>
          <p:nvPr/>
        </p:nvSpPr>
        <p:spPr>
          <a:xfrm>
            <a:off x="1357290" y="4100078"/>
            <a:ext cx="2500330" cy="785818"/>
          </a:xfrm>
          <a:prstGeom prst="arc">
            <a:avLst>
              <a:gd name="adj1" fmla="val 10961032"/>
              <a:gd name="adj2" fmla="val 0"/>
            </a:avLst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1343222" y="4071942"/>
            <a:ext cx="2500330" cy="857256"/>
          </a:xfrm>
          <a:prstGeom prst="arc">
            <a:avLst>
              <a:gd name="adj1" fmla="val 21472473"/>
              <a:gd name="adj2" fmla="val 108584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85663" y="2586361"/>
            <a:ext cx="2543632" cy="1228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3" idx="2"/>
          </p:cNvCxnSpPr>
          <p:nvPr/>
        </p:nvCxnSpPr>
        <p:spPr>
          <a:xfrm rot="16200000" flipH="1">
            <a:off x="1932586" y="2567952"/>
            <a:ext cx="2564185" cy="1285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300469" y="3200069"/>
            <a:ext cx="2571768" cy="292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643174" y="4500570"/>
            <a:ext cx="928694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0067" y="3036091"/>
            <a:ext cx="2928958" cy="7143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214414" y="4643446"/>
            <a:ext cx="1785950" cy="78581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Теория. Конус</a:t>
            </a:r>
            <a:br>
              <a:rPr lang="ru-RU" sz="3600" dirty="0" smtClean="0"/>
            </a:br>
            <a:endParaRPr lang="ru-RU" sz="3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2599872" y="2285992"/>
            <a:ext cx="1857388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57224" y="928670"/>
            <a:ext cx="1714512" cy="64294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000364" y="3429000"/>
            <a:ext cx="1857388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2664" y="2857496"/>
            <a:ext cx="1714512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14942" y="2000240"/>
            <a:ext cx="3929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Основные понятия: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Вершина конуса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Ось  конуса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Основание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Высота </a:t>
            </a:r>
            <a:r>
              <a:rPr lang="ru-RU" sz="2800" i="1" dirty="0" smtClean="0"/>
              <a:t>(</a:t>
            </a:r>
            <a:r>
              <a:rPr lang="en-US" sz="2800" i="1" dirty="0" smtClean="0"/>
              <a:t>h</a:t>
            </a:r>
            <a:r>
              <a:rPr lang="ru-RU" sz="2800" i="1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Образующая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Радиус основания (</a:t>
            </a:r>
            <a:r>
              <a:rPr lang="en-US" sz="2800" i="1" dirty="0" smtClean="0"/>
              <a:t>R</a:t>
            </a:r>
            <a:r>
              <a:rPr lang="ru-RU" sz="2800" dirty="0" smtClean="0"/>
              <a:t>)</a:t>
            </a:r>
          </a:p>
          <a:p>
            <a:endParaRPr lang="ru-RU" sz="2800" dirty="0"/>
          </a:p>
        </p:txBody>
      </p:sp>
      <p:sp>
        <p:nvSpPr>
          <p:cNvPr id="29" name="Овал 28"/>
          <p:cNvSpPr/>
          <p:nvPr/>
        </p:nvSpPr>
        <p:spPr>
          <a:xfrm>
            <a:off x="928662" y="492919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28662" y="500042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8596" y="242886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357686" y="3056644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000496" y="189956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0800000" flipV="1">
            <a:off x="2585804" y="971972"/>
            <a:ext cx="1857388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286248" y="1015274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58520" y="960100"/>
            <a:ext cx="42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6656" y="3500438"/>
            <a:ext cx="42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Конус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 descr="C:\Users\Татьяна\Desktop\92_IB_06.png"/>
          <p:cNvPicPr>
            <a:picLocks noChangeAspect="1" noChangeArrowheads="1"/>
          </p:cNvPicPr>
          <p:nvPr/>
        </p:nvPicPr>
        <p:blipFill>
          <a:blip r:embed="rId2" cstate="print"/>
          <a:srcRect l="2000" t="1065" r="54000" b="13017"/>
          <a:stretch>
            <a:fillRect/>
          </a:stretch>
        </p:blipFill>
        <p:spPr bwMode="auto">
          <a:xfrm>
            <a:off x="1285852" y="928670"/>
            <a:ext cx="3143272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1928802"/>
            <a:ext cx="457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Осевое сечение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(сечение, проходящее через ось конуса) –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равнобедренный треугольник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Конус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Picture 2" descr="C:\Users\Татьяна\Desktop\92_IB_06.png"/>
          <p:cNvPicPr>
            <a:picLocks noChangeAspect="1" noChangeArrowheads="1"/>
          </p:cNvPicPr>
          <p:nvPr/>
        </p:nvPicPr>
        <p:blipFill>
          <a:blip r:embed="rId2" cstate="print"/>
          <a:srcRect l="46000" t="27101" r="1000" b="10414"/>
          <a:stretch>
            <a:fillRect/>
          </a:stretch>
        </p:blipFill>
        <p:spPr bwMode="auto">
          <a:xfrm>
            <a:off x="2357422" y="785794"/>
            <a:ext cx="378621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4500570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Сечение конуса плоскостью, перпендикулярной оси конуса -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круг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Конус*</a:t>
            </a:r>
            <a:endParaRPr lang="ru-RU" sz="3600" dirty="0"/>
          </a:p>
        </p:txBody>
      </p:sp>
      <p:pic>
        <p:nvPicPr>
          <p:cNvPr id="28674" name="Picture 2" descr="konyc"/>
          <p:cNvPicPr>
            <a:picLocks noChangeAspect="1" noChangeArrowheads="1"/>
          </p:cNvPicPr>
          <p:nvPr/>
        </p:nvPicPr>
        <p:blipFill>
          <a:blip r:embed="rId2" cstate="print"/>
          <a:srcRect l="2016" t="2011"/>
          <a:stretch>
            <a:fillRect/>
          </a:stretch>
        </p:blipFill>
        <p:spPr bwMode="auto">
          <a:xfrm>
            <a:off x="928662" y="1285860"/>
            <a:ext cx="6943724" cy="34813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5072074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Сечения конической поверхности плоскостью: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эллипс;   б) парабола;    в) гипербола.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Конус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8595" t="26571" r="43791" b="44936"/>
          <a:stretch>
            <a:fillRect/>
          </a:stretch>
        </p:blipFill>
        <p:spPr bwMode="auto">
          <a:xfrm>
            <a:off x="2214546" y="1214422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507207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Развертка боковой поверхности конуса.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Конус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135729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Формулы:</a:t>
            </a:r>
            <a:endParaRPr lang="ru-RU" sz="2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00430" y="2571744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площадь основания</a:t>
            </a:r>
          </a:p>
          <a:p>
            <a:endParaRPr lang="ru-RU" sz="2800" dirty="0" smtClean="0"/>
          </a:p>
          <a:p>
            <a:r>
              <a:rPr lang="ru-RU" sz="2800" dirty="0" smtClean="0"/>
              <a:t>- площадь боковой поверхности</a:t>
            </a:r>
          </a:p>
          <a:p>
            <a:endParaRPr lang="ru-RU" sz="2800" dirty="0" smtClean="0"/>
          </a:p>
          <a:p>
            <a:r>
              <a:rPr lang="ru-RU" sz="2800" dirty="0" smtClean="0"/>
              <a:t>- объем</a:t>
            </a:r>
          </a:p>
          <a:p>
            <a:endParaRPr lang="ru-RU" sz="28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285852" y="2571744"/>
          <a:ext cx="1857388" cy="651931"/>
        </p:xfrm>
        <a:graphic>
          <a:graphicData uri="http://schemas.openxmlformats.org/presentationml/2006/ole">
            <p:oleObj spid="_x0000_s21506" name="Формула" r:id="rId3" imgW="672808" imgH="241195" progId="Equation.3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441450" y="3571880"/>
          <a:ext cx="1614488" cy="571500"/>
        </p:xfrm>
        <a:graphic>
          <a:graphicData uri="http://schemas.openxmlformats.org/presentationml/2006/ole">
            <p:oleObj spid="_x0000_s21507" name="Формула" r:id="rId4" imgW="647640" imgH="228600" progId="Equation.3">
              <p:embed/>
            </p:oleObj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500166" y="4619629"/>
          <a:ext cx="1504354" cy="809635"/>
        </p:xfrm>
        <a:graphic>
          <a:graphicData uri="http://schemas.openxmlformats.org/presentationml/2006/ole">
            <p:oleObj spid="_x0000_s21508" name="Формула" r:id="rId5" imgW="723600" imgH="393480" progId="Equation.3">
              <p:embed/>
            </p:oleObj>
          </a:graphicData>
        </a:graphic>
      </p:graphicFrame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1214414" y="5594369"/>
          <a:ext cx="7046913" cy="549275"/>
        </p:xfrm>
        <a:graphic>
          <a:graphicData uri="http://schemas.openxmlformats.org/presentationml/2006/ole">
            <p:oleObj spid="_x0000_s21509" name="Формула" r:id="rId6" imgW="2552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Теория. Усеченный конус</a:t>
            </a:r>
            <a:endParaRPr lang="ru-RU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67373" t="29989" r="13181" b="40959"/>
          <a:stretch>
            <a:fillRect/>
          </a:stretch>
        </p:blipFill>
        <p:spPr bwMode="auto">
          <a:xfrm>
            <a:off x="1071538" y="1714488"/>
            <a:ext cx="41672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5629275" y="2786063"/>
          <a:ext cx="2498725" cy="571500"/>
        </p:xfrm>
        <a:graphic>
          <a:graphicData uri="http://schemas.openxmlformats.org/presentationml/2006/ole">
            <p:oleObj spid="_x0000_s22531" name="Формула" r:id="rId4" imgW="1002960" imgH="228600" progId="Equation.3">
              <p:embed/>
            </p:oleObj>
          </a:graphicData>
        </a:graphic>
      </p:graphicFrame>
      <p:graphicFrame>
        <p:nvGraphicFramePr>
          <p:cNvPr id="22533" name="Object 8"/>
          <p:cNvGraphicFramePr>
            <a:graphicFrameLocks noChangeAspect="1"/>
          </p:cNvGraphicFramePr>
          <p:nvPr/>
        </p:nvGraphicFramePr>
        <p:xfrm>
          <a:off x="5500694" y="4143380"/>
          <a:ext cx="2930525" cy="809625"/>
        </p:xfrm>
        <a:graphic>
          <a:graphicData uri="http://schemas.openxmlformats.org/presentationml/2006/ole">
            <p:oleObj spid="_x0000_s22533" name="Формула" r:id="rId5" imgW="1409400" imgH="393480" progId="Equation.3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>
            <a:off x="2393141" y="3821909"/>
            <a:ext cx="16430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900109" y="3971819"/>
            <a:ext cx="1914758" cy="2857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43240" y="357187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37147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Теория. Сфера и шар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2511" t="58594" r="65410" b="18945"/>
          <a:stretch>
            <a:fillRect/>
          </a:stretch>
        </p:blipFill>
        <p:spPr bwMode="auto">
          <a:xfrm>
            <a:off x="1071538" y="1643050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5286380" y="3357562"/>
          <a:ext cx="1646237" cy="549275"/>
        </p:xfrm>
        <a:graphic>
          <a:graphicData uri="http://schemas.openxmlformats.org/presentationml/2006/ole">
            <p:oleObj spid="_x0000_s23555" name="Формула" r:id="rId4" imgW="59688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2066" y="1571612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т.О – центр сферы</a:t>
            </a:r>
          </a:p>
          <a:p>
            <a:r>
              <a:rPr lang="en-US" sz="2800" dirty="0" smtClean="0"/>
              <a:t>R </a:t>
            </a:r>
            <a:r>
              <a:rPr lang="ru-RU" sz="2800" dirty="0" smtClean="0"/>
              <a:t>- радиус</a:t>
            </a:r>
            <a:endParaRPr lang="ru-RU" sz="2800" dirty="0"/>
          </a:p>
        </p:txBody>
      </p:sp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5286380" y="4429126"/>
          <a:ext cx="1631598" cy="1000138"/>
        </p:xfrm>
        <a:graphic>
          <a:graphicData uri="http://schemas.openxmlformats.org/presentationml/2006/ole">
            <p:oleObj spid="_x0000_s23556" name="Формула" r:id="rId5" imgW="6346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6314" y="300037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Площадь поверхности: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407194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Объём: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357166"/>
          <a:ext cx="7643865" cy="1844240"/>
        </p:xfrm>
        <a:graphic>
          <a:graphicData uri="http://schemas.openxmlformats.org/drawingml/2006/table">
            <a:tbl>
              <a:tblPr/>
              <a:tblGrid>
                <a:gridCol w="357190"/>
                <a:gridCol w="2460443"/>
                <a:gridCol w="4826232"/>
              </a:tblGrid>
              <a:tr h="3766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Терентьева Татьяна Авенировна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7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работы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 №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 г. Архангельск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1472" y="2214554"/>
            <a:ext cx="77153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6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систематизация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обобщение знаний по теме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«Тела вращения».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7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повторить понятия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цилиндра, конуса и сферы, их элементов;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повторить формулы площади поверхностей и объемов тел вращения;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 закрепить способы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решения задач на тела вращения.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 Формы работы учащихся: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Фронтальная, самостоятельная работа, индивидуальная работа,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презентацией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 Необходимое техническое оборудование: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компьютер; проектор; экран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 Структура и ход  урока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Сфера и шар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59297" t="28320" r="21527" b="38314"/>
          <a:stretch>
            <a:fillRect/>
          </a:stretch>
        </p:blipFill>
        <p:spPr bwMode="auto">
          <a:xfrm>
            <a:off x="571472" y="1357298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6248" y="1214422"/>
            <a:ext cx="44291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Плоскость, имеющая со сферой только одну общую точку, называется касательной плоскостью к сфере.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Т1: </a:t>
            </a:r>
            <a:r>
              <a:rPr lang="ru-RU" sz="2400" dirty="0" smtClean="0">
                <a:latin typeface="Arial" pitchFamily="34" charset="0"/>
                <a:cs typeface="Arial" pitchFamily="34" charset="0"/>
                <a:sym typeface="Symbol"/>
              </a:rPr>
              <a:t> - касательная плоскость, А – точка касания     ОА  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Т2: </a:t>
            </a:r>
            <a:r>
              <a:rPr lang="ru-RU" sz="2400" dirty="0" smtClean="0">
                <a:latin typeface="Arial" pitchFamily="34" charset="0"/>
                <a:cs typeface="Arial" pitchFamily="34" charset="0"/>
                <a:sym typeface="Symbol"/>
              </a:rPr>
              <a:t>ОА  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  <a:sym typeface="Symbol"/>
              </a:rPr>
              <a:t>  - касательная плоскость, А – точка касания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Решение задач (№1 из 6)</a:t>
            </a:r>
            <a:endParaRPr lang="ru-RU" sz="36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86082" y="1285860"/>
            <a:ext cx="55721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цилиндрическом сосуде уровень жидкости достигает 16 см. На какой высоте будет находиться уровень жидкости, если ее перелить во второй цилиндрический сосуд, диаметр которого в 2 раза больше диаметра первого? Ответ выразите в сантиметрах.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29698" name="Picture 2" descr="B908CB2C808640A3A4DB8DCE4BE1A274/img1.png"/>
          <p:cNvPicPr>
            <a:picLocks noChangeAspect="1" noChangeArrowheads="1"/>
          </p:cNvPicPr>
          <p:nvPr/>
        </p:nvPicPr>
        <p:blipFill>
          <a:blip r:embed="rId4" cstate="print"/>
          <a:srcRect l="13953" t="3488" r="12790" b="2325"/>
          <a:stretch>
            <a:fillRect/>
          </a:stretch>
        </p:blipFill>
        <p:spPr bwMode="auto">
          <a:xfrm>
            <a:off x="428596" y="1428736"/>
            <a:ext cx="1500198" cy="192882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679555" y="2678107"/>
            <a:ext cx="642942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699" name="Object 8"/>
          <p:cNvGraphicFramePr>
            <a:graphicFrameLocks noChangeAspect="1"/>
          </p:cNvGraphicFramePr>
          <p:nvPr/>
        </p:nvGraphicFramePr>
        <p:xfrm>
          <a:off x="5143504" y="3571876"/>
          <a:ext cx="1326068" cy="428628"/>
        </p:xfrm>
        <a:graphic>
          <a:graphicData uri="http://schemas.openxmlformats.org/presentationml/2006/ole">
            <p:oleObj spid="_x0000_s29699" name="Формула" r:id="rId5" imgW="622030" imgH="203112" progId="Equation.3">
              <p:embed/>
            </p:oleObj>
          </a:graphicData>
        </a:graphic>
      </p:graphicFrame>
      <p:graphicFrame>
        <p:nvGraphicFramePr>
          <p:cNvPr id="29700" name="Object 8"/>
          <p:cNvGraphicFramePr>
            <a:graphicFrameLocks noChangeAspect="1"/>
          </p:cNvGraphicFramePr>
          <p:nvPr/>
        </p:nvGraphicFramePr>
        <p:xfrm>
          <a:off x="4714875" y="4429125"/>
          <a:ext cx="2382838" cy="1285875"/>
        </p:xfrm>
        <a:graphic>
          <a:graphicData uri="http://schemas.openxmlformats.org/presentationml/2006/ole">
            <p:oleObj spid="_x0000_s29700" name="Формула" r:id="rId6" imgW="1257120" imgH="685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29124" y="6072206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4см.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25003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 см.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59584" y="4361658"/>
            <a:ext cx="3083722" cy="1199130"/>
            <a:chOff x="559584" y="4361658"/>
            <a:chExt cx="3083722" cy="1199130"/>
          </a:xfrm>
        </p:grpSpPr>
        <p:pic>
          <p:nvPicPr>
            <p:cNvPr id="5" name="Picture 2" descr="B908CB2C808640A3A4DB8DCE4BE1A274/img1.png"/>
            <p:cNvPicPr>
              <a:picLocks noChangeAspect="1" noChangeArrowheads="1"/>
            </p:cNvPicPr>
            <p:nvPr/>
          </p:nvPicPr>
          <p:blipFill>
            <a:blip r:embed="rId4" cstate="print"/>
            <a:srcRect l="13953" t="3488" r="12790" b="2325"/>
            <a:stretch>
              <a:fillRect/>
            </a:stretch>
          </p:blipFill>
          <p:spPr bwMode="auto">
            <a:xfrm>
              <a:off x="559584" y="4361658"/>
              <a:ext cx="2797969" cy="1199130"/>
            </a:xfrm>
            <a:prstGeom prst="rect">
              <a:avLst/>
            </a:prstGeom>
            <a:noFill/>
          </p:spPr>
        </p:pic>
        <p:cxnSp>
          <p:nvCxnSpPr>
            <p:cNvPr id="9" name="Прямая со стрелкой 8"/>
            <p:cNvCxnSpPr/>
            <p:nvPr/>
          </p:nvCxnSpPr>
          <p:spPr>
            <a:xfrm rot="5400000">
              <a:off x="2995954" y="5199080"/>
              <a:ext cx="437557" cy="107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86116" y="492919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x</a:t>
              </a:r>
              <a:endParaRPr lang="ru-RU" sz="2400" i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42976" y="1328064"/>
            <a:ext cx="857256" cy="461665"/>
            <a:chOff x="1428728" y="399370"/>
            <a:chExt cx="857256" cy="461665"/>
          </a:xfrm>
        </p:grpSpPr>
        <p:cxnSp>
          <p:nvCxnSpPr>
            <p:cNvPr id="20" name="Прямая со стрелкой 19"/>
            <p:cNvCxnSpPr/>
            <p:nvPr/>
          </p:nvCxnSpPr>
          <p:spPr>
            <a:xfrm>
              <a:off x="1428728" y="785794"/>
              <a:ext cx="56991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571604" y="39937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ru-RU" sz="24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896266" y="4143380"/>
            <a:ext cx="1214446" cy="461665"/>
            <a:chOff x="2071670" y="3714752"/>
            <a:chExt cx="1214446" cy="461665"/>
          </a:xfrm>
        </p:grpSpPr>
        <p:cxnSp>
          <p:nvCxnSpPr>
            <p:cNvPr id="21" name="Прямая со стрелкой 20"/>
            <p:cNvCxnSpPr/>
            <p:nvPr/>
          </p:nvCxnSpPr>
          <p:spPr>
            <a:xfrm>
              <a:off x="2071670" y="4100078"/>
              <a:ext cx="1009656" cy="952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357422" y="3714752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2R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Решение задач (№2 из 6)</a:t>
            </a:r>
            <a:endParaRPr lang="ru-RU" sz="36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86116" y="1357298"/>
            <a:ext cx="49292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Объем конуса равен 16. Через середину высоты параллельно основанию конуса проведено сечение, которое является основанием меньшего конуса с той же вершиной. Найдите объем меньшего конуса.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2770" name="Picture 2" descr="5C5B1B3B35F646098A8D4EED593828F3/img1.png"/>
          <p:cNvPicPr>
            <a:picLocks noChangeAspect="1" noChangeArrowheads="1"/>
          </p:cNvPicPr>
          <p:nvPr/>
        </p:nvPicPr>
        <p:blipFill>
          <a:blip r:embed="rId3" cstate="print"/>
          <a:srcRect l="6977" t="3488" r="5813" b="5813"/>
          <a:stretch>
            <a:fillRect/>
          </a:stretch>
        </p:blipFill>
        <p:spPr bwMode="auto">
          <a:xfrm>
            <a:off x="999002" y="1643050"/>
            <a:ext cx="1785950" cy="1857388"/>
          </a:xfrm>
          <a:prstGeom prst="rect">
            <a:avLst/>
          </a:prstGeom>
          <a:noFill/>
        </p:spPr>
      </p:pic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566738" y="4500563"/>
          <a:ext cx="2085975" cy="809625"/>
        </p:xfrm>
        <a:graphic>
          <a:graphicData uri="http://schemas.openxmlformats.org/presentationml/2006/ole">
            <p:oleObj spid="_x0000_s32771" name="Формула" r:id="rId4" imgW="1002960" imgH="393480" progId="Equation.3">
              <p:embed/>
            </p:oleObj>
          </a:graphicData>
        </a:graphic>
      </p:graphicFrame>
      <p:graphicFrame>
        <p:nvGraphicFramePr>
          <p:cNvPr id="32772" name="Object 8"/>
          <p:cNvGraphicFramePr>
            <a:graphicFrameLocks noChangeAspect="1"/>
          </p:cNvGraphicFramePr>
          <p:nvPr/>
        </p:nvGraphicFramePr>
        <p:xfrm>
          <a:off x="3214678" y="4286256"/>
          <a:ext cx="5254625" cy="966788"/>
        </p:xfrm>
        <a:graphic>
          <a:graphicData uri="http://schemas.openxmlformats.org/presentationml/2006/ole">
            <p:oleObj spid="_x0000_s32772" name="Формула" r:id="rId5" imgW="2527200" imgH="469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4810" y="5715016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599740" y="1729654"/>
            <a:ext cx="1239288" cy="1807115"/>
            <a:chOff x="428596" y="857232"/>
            <a:chExt cx="1239288" cy="1807115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714348" y="2285992"/>
              <a:ext cx="85725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3504" y="220268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ru-RU" sz="2400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rot="5400000">
              <a:off x="4730" y="1566850"/>
              <a:ext cx="1428760" cy="952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28596" y="1357298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7000892" y="5715016"/>
            <a:ext cx="1928826" cy="5715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Перейти к решению теста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Решение задач (№3 из 6)</a:t>
            </a:r>
            <a:endParaRPr lang="ru-RU" sz="36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786182" y="1571612"/>
            <a:ext cx="47148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Длина окружности основания конуса равна 3, образующая равна 2. Найдите площадь боковой поверхности конуса.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</a:p>
        </p:txBody>
      </p:sp>
      <p:pic>
        <p:nvPicPr>
          <p:cNvPr id="38914" name="Picture 2" descr="MA.OB10.B9.72/inner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2524125" cy="2085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335756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L=3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940" y="185736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/>
        </p:nvGraphicFramePr>
        <p:xfrm>
          <a:off x="1500166" y="3571876"/>
          <a:ext cx="6096000" cy="4064000"/>
        </p:xfrm>
        <a:graphic>
          <a:graphicData uri="http://schemas.openxmlformats.org/presentationml/2006/ole">
            <p:oleObj spid="_x0000_s38915" name="Формула" r:id="rId4" imgW="0" imgH="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96900" y="3963988"/>
          <a:ext cx="2803525" cy="1235075"/>
        </p:xfrm>
        <a:graphic>
          <a:graphicData uri="http://schemas.openxmlformats.org/presentationml/2006/ole">
            <p:oleObj spid="_x0000_s38916" name="Формула" r:id="rId5" imgW="1015920" imgH="457200" progId="Equation.3">
              <p:embed/>
            </p:oleObj>
          </a:graphicData>
        </a:graphic>
      </p:graphicFrame>
      <p:graphicFrame>
        <p:nvGraphicFramePr>
          <p:cNvPr id="38920" name="Object 6"/>
          <p:cNvGraphicFramePr>
            <a:graphicFrameLocks noChangeAspect="1"/>
          </p:cNvGraphicFramePr>
          <p:nvPr/>
        </p:nvGraphicFramePr>
        <p:xfrm>
          <a:off x="4000500" y="3127375"/>
          <a:ext cx="3751263" cy="2470150"/>
        </p:xfrm>
        <a:graphic>
          <a:graphicData uri="http://schemas.openxmlformats.org/presentationml/2006/ole">
            <p:oleObj spid="_x0000_s38920" name="Формула" r:id="rId6" imgW="1587240" imgH="104112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67210" y="5867416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6858016" y="5715016"/>
            <a:ext cx="1928826" cy="5715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Перейти к решению теста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Решение задач (№4 из 6)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643050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Конус вписан в шар. Радиус основания конуса равен радиусу шара. Объем конуса равен 6. Найдите объем шара. 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85786" y="1571612"/>
            <a:ext cx="2286016" cy="2286016"/>
            <a:chOff x="1071538" y="3143248"/>
            <a:chExt cx="2286016" cy="2286016"/>
          </a:xfrm>
        </p:grpSpPr>
        <p:sp>
          <p:nvSpPr>
            <p:cNvPr id="4" name="Овал 3"/>
            <p:cNvSpPr/>
            <p:nvPr/>
          </p:nvSpPr>
          <p:spPr>
            <a:xfrm>
              <a:off x="1071538" y="3143248"/>
              <a:ext cx="2286016" cy="2286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1071538" y="4000504"/>
              <a:ext cx="2286016" cy="714380"/>
            </a:xfrm>
            <a:prstGeom prst="arc">
              <a:avLst>
                <a:gd name="adj1" fmla="val 21521827"/>
                <a:gd name="adj2" fmla="val 10750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1071538" y="4000504"/>
              <a:ext cx="2286016" cy="714380"/>
            </a:xfrm>
            <a:prstGeom prst="arc">
              <a:avLst>
                <a:gd name="adj1" fmla="val 10919193"/>
                <a:gd name="adj2" fmla="val 33598"/>
              </a:avLst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85786" y="1571612"/>
            <a:ext cx="2286016" cy="2286017"/>
            <a:chOff x="3357554" y="3714751"/>
            <a:chExt cx="2286016" cy="2286017"/>
          </a:xfrm>
        </p:grpSpPr>
        <p:sp>
          <p:nvSpPr>
            <p:cNvPr id="9" name="Овал 8"/>
            <p:cNvSpPr/>
            <p:nvPr/>
          </p:nvSpPr>
          <p:spPr>
            <a:xfrm>
              <a:off x="3357554" y="3714752"/>
              <a:ext cx="2286016" cy="228601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3357554" y="4543872"/>
              <a:ext cx="2286016" cy="714380"/>
            </a:xfrm>
            <a:prstGeom prst="arc">
              <a:avLst>
                <a:gd name="adj1" fmla="val 21521827"/>
                <a:gd name="adj2" fmla="val 1075093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3357554" y="4572008"/>
              <a:ext cx="2286016" cy="714380"/>
            </a:xfrm>
            <a:prstGeom prst="arc">
              <a:avLst>
                <a:gd name="adj1" fmla="val 10919193"/>
                <a:gd name="adj2" fmla="val 33598"/>
              </a:avLst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stCxn id="9" idx="0"/>
            </p:cNvCxnSpPr>
            <p:nvPr/>
          </p:nvCxnSpPr>
          <p:spPr>
            <a:xfrm rot="16200000" flipH="1">
              <a:off x="4464843" y="3750470"/>
              <a:ext cx="1214445" cy="1143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9" idx="0"/>
              <a:endCxn id="11" idx="0"/>
            </p:cNvCxnSpPr>
            <p:nvPr/>
          </p:nvCxnSpPr>
          <p:spPr>
            <a:xfrm rot="16200000" flipH="1" flipV="1">
              <a:off x="3345026" y="3734256"/>
              <a:ext cx="1175041" cy="11360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>
            <a:stCxn id="11" idx="2"/>
          </p:cNvCxnSpPr>
          <p:nvPr/>
        </p:nvCxnSpPr>
        <p:spPr>
          <a:xfrm rot="5400000">
            <a:off x="2505054" y="2235034"/>
            <a:ext cx="3998" cy="11283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214282" y="4572008"/>
          <a:ext cx="2876319" cy="642942"/>
        </p:xfrm>
        <a:graphic>
          <a:graphicData uri="http://schemas.openxmlformats.org/presentationml/2006/ole">
            <p:oleObj spid="_x0000_s37889" name="Формула" r:id="rId3" imgW="1079280" imgH="241200" progId="Equation.3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214810" y="5857892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1321571" y="2178835"/>
            <a:ext cx="12144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800475" y="3619500"/>
          <a:ext cx="4446588" cy="760413"/>
        </p:xfrm>
        <a:graphic>
          <a:graphicData uri="http://schemas.openxmlformats.org/presentationml/2006/ole">
            <p:oleObj spid="_x0000_s37891" name="Формула" r:id="rId4" imgW="2298600" imgH="393480" progId="Equation.3">
              <p:embed/>
            </p:oleObj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500430" y="4071942"/>
          <a:ext cx="5254625" cy="1228725"/>
        </p:xfrm>
        <a:graphic>
          <a:graphicData uri="http://schemas.openxmlformats.org/presentationml/2006/ole">
            <p:oleObj spid="_x0000_s37892" name="Формула" r:id="rId5" imgW="2717640" imgH="634680" progId="Equation.3">
              <p:embed/>
            </p:oleObj>
          </a:graphicData>
        </a:graphic>
      </p:graphicFrame>
      <p:sp>
        <p:nvSpPr>
          <p:cNvPr id="25" name="Управляющая кнопка: настраиваемая 24">
            <a:hlinkClick r:id="rId6" action="ppaction://hlinksldjump" highlightClick="1"/>
          </p:cNvPr>
          <p:cNvSpPr/>
          <p:nvPr/>
        </p:nvSpPr>
        <p:spPr>
          <a:xfrm>
            <a:off x="6929454" y="5715016"/>
            <a:ext cx="1928826" cy="5715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Перейти к решению теста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Решение задач (№5 из 6)</a:t>
            </a:r>
            <a:endParaRPr lang="ru-RU" sz="36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357554" y="1483656"/>
            <a:ext cx="52149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Правильная четырехугольная призма описана около цилиндра, радиус основания и высота которого равны 1. Найдите площадь боковой поверхности призмы.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9938" name="Picture 2" descr="MA.E10.B9.22/inner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2476500" cy="1838325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2171244" y="2428868"/>
            <a:ext cx="1285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1857356" y="1714488"/>
            <a:ext cx="928694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71736" y="221455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000232" y="164305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ru-RU" sz="2000" dirty="0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3000364" y="4357694"/>
          <a:ext cx="4808649" cy="692154"/>
        </p:xfrm>
        <a:graphic>
          <a:graphicData uri="http://schemas.openxmlformats.org/presentationml/2006/ole">
            <p:oleObj spid="_x0000_s39939" name="Формула" r:id="rId4" imgW="1676160" imgH="241200" progId="Equation.3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143372" y="5643578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6929454" y="5715016"/>
            <a:ext cx="1928826" cy="5715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Перейти к решению теста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Решение задач (№6 из 6)</a:t>
            </a:r>
            <a:endParaRPr lang="ru-RU" sz="36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786182" y="1412218"/>
            <a:ext cx="50720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Найдите площадь боковой поверхности правильной треугольной призмы, описанной около цилиндра, радиус основания которого равен      , а высота равна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40962" name="Picture 2" descr="\sqrt{3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9300" y="-274638"/>
            <a:ext cx="276225" cy="180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67210" y="6010292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36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MA.E10.B9.24/inner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2720137" cy="1571636"/>
          </a:xfrm>
          <a:prstGeom prst="rect">
            <a:avLst/>
          </a:prstGeom>
          <a:noFill/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8129" name="Формула" r:id="rId5" imgW="114120" imgH="215640" progId="Equation.3">
              <p:embed/>
            </p:oleObj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933160" y="2340497"/>
          <a:ext cx="428628" cy="428628"/>
        </p:xfrm>
        <a:graphic>
          <a:graphicData uri="http://schemas.openxmlformats.org/presentationml/2006/ole">
            <p:oleObj spid="_x0000_s48131" name="Формула" r:id="rId6" imgW="228600" imgH="228600" progId="Equation.3">
              <p:embed/>
            </p:oleObj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559175" y="4214813"/>
          <a:ext cx="4456113" cy="1085850"/>
        </p:xfrm>
        <a:graphic>
          <a:graphicData uri="http://schemas.openxmlformats.org/presentationml/2006/ole">
            <p:oleObj spid="_x0000_s48132" name="Формула" r:id="rId7" imgW="2070000" imgH="507960" progId="Equation.3">
              <p:embed/>
            </p:oleObj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642910" y="3786189"/>
            <a:ext cx="2214578" cy="1857389"/>
            <a:chOff x="642910" y="3786189"/>
            <a:chExt cx="2214578" cy="1857389"/>
          </a:xfrm>
        </p:grpSpPr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642910" y="3786190"/>
              <a:ext cx="2214578" cy="185738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1122671" y="4416378"/>
              <a:ext cx="1235988" cy="121329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48136" name="AutoShape 8"/>
            <p:cNvCxnSpPr>
              <a:cxnSpLocks noChangeShapeType="1"/>
              <a:stCxn id="48135" idx="0"/>
            </p:cNvCxnSpPr>
            <p:nvPr/>
          </p:nvCxnSpPr>
          <p:spPr bwMode="auto">
            <a:xfrm rot="16200000" flipH="1" flipV="1">
              <a:off x="1134955" y="4393828"/>
              <a:ext cx="1222883" cy="76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137" name="AutoShape 9"/>
            <p:cNvCxnSpPr>
              <a:cxnSpLocks noChangeShapeType="1"/>
            </p:cNvCxnSpPr>
            <p:nvPr/>
          </p:nvCxnSpPr>
          <p:spPr bwMode="auto">
            <a:xfrm flipV="1">
              <a:off x="1735745" y="4714884"/>
              <a:ext cx="571504" cy="3095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436371" y="4572008"/>
              <a:ext cx="257175" cy="285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1968585" y="4921325"/>
              <a:ext cx="257175" cy="285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1928794" y="4929198"/>
              <a:ext cx="257175" cy="285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500562" y="3214686"/>
          <a:ext cx="3286148" cy="586065"/>
        </p:xfrm>
        <a:graphic>
          <a:graphicData uri="http://schemas.openxmlformats.org/presentationml/2006/ole">
            <p:oleObj spid="_x0000_s48133" name="Формула" r:id="rId8" imgW="1497950" imgH="266584" progId="Equation.3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43108" y="22145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endParaRPr lang="ru-RU" i="1" dirty="0"/>
          </a:p>
        </p:txBody>
      </p:sp>
      <p:cxnSp>
        <p:nvCxnSpPr>
          <p:cNvPr id="28" name="AutoShape 9"/>
          <p:cNvCxnSpPr>
            <a:cxnSpLocks noChangeShapeType="1"/>
          </p:cNvCxnSpPr>
          <p:nvPr/>
        </p:nvCxnSpPr>
        <p:spPr bwMode="auto">
          <a:xfrm>
            <a:off x="1584304" y="2974972"/>
            <a:ext cx="571504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1643042" y="2643182"/>
            <a:ext cx="25717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Управляющая кнопка: настраиваемая 69">
            <a:hlinkClick r:id="rId9" action="ppaction://hlinksldjump" highlightClick="1"/>
          </p:cNvPr>
          <p:cNvSpPr/>
          <p:nvPr/>
        </p:nvSpPr>
        <p:spPr>
          <a:xfrm>
            <a:off x="7000892" y="5715016"/>
            <a:ext cx="1928826" cy="5715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Перейти к решению теста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subSp spid="_x0000_s4813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объем цилиндра, если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а) его высота увеличится в 2 раза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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2 раза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3" action="ppaction://hlinksldjump"/>
          </p:cNvPr>
          <p:cNvSpPr/>
          <p:nvPr/>
        </p:nvSpPr>
        <p:spPr>
          <a:xfrm>
            <a:off x="249810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4 раза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3" action="ppaction://hlinksldjump"/>
          </p:cNvPr>
          <p:cNvSpPr/>
          <p:nvPr/>
        </p:nvSpPr>
        <p:spPr>
          <a:xfrm>
            <a:off x="450056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8 раз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3" action="ppaction://hlinksldjump"/>
          </p:cNvPr>
          <p:cNvSpPr/>
          <p:nvPr/>
        </p:nvSpPr>
        <p:spPr>
          <a:xfrm>
            <a:off x="6500826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16 раз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785926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объем цилиндра, если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б) его радиус увеличится в 2 раза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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2 раза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3" action="ppaction://hlinksldjump"/>
          </p:cNvPr>
          <p:cNvSpPr/>
          <p:nvPr/>
        </p:nvSpPr>
        <p:spPr>
          <a:xfrm>
            <a:off x="249810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4 раза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2" action="ppaction://hlinksldjump"/>
          </p:cNvPr>
          <p:cNvSpPr/>
          <p:nvPr/>
        </p:nvSpPr>
        <p:spPr>
          <a:xfrm>
            <a:off x="450056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8 раз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2" action="ppaction://hlinksldjump"/>
          </p:cNvPr>
          <p:cNvSpPr/>
          <p:nvPr/>
        </p:nvSpPr>
        <p:spPr>
          <a:xfrm>
            <a:off x="6500826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16 раз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объем цилиндра, если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в) его высота и радиус увеличатся 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 2 раза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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2 раза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2" action="ppaction://hlinksldjump"/>
          </p:cNvPr>
          <p:cNvSpPr/>
          <p:nvPr/>
        </p:nvSpPr>
        <p:spPr>
          <a:xfrm>
            <a:off x="249810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4 раза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3" action="ppaction://hlinksldjump"/>
          </p:cNvPr>
          <p:cNvSpPr/>
          <p:nvPr/>
        </p:nvSpPr>
        <p:spPr>
          <a:xfrm>
            <a:off x="450056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8 раз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2" action="ppaction://hlinksldjump"/>
          </p:cNvPr>
          <p:cNvSpPr/>
          <p:nvPr/>
        </p:nvSpPr>
        <p:spPr>
          <a:xfrm>
            <a:off x="6500826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16 раз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143116"/>
            <a:ext cx="6572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>
                <a:latin typeface="Arial" pitchFamily="34" charset="0"/>
                <a:cs typeface="Arial" pitchFamily="34" charset="0"/>
              </a:rPr>
              <a:t>Д/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Прототипы В13  </a:t>
            </a:r>
          </a:p>
          <a:p>
            <a:pPr marL="342900" indent="-342900"/>
            <a:r>
              <a:rPr lang="ru-RU" sz="3600" dirty="0" smtClean="0">
                <a:latin typeface="Arial" pitchFamily="34" charset="0"/>
                <a:cs typeface="Arial" pitchFamily="34" charset="0"/>
              </a:rPr>
              <a:t>(открытый банк заданий)</a:t>
            </a:r>
          </a:p>
          <a:p>
            <a:pPr marL="342900" indent="-342900"/>
            <a:r>
              <a:rPr lang="ru-RU" sz="3600" dirty="0" smtClean="0">
                <a:latin typeface="Arial" pitchFamily="34" charset="0"/>
                <a:cs typeface="Arial" pitchFamily="34" charset="0"/>
              </a:rPr>
              <a:t>№ 1 – 20 из 60</a:t>
            </a:r>
          </a:p>
          <a:p>
            <a:pPr marL="342900" indent="-342900"/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письменно и обязательно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71501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mathege</a:t>
            </a:r>
            <a:r>
              <a:rPr lang="en-US" dirty="0" smtClean="0">
                <a:hlinkClick r:id="rId2"/>
              </a:rPr>
              <a:t>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Во сколько раз увеличится объем конуса, если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а) его высота увеличится в 2 раза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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2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3" action="ppaction://hlinksldjump"/>
          </p:cNvPr>
          <p:cNvSpPr/>
          <p:nvPr/>
        </p:nvSpPr>
        <p:spPr>
          <a:xfrm>
            <a:off x="249810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4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3" action="ppaction://hlinksldjump"/>
          </p:cNvPr>
          <p:cNvSpPr/>
          <p:nvPr/>
        </p:nvSpPr>
        <p:spPr>
          <a:xfrm>
            <a:off x="450056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8 раз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3" action="ppaction://hlinksldjump"/>
          </p:cNvPr>
          <p:cNvSpPr/>
          <p:nvPr/>
        </p:nvSpPr>
        <p:spPr>
          <a:xfrm>
            <a:off x="6500826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16 раз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объем конуса, если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б) диаметр основания увеличится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 2 раза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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2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3" action="ppaction://hlinksldjump"/>
          </p:cNvPr>
          <p:cNvSpPr/>
          <p:nvPr/>
        </p:nvSpPr>
        <p:spPr>
          <a:xfrm>
            <a:off x="249810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4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2" action="ppaction://hlinksldjump"/>
          </p:cNvPr>
          <p:cNvSpPr/>
          <p:nvPr/>
        </p:nvSpPr>
        <p:spPr>
          <a:xfrm>
            <a:off x="450056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8 раз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2" action="ppaction://hlinksldjump"/>
          </p:cNvPr>
          <p:cNvSpPr/>
          <p:nvPr/>
        </p:nvSpPr>
        <p:spPr>
          <a:xfrm>
            <a:off x="6500826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16 раз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8630" y="1714488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сколько раз увеличится объем конуса, если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в) его радиус увеличится в 2 раза, 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 высота уменьшится в 2 раза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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2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3" action="ppaction://hlinksldjump"/>
          </p:cNvPr>
          <p:cNvSpPr/>
          <p:nvPr/>
        </p:nvSpPr>
        <p:spPr>
          <a:xfrm>
            <a:off x="249810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4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3" action="ppaction://hlinksldjump"/>
          </p:cNvPr>
          <p:cNvSpPr/>
          <p:nvPr/>
        </p:nvSpPr>
        <p:spPr>
          <a:xfrm>
            <a:off x="4500562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8 раз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3" action="ppaction://hlinksldjump"/>
          </p:cNvPr>
          <p:cNvSpPr/>
          <p:nvPr/>
        </p:nvSpPr>
        <p:spPr>
          <a:xfrm>
            <a:off x="6500826" y="5214950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16 раз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64305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Диаметр шара увеличился в 2 раза.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а) Во сколько раз увеличился его объем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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2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2" action="ppaction://hlinksldjump"/>
          </p:cNvPr>
          <p:cNvSpPr/>
          <p:nvPr/>
        </p:nvSpPr>
        <p:spPr>
          <a:xfrm>
            <a:off x="2498102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4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3" action="ppaction://hlinksldjump"/>
          </p:cNvPr>
          <p:cNvSpPr/>
          <p:nvPr/>
        </p:nvSpPr>
        <p:spPr>
          <a:xfrm>
            <a:off x="4500562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8 раз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2" action="ppaction://hlinksldjump"/>
          </p:cNvPr>
          <p:cNvSpPr/>
          <p:nvPr/>
        </p:nvSpPr>
        <p:spPr>
          <a:xfrm>
            <a:off x="6500826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16 раз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Тест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643050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Диаметр шара увеличился в 2 раза. </a:t>
            </a:r>
          </a:p>
          <a:p>
            <a:pPr marL="514350" indent="-51435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б) Во сколько раз увеличилась площадь его поверхности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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2" action="ppaction://hlinksldjump"/>
          </p:cNvPr>
          <p:cNvSpPr/>
          <p:nvPr/>
        </p:nvSpPr>
        <p:spPr>
          <a:xfrm>
            <a:off x="500034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2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Багетная рамка 12">
            <a:hlinkClick r:id="rId3" action="ppaction://hlinksldjump"/>
          </p:cNvPr>
          <p:cNvSpPr/>
          <p:nvPr/>
        </p:nvSpPr>
        <p:spPr>
          <a:xfrm>
            <a:off x="2498102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4 раза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Багетная рамка 13">
            <a:hlinkClick r:id="rId2" action="ppaction://hlinksldjump"/>
          </p:cNvPr>
          <p:cNvSpPr/>
          <p:nvPr/>
        </p:nvSpPr>
        <p:spPr>
          <a:xfrm>
            <a:off x="4500562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8 раз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Багетная рамка 14">
            <a:hlinkClick r:id="rId2" action="ppaction://hlinksldjump"/>
          </p:cNvPr>
          <p:cNvSpPr/>
          <p:nvPr/>
        </p:nvSpPr>
        <p:spPr>
          <a:xfrm>
            <a:off x="6500826" y="4357694"/>
            <a:ext cx="1500198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16 раз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Самостоятельная работа</a:t>
            </a:r>
            <a:endParaRPr lang="ru-RU" sz="36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1471910"/>
            <a:ext cx="750099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Радиус основания цилиндра равен 2, высота равна 3. Найдите площадь боковой поверхности цилиндра, деленную на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sym typeface="Symbol"/>
              </a:rPr>
              <a:t>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400" dirty="0" smtClean="0">
                <a:latin typeface="Arial" charset="0"/>
                <a:cs typeface="Arial" charset="0"/>
              </a:rPr>
              <a:t>Площадь большого круга шара равна 3. Найдите площадь поверхности шара.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3.    Площадь боковой поверхности конуса в два раза больше площади основания. Найдите угол между образующей конуса и плоскостью основания. Ответ дайте в </a:t>
            </a:r>
            <a:r>
              <a:rPr lang="ru-RU" sz="2400" dirty="0" smtClean="0"/>
              <a:t>градусах.</a:t>
            </a:r>
            <a:endParaRPr lang="ru-RU" sz="2400" dirty="0" smtClean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charset="0"/>
                <a:cs typeface="Arial" charset="0"/>
              </a:rPr>
              <a:t>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0722" name="Picture 2" descr="\pi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7800" y="-274638"/>
            <a:ext cx="142875" cy="104775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5929322" y="6072206"/>
            <a:ext cx="1857388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Перейти к проверке</a:t>
            </a:r>
            <a:endParaRPr lang="ru-RU" dirty="0"/>
          </a:p>
        </p:txBody>
      </p:sp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785786" y="6143644"/>
            <a:ext cx="428628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3000364" y="6072206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Дополнительные 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Самостоятельная работа (задача </a:t>
            </a:r>
            <a:r>
              <a:rPr lang="en-US" sz="3600" dirty="0" smtClean="0"/>
              <a:t>1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786182" y="1468268"/>
            <a:ext cx="435771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Радиус основания цилиндра равен 2, высота равна 3. Найдите площадь боковой поверхности цилиндра, деленную на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sym typeface="Symbol"/>
              </a:rPr>
              <a:t>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0722" name="Picture 2" descr="\pi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7800" y="-274638"/>
            <a:ext cx="142875" cy="104775"/>
          </a:xfrm>
          <a:prstGeom prst="rect">
            <a:avLst/>
          </a:prstGeom>
          <a:noFill/>
        </p:spPr>
      </p:pic>
      <p:pic>
        <p:nvPicPr>
          <p:cNvPr id="30723" name="Picture 3" descr="MA.E10.B9.10/inner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428736"/>
            <a:ext cx="2038350" cy="2019300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395413" y="3929063"/>
          <a:ext cx="1785937" cy="1428750"/>
        </p:xfrm>
        <a:graphic>
          <a:graphicData uri="http://schemas.openxmlformats.org/presentationml/2006/ole">
            <p:oleObj spid="_x0000_s63490" name="Формула" r:id="rId5" imgW="761760" imgH="60948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929058" y="3643314"/>
          <a:ext cx="4227512" cy="1341437"/>
        </p:xfrm>
        <a:graphic>
          <a:graphicData uri="http://schemas.openxmlformats.org/presentationml/2006/ole">
            <p:oleObj spid="_x0000_s63491" name="Формула" r:id="rId6" imgW="1803240" imgH="6346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4810" y="5715016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Самостоятельная работа (задача 2)</a:t>
            </a:r>
            <a:endParaRPr lang="ru-RU" sz="36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868" y="1785926"/>
            <a:ext cx="4286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Площадь большого круга шара равна 3. Найдите площадь поверхности шара.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1746" name="Picture 2" descr="MA.E10.B9.12/inner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1643074" cy="1622536"/>
          </a:xfrm>
          <a:prstGeom prst="rect">
            <a:avLst/>
          </a:prstGeom>
          <a:noFill/>
        </p:spPr>
      </p:pic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000100" y="3929066"/>
          <a:ext cx="1997075" cy="1304925"/>
        </p:xfrm>
        <a:graphic>
          <a:graphicData uri="http://schemas.openxmlformats.org/presentationml/2006/ole">
            <p:oleObj spid="_x0000_s31747" name="Формула" r:id="rId4" imgW="723600" imgH="48240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714745" y="3929066"/>
          <a:ext cx="4025990" cy="1285884"/>
        </p:xfrm>
        <a:graphic>
          <a:graphicData uri="http://schemas.openxmlformats.org/presentationml/2006/ole">
            <p:oleObj spid="_x0000_s31748" name="Формула" r:id="rId5" imgW="1638000" imgH="5331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67210" y="5867416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Самостоятельная работа (задача 3)</a:t>
            </a:r>
            <a:endParaRPr lang="ru-RU" sz="3600" dirty="0"/>
          </a:p>
        </p:txBody>
      </p:sp>
      <p:pic>
        <p:nvPicPr>
          <p:cNvPr id="36866" name="Picture 2" descr="http://mathege.ru/ROOT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36867" name="Picture 3" descr="http://mathege.ru/ROOT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868" y="1357298"/>
            <a:ext cx="5072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Площадь боковой поверхности конуса в два раза больше площади основания. Найдите угол между образующей конуса и плоскостью основания. Ответ дайте в градусах</a:t>
            </a:r>
            <a:endParaRPr lang="ru-RU" sz="24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785786" y="1000108"/>
            <a:ext cx="2714644" cy="2623058"/>
            <a:chOff x="642910" y="1142984"/>
            <a:chExt cx="2714644" cy="2623058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642910" y="1571612"/>
              <a:ext cx="2143140" cy="178595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644008" y="2985206"/>
              <a:ext cx="2127974" cy="714380"/>
            </a:xfrm>
            <a:prstGeom prst="arc">
              <a:avLst>
                <a:gd name="adj1" fmla="val 135834"/>
                <a:gd name="adj2" fmla="val 1072612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10800000">
              <a:off x="642910" y="3014440"/>
              <a:ext cx="2127974" cy="714380"/>
            </a:xfrm>
            <a:prstGeom prst="arc">
              <a:avLst>
                <a:gd name="adj1" fmla="val 135834"/>
                <a:gd name="adj2" fmla="val 10726123"/>
              </a:avLst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835573" y="2464587"/>
              <a:ext cx="17859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71604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ru-RU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14612" y="307181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ru-RU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69834" y="3242822"/>
              <a:ext cx="552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ru-RU" sz="2800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6200000" flipH="1">
              <a:off x="1354744" y="1931349"/>
              <a:ext cx="1761806" cy="10423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H="1">
              <a:off x="1710829" y="2289643"/>
              <a:ext cx="0" cy="21358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Дуга 49"/>
            <p:cNvSpPr/>
            <p:nvPr/>
          </p:nvSpPr>
          <p:spPr>
            <a:xfrm>
              <a:off x="2500298" y="3071810"/>
              <a:ext cx="857256" cy="571504"/>
            </a:xfrm>
            <a:prstGeom prst="arc">
              <a:avLst>
                <a:gd name="adj1" fmla="val 10973404"/>
                <a:gd name="adj2" fmla="val 13117731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865" name="Picture 1" descr="MA.OB10.B9.98/inner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1428736"/>
            <a:ext cx="2143140" cy="2163169"/>
          </a:xfrm>
          <a:prstGeom prst="rect">
            <a:avLst/>
          </a:prstGeom>
          <a:noFill/>
        </p:spPr>
      </p:pic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285720" y="4357694"/>
          <a:ext cx="2823902" cy="1000132"/>
        </p:xfrm>
        <a:graphic>
          <a:graphicData uri="http://schemas.openxmlformats.org/presentationml/2006/ole">
            <p:oleObj spid="_x0000_s36868" name="Формула" r:id="rId5" imgW="1218960" imgH="43164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214810" y="3643314"/>
          <a:ext cx="3825875" cy="2443163"/>
        </p:xfrm>
        <a:graphic>
          <a:graphicData uri="http://schemas.openxmlformats.org/presentationml/2006/ole">
            <p:oleObj spid="_x0000_s36869" name="Формула" r:id="rId6" imgW="1650960" imgH="1054080" progId="Equation.3">
              <p:embed/>
            </p:oleObj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143372" y="6072206"/>
            <a:ext cx="279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Дополнительные задачи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42873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Осевое сечение конуса прямоугольный треугольник. Найдите площадь боковой поверхности конуса, если его радиус основания равен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643314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Цилиндр образован вращением прямоугольника вокруг одной из его сторон. Выразите объем цилиндра через площадь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прямоугольника и длину С окружности основания цилиндра.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572001" y="2714620"/>
          <a:ext cx="2571768" cy="542346"/>
        </p:xfrm>
        <a:graphic>
          <a:graphicData uri="http://schemas.openxmlformats.org/presentationml/2006/ole">
            <p:oleObj spid="_x0000_s34818" name="Формула" r:id="rId3" imgW="1040948" imgH="215806" progId="Equation.3">
              <p:embed/>
            </p:oleObj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000627" y="5143512"/>
          <a:ext cx="2228363" cy="1000132"/>
        </p:xfrm>
        <a:graphic>
          <a:graphicData uri="http://schemas.openxmlformats.org/presentationml/2006/ole">
            <p:oleObj spid="_x0000_s34820" name="Формула" r:id="rId4" imgW="901309" imgH="393529" progId="Equation.3">
              <p:embed/>
            </p:oleObj>
          </a:graphicData>
        </a:graphic>
      </p:graphicFrame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7286644" y="6215082"/>
            <a:ext cx="1643074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с/</a:t>
            </a:r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4357686" y="6215082"/>
            <a:ext cx="1785950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Продолжение доп. задач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143116"/>
            <a:ext cx="657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Повторение теории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Решение задач</a:t>
            </a:r>
          </a:p>
          <a:p>
            <a:pPr marL="342900" indent="-342900">
              <a:buFontTx/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Тест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Самостоятельная работа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Подведение итогов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Дополнительные задачи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92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единичным радиусом вписан конус, образующая которого равна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величину угла при вершине осевого сечения конуса.</a:t>
            </a:r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2751163" y="1664315"/>
          <a:ext cx="555625" cy="500062"/>
        </p:xfrm>
        <a:graphic>
          <a:graphicData uri="http://schemas.openxmlformats.org/presentationml/2006/ole">
            <p:oleObj spid="_x0000_s62465" name="Формула" r:id="rId3" imgW="253800" imgH="228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3500438"/>
            <a:ext cx="7929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цилиндр, радиус основания которого равен 6, вписан конус. Основание конуса совпадает с основанием цилиндра, а вершина конуса совпадает с центром верхнего основания цилиндра. Площадь боковой поверхности конуса равна 60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. Найдите площадь боковой поверхности цилиндра.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973388" y="2857500"/>
          <a:ext cx="2052637" cy="428625"/>
        </p:xfrm>
        <a:graphic>
          <a:graphicData uri="http://schemas.openxmlformats.org/presentationml/2006/ole">
            <p:oleObj spid="_x0000_s62466" name="Формула" r:id="rId4" imgW="863280" imgH="177480" progId="Equation.3">
              <p:embed/>
            </p:oleObj>
          </a:graphicData>
        </a:graphic>
      </p:graphicFrame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071802" y="5786454"/>
          <a:ext cx="2928958" cy="449561"/>
        </p:xfrm>
        <a:graphic>
          <a:graphicData uri="http://schemas.openxmlformats.org/presentationml/2006/ole">
            <p:oleObj spid="_x0000_s62468" name="Формула" r:id="rId5" imgW="1263883" imgH="268096" progId="Equation.3">
              <p:embed/>
            </p:oleObj>
          </a:graphicData>
        </a:graphic>
      </p:graphicFrame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7286644" y="6143644"/>
            <a:ext cx="164307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с/</a:t>
            </a:r>
            <a:r>
              <a:rPr lang="ru-RU" dirty="0" err="1" smtClean="0"/>
              <a:t>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>
            <a:hlinkClick r:id="" action="ppaction://hlinkshowjump?jump=endshow"/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0094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" action="ppaction://hlinkshowjump?jump=endshow"/>
              </a:rPr>
              <a:t>Спасибо за работу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142984"/>
            <a:ext cx="2928958" cy="1143000"/>
          </a:xfrm>
        </p:spPr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786182" y="5500702"/>
            <a:ext cx="785818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j029384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14678" y="2928934"/>
            <a:ext cx="1738312" cy="182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500174"/>
            <a:ext cx="2714644" cy="1143000"/>
          </a:xfrm>
        </p:spPr>
        <p:txBody>
          <a:bodyPr/>
          <a:lstStyle/>
          <a:p>
            <a:r>
              <a:rPr lang="ru-RU" dirty="0" smtClean="0"/>
              <a:t>Не верно!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4000496" y="5572140"/>
            <a:ext cx="785818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j029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1744663" cy="183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Теория. </a:t>
            </a:r>
            <a:br>
              <a:rPr lang="ru-RU" sz="3600" dirty="0" smtClean="0"/>
            </a:br>
            <a:r>
              <a:rPr lang="ru-RU" sz="3600" dirty="0" smtClean="0"/>
              <a:t>Примеры тел вращения</a:t>
            </a:r>
            <a:endParaRPr lang="ru-RU" sz="3600" dirty="0"/>
          </a:p>
        </p:txBody>
      </p:sp>
      <p:pic>
        <p:nvPicPr>
          <p:cNvPr id="50178" name="Picture 2" descr="http://upload.wikimedia.org/wikipedia/commons/thumb/e/e7/Rotationskoerper_animation.gif/220px-Rotationskoerper_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1480"/>
            <a:ext cx="2071702" cy="20717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428868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Цилиндр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образован прямоугольником, вращающимся вокруг одной из сторон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572132" y="2928934"/>
            <a:ext cx="571504" cy="2714644"/>
            <a:chOff x="5572132" y="2928934"/>
            <a:chExt cx="571504" cy="27146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72132" y="3714752"/>
              <a:ext cx="571504" cy="12858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4786314" y="4286256"/>
              <a:ext cx="271464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6929454" y="3000372"/>
            <a:ext cx="1143008" cy="2571768"/>
            <a:chOff x="6929454" y="3000372"/>
            <a:chExt cx="1143008" cy="2571768"/>
          </a:xfrm>
        </p:grpSpPr>
        <p:sp>
          <p:nvSpPr>
            <p:cNvPr id="5" name="Цилиндр 4"/>
            <p:cNvSpPr/>
            <p:nvPr/>
          </p:nvSpPr>
          <p:spPr>
            <a:xfrm>
              <a:off x="6929454" y="3571876"/>
              <a:ext cx="1143008" cy="1571636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7143768" y="3357562"/>
              <a:ext cx="71438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7286644" y="5357826"/>
              <a:ext cx="42862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Теория. </a:t>
            </a:r>
            <a:br>
              <a:rPr lang="ru-RU" sz="3600" dirty="0" smtClean="0"/>
            </a:br>
            <a:r>
              <a:rPr lang="ru-RU" sz="3600" dirty="0" smtClean="0"/>
              <a:t>Примеры тел вращения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786058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Конус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образован прямоугольным треугольником, вращающимся вокруг одного из катетов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86380" y="3143248"/>
            <a:ext cx="642942" cy="2786082"/>
            <a:chOff x="5286380" y="3143248"/>
            <a:chExt cx="642942" cy="2786082"/>
          </a:xfrm>
        </p:grpSpPr>
        <p:sp>
          <p:nvSpPr>
            <p:cNvPr id="11" name="Прямоугольный треугольник 10"/>
            <p:cNvSpPr/>
            <p:nvPr/>
          </p:nvSpPr>
          <p:spPr>
            <a:xfrm flipH="1">
              <a:off x="5286380" y="3571876"/>
              <a:ext cx="642942" cy="1714512"/>
            </a:xfrm>
            <a:prstGeom prst="rtTriangle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4536281" y="4536289"/>
              <a:ext cx="278608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6572264" y="3143248"/>
            <a:ext cx="1653279" cy="2786082"/>
            <a:chOff x="6572264" y="3143248"/>
            <a:chExt cx="1653279" cy="278608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6036479" y="4536289"/>
              <a:ext cx="278608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2" descr="konyc"/>
            <p:cNvPicPr>
              <a:picLocks noChangeAspect="1" noChangeArrowheads="1"/>
            </p:cNvPicPr>
            <p:nvPr/>
          </p:nvPicPr>
          <p:blipFill>
            <a:blip r:embed="rId2" cstate="print"/>
            <a:srcRect l="2016" t="4022" r="70766" b="25603"/>
            <a:stretch>
              <a:fillRect/>
            </a:stretch>
          </p:blipFill>
          <p:spPr bwMode="auto">
            <a:xfrm>
              <a:off x="6572264" y="3429000"/>
              <a:ext cx="1653279" cy="21431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Теория.</a:t>
            </a:r>
            <a:br>
              <a:rPr lang="ru-RU" sz="3600" dirty="0" smtClean="0"/>
            </a:br>
            <a:r>
              <a:rPr lang="ru-RU" sz="3600" dirty="0" smtClean="0"/>
              <a:t>Примеры тел вращения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2893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Шар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образован полукругом, вращающимся вокруг диаметра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72066" y="2857496"/>
            <a:ext cx="1714512" cy="3143272"/>
            <a:chOff x="5072066" y="2857496"/>
            <a:chExt cx="1714512" cy="314327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4365269" y="4393413"/>
              <a:ext cx="3143272" cy="7143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Хорда 9"/>
            <p:cNvSpPr/>
            <p:nvPr/>
          </p:nvSpPr>
          <p:spPr>
            <a:xfrm>
              <a:off x="5072066" y="3571876"/>
              <a:ext cx="1714512" cy="1714512"/>
            </a:xfrm>
            <a:prstGeom prst="chord">
              <a:avLst>
                <a:gd name="adj1" fmla="val 5284666"/>
                <a:gd name="adj2" fmla="val 162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715140" y="2857496"/>
            <a:ext cx="1857356" cy="3143272"/>
            <a:chOff x="6715140" y="2857496"/>
            <a:chExt cx="1857356" cy="314327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036479" y="4393413"/>
              <a:ext cx="3143272" cy="7143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715140" y="3500438"/>
              <a:ext cx="1857356" cy="171451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6715140" y="4101176"/>
              <a:ext cx="1857356" cy="642942"/>
            </a:xfrm>
            <a:prstGeom prst="arc">
              <a:avLst>
                <a:gd name="adj1" fmla="val 58047"/>
                <a:gd name="adj2" fmla="val 10944267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 rot="10800000">
              <a:off x="6715140" y="4143380"/>
              <a:ext cx="1857356" cy="642942"/>
            </a:xfrm>
            <a:prstGeom prst="arc">
              <a:avLst>
                <a:gd name="adj1" fmla="val 58047"/>
                <a:gd name="adj2" fmla="val 10944267"/>
              </a:avLst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Теория. Цилиндр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Цилиндр 3"/>
          <p:cNvSpPr/>
          <p:nvPr/>
        </p:nvSpPr>
        <p:spPr>
          <a:xfrm>
            <a:off x="1357290" y="2000240"/>
            <a:ext cx="2214578" cy="2786082"/>
          </a:xfrm>
          <a:prstGeom prst="ca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464579" y="3393281"/>
            <a:ext cx="22145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71472" y="3357562"/>
            <a:ext cx="371477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2682" y="378619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9712" y="1357298"/>
            <a:ext cx="3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1357290" y="4214818"/>
            <a:ext cx="2214578" cy="642942"/>
          </a:xfrm>
          <a:prstGeom prst="arc">
            <a:avLst>
              <a:gd name="adj1" fmla="val 10884664"/>
              <a:gd name="adj2" fmla="val 0"/>
            </a:avLst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750067" y="3607595"/>
            <a:ext cx="22145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000364" y="1428736"/>
            <a:ext cx="1857388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3143240" y="3571876"/>
            <a:ext cx="1857388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2428860" y="2786058"/>
            <a:ext cx="1857388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14282" y="3786190"/>
            <a:ext cx="1643074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428860" y="928670"/>
            <a:ext cx="1857388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458094" y="2271924"/>
            <a:ext cx="861992" cy="170627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1321571" y="3393281"/>
            <a:ext cx="22145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357554" y="785794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500562" y="3214686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786182" y="242886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5720" y="385762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286248" y="111484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504" y="2285992"/>
            <a:ext cx="4000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i="1" dirty="0" smtClean="0"/>
              <a:t>Основные понятия: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Ось цилиндра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Основание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Высота (</a:t>
            </a:r>
            <a:r>
              <a:rPr lang="en-US" sz="2800" i="1" dirty="0" smtClean="0"/>
              <a:t>h</a:t>
            </a:r>
            <a:r>
              <a:rPr lang="ru-RU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Образующая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Радиус основания (</a:t>
            </a:r>
            <a:r>
              <a:rPr lang="en-US" sz="2800" i="1" dirty="0" smtClean="0"/>
              <a:t>R</a:t>
            </a:r>
            <a:r>
              <a:rPr lang="ru-RU" sz="2800" dirty="0" smtClean="0"/>
              <a:t>)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92_IB_05.png"/>
          <p:cNvPicPr>
            <a:picLocks noChangeAspect="1" noChangeArrowheads="1"/>
          </p:cNvPicPr>
          <p:nvPr/>
        </p:nvPicPr>
        <p:blipFill>
          <a:blip r:embed="rId2" cstate="print"/>
          <a:srcRect l="2813" t="1699" r="58741" b="13652"/>
          <a:stretch>
            <a:fillRect/>
          </a:stretch>
        </p:blipFill>
        <p:spPr bwMode="auto">
          <a:xfrm>
            <a:off x="1071538" y="1714488"/>
            <a:ext cx="2928958" cy="442915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Цилиндр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2571744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Осевое сечение (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сечение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, проходящее через ось цилиндра) –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прямоугольник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1381</TotalTime>
  <Words>1185</Words>
  <Application>Microsoft Office PowerPoint</Application>
  <PresentationFormat>Экран (4:3)</PresentationFormat>
  <Paragraphs>272</Paragraphs>
  <Slides>43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Эркер</vt:lpstr>
      <vt:lpstr>Формула</vt:lpstr>
      <vt:lpstr>ТЕЛА ВРАЩЕНИЯ</vt:lpstr>
      <vt:lpstr>Слайд 2</vt:lpstr>
      <vt:lpstr>План урока</vt:lpstr>
      <vt:lpstr>План урока</vt:lpstr>
      <vt:lpstr>Теория.  Примеры тел вращения</vt:lpstr>
      <vt:lpstr>Теория.  Примеры тел вращения</vt:lpstr>
      <vt:lpstr>Теория. Примеры тел вращения</vt:lpstr>
      <vt:lpstr>Теория. Цилиндр </vt:lpstr>
      <vt:lpstr>Цилиндр </vt:lpstr>
      <vt:lpstr>Цилиндр </vt:lpstr>
      <vt:lpstr>Цилиндр </vt:lpstr>
      <vt:lpstr>Теория. Конус </vt:lpstr>
      <vt:lpstr>Конус </vt:lpstr>
      <vt:lpstr>Конус </vt:lpstr>
      <vt:lpstr>Конус*</vt:lpstr>
      <vt:lpstr>Конус </vt:lpstr>
      <vt:lpstr>Конус </vt:lpstr>
      <vt:lpstr>Теория. Усеченный конус</vt:lpstr>
      <vt:lpstr>Теория. Сфера и шар </vt:lpstr>
      <vt:lpstr>Сфера и шар </vt:lpstr>
      <vt:lpstr>Решение задач (№1 из 6)</vt:lpstr>
      <vt:lpstr>Решение задач (№2 из 6)</vt:lpstr>
      <vt:lpstr>Решение задач (№3 из 6)</vt:lpstr>
      <vt:lpstr>Решение задач (№4 из 6)</vt:lpstr>
      <vt:lpstr>Решение задач (№5 из 6)</vt:lpstr>
      <vt:lpstr>Решение задач (№6 из 6)</vt:lpstr>
      <vt:lpstr>Тест </vt:lpstr>
      <vt:lpstr>Тест </vt:lpstr>
      <vt:lpstr>Тест </vt:lpstr>
      <vt:lpstr>Тест </vt:lpstr>
      <vt:lpstr>Тест </vt:lpstr>
      <vt:lpstr>Тест </vt:lpstr>
      <vt:lpstr>Тест </vt:lpstr>
      <vt:lpstr>Тест </vt:lpstr>
      <vt:lpstr>Самостоятельная работа</vt:lpstr>
      <vt:lpstr>Самостоятельная работа (задача 1)</vt:lpstr>
      <vt:lpstr>Самостоятельная работа (задача 2)</vt:lpstr>
      <vt:lpstr>Самостоятельная работа (задача 3)</vt:lpstr>
      <vt:lpstr>Дополнительные задачи </vt:lpstr>
      <vt:lpstr>Дополнительные задачи </vt:lpstr>
      <vt:lpstr>Слайд 41</vt:lpstr>
      <vt:lpstr>Правильно!</vt:lpstr>
      <vt:lpstr>Не верно!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ТЕЛА ВРАЩЕНИЯ</dc:title>
  <dc:creator>Татьяна</dc:creator>
  <cp:lastModifiedBy>Татьяна</cp:lastModifiedBy>
  <cp:revision>150</cp:revision>
  <dcterms:created xsi:type="dcterms:W3CDTF">2014-01-04T15:31:55Z</dcterms:created>
  <dcterms:modified xsi:type="dcterms:W3CDTF">2014-04-16T04:50:54Z</dcterms:modified>
</cp:coreProperties>
</file>