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1" r:id="rId2"/>
    <p:sldId id="257" r:id="rId3"/>
    <p:sldId id="326" r:id="rId4"/>
    <p:sldId id="351" r:id="rId5"/>
    <p:sldId id="344" r:id="rId6"/>
    <p:sldId id="363" r:id="rId7"/>
    <p:sldId id="339" r:id="rId8"/>
    <p:sldId id="340" r:id="rId9"/>
    <p:sldId id="359" r:id="rId10"/>
    <p:sldId id="361" r:id="rId11"/>
    <p:sldId id="360" r:id="rId12"/>
    <p:sldId id="3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19" autoAdjust="0"/>
    <p:restoredTop sz="94716" autoAdjust="0"/>
  </p:normalViewPr>
  <p:slideViewPr>
    <p:cSldViewPr>
      <p:cViewPr varScale="1">
        <p:scale>
          <a:sx n="74" d="100"/>
          <a:sy n="74" d="100"/>
        </p:scale>
        <p:origin x="-9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36A04-A049-4B4D-AD1C-E93FAD3D106A}" type="datetimeFigureOut">
              <a:rPr lang="ru-RU" smtClean="0"/>
              <a:pPr/>
              <a:t>20.10.2014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677E-61E4-49C7-8520-BF56A4C8FB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705" y="2852920"/>
            <a:ext cx="8820590" cy="108015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r>
              <a:rPr lang="ru-RU" sz="36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Начальные геометрические сведения</a:t>
            </a:r>
            <a:endParaRPr lang="ru-RU" sz="3600" b="1" i="1" u="sng" spc="30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015645" y="260560"/>
            <a:ext cx="51127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</a:t>
            </a:r>
            <a:b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геометрия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76570" y="9806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90732" y="4221110"/>
            <a:ext cx="5962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ln w="1905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Смежные </a:t>
            </a:r>
            <a:r>
              <a:rPr lang="ru-RU" sz="3200" b="1" i="1" dirty="0" smtClean="0">
                <a:ln w="1905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вертикальные углы</a:t>
            </a:r>
            <a:endParaRPr lang="en-US" sz="3200" b="1" i="1" dirty="0" smtClean="0">
              <a:ln w="1905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imag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357166"/>
            <a:ext cx="2419350" cy="18859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10</a:t>
            </a:fld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4956" t="8839" r="47185" b="51701"/>
          <a:stretch>
            <a:fillRect/>
          </a:stretch>
        </p:blipFill>
        <p:spPr bwMode="auto">
          <a:xfrm>
            <a:off x="1071538" y="1428736"/>
            <a:ext cx="6215106" cy="3046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000232" y="2714620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84</a:t>
            </a:r>
            <a:r>
              <a:rPr lang="en-US" sz="3200" b="1" i="1" dirty="0" smtClean="0">
                <a:latin typeface="Times New Roman"/>
                <a:cs typeface="Times New Roman"/>
              </a:rPr>
              <a:t>º</a:t>
            </a:r>
            <a:endParaRPr lang="ru-RU" sz="3200" b="1" i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715008" y="2786058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84</a:t>
            </a:r>
            <a:r>
              <a:rPr lang="en-US" sz="3200" b="1" i="1" dirty="0" smtClean="0">
                <a:latin typeface="Times New Roman"/>
                <a:cs typeface="Times New Roman"/>
              </a:rPr>
              <a:t>º</a:t>
            </a:r>
            <a:endParaRPr lang="ru-RU" sz="3200" b="1" i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71472" y="4429132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Какие углы изображены на рисунке?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034" y="5357826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Каким свойством обладают вертикальные углы?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11</a:t>
            </a:fld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85860"/>
            <a:ext cx="747949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-конечная звезда 7"/>
          <p:cNvSpPr/>
          <p:nvPr/>
        </p:nvSpPr>
        <p:spPr>
          <a:xfrm>
            <a:off x="2143108" y="5143512"/>
            <a:ext cx="714380" cy="642942"/>
          </a:xfrm>
          <a:prstGeom prst="star7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12</a:t>
            </a:fld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t="53666" r="57020" b="10031"/>
          <a:stretch>
            <a:fillRect/>
          </a:stretch>
        </p:blipFill>
        <p:spPr bwMode="auto">
          <a:xfrm>
            <a:off x="1428728" y="1500174"/>
            <a:ext cx="573057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285984" y="2928934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84</a:t>
            </a:r>
            <a:r>
              <a:rPr lang="en-US" sz="3200" b="1" i="1" dirty="0" smtClean="0">
                <a:latin typeface="Times New Roman"/>
                <a:cs typeface="Times New Roman"/>
              </a:rPr>
              <a:t>º</a:t>
            </a:r>
            <a:endParaRPr lang="ru-RU" sz="3200" b="1" i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500562" y="192880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/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57752" y="300037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96</a:t>
            </a:r>
            <a:r>
              <a:rPr lang="en-US" sz="3200" b="1" i="1" dirty="0" smtClean="0">
                <a:latin typeface="Times New Roman"/>
                <a:cs typeface="Times New Roman"/>
              </a:rPr>
              <a:t>º</a:t>
            </a:r>
            <a:endParaRPr lang="ru-RU" sz="3200" b="1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571472" y="4429132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Какие углы изображены на рисунке?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2910" y="5286388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Каким свойством обладают смежные углы?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19840" y="764630"/>
            <a:ext cx="2017284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90" y="2479584"/>
            <a:ext cx="8748580" cy="181588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Ознакомить с понятием смежных и вертикальных углов, рассмотреть их свойства;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изображать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смежные 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вертикальные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углы,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определять их на чертеже.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428604"/>
            <a:ext cx="2419350" cy="18859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41"/>
          <p:cNvSpPr>
            <a:spLocks noChangeShapeType="1"/>
          </p:cNvSpPr>
          <p:nvPr/>
        </p:nvSpPr>
        <p:spPr bwMode="auto">
          <a:xfrm flipV="1">
            <a:off x="4559951" y="2708900"/>
            <a:ext cx="2448340" cy="130879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7" name="Line 41"/>
          <p:cNvSpPr>
            <a:spLocks noChangeShapeType="1"/>
          </p:cNvSpPr>
          <p:nvPr/>
        </p:nvSpPr>
        <p:spPr bwMode="auto">
          <a:xfrm flipV="1">
            <a:off x="1619590" y="4005081"/>
            <a:ext cx="5832475" cy="539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4283960" y="3429001"/>
            <a:ext cx="481222" cy="677858"/>
            <a:chOff x="1143000" y="1441008"/>
            <a:chExt cx="481222" cy="677858"/>
          </a:xfrm>
        </p:grpSpPr>
        <p:sp>
          <p:nvSpPr>
            <p:cNvPr id="29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1143000" y="1441008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6624430" y="2768861"/>
            <a:ext cx="638660" cy="584775"/>
            <a:chOff x="1323170" y="1945078"/>
            <a:chExt cx="638660" cy="584775"/>
          </a:xfrm>
        </p:grpSpPr>
        <p:sp>
          <p:nvSpPr>
            <p:cNvPr id="33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1503050" y="1945078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1907630" y="3299971"/>
            <a:ext cx="458780" cy="821878"/>
            <a:chOff x="1143000" y="1296988"/>
            <a:chExt cx="458780" cy="821878"/>
          </a:xfrm>
        </p:grpSpPr>
        <p:sp>
          <p:nvSpPr>
            <p:cNvPr id="36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6876320" y="3924479"/>
            <a:ext cx="458780" cy="809397"/>
            <a:chOff x="1215010" y="1966466"/>
            <a:chExt cx="458780" cy="809397"/>
          </a:xfrm>
        </p:grpSpPr>
        <p:sp>
          <p:nvSpPr>
            <p:cNvPr id="39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36"/>
            <p:cNvSpPr txBox="1">
              <a:spLocks noChangeArrowheads="1"/>
            </p:cNvSpPr>
            <p:nvPr/>
          </p:nvSpPr>
          <p:spPr bwMode="auto">
            <a:xfrm>
              <a:off x="1215010" y="2191088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12262" y="4358781"/>
            <a:ext cx="7919476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&lt;АОС , &lt;СОВ – смежные углы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1400" y="1052670"/>
            <a:ext cx="81629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Два угла, у которых одна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сторона общая</a:t>
            </a:r>
            <a:r>
              <a:rPr lang="ru-RU" sz="32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а</a:t>
            </a:r>
          </a:p>
          <a:p>
            <a:r>
              <a:rPr lang="ru-RU" sz="32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две другие являются продолжениями одна </a:t>
            </a:r>
          </a:p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другой, называются смежными. 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87882" y="0"/>
            <a:ext cx="7681206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endParaRPr lang="ru-RU" sz="4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7" grpId="0" animBg="1"/>
      <p:bldP spid="41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4</a:t>
            </a:fld>
            <a:endParaRPr lang="ru-RU" dirty="0"/>
          </a:p>
        </p:txBody>
      </p:sp>
      <p:grpSp>
        <p:nvGrpSpPr>
          <p:cNvPr id="24" name="Группа 23"/>
          <p:cNvGrpSpPr/>
          <p:nvPr/>
        </p:nvGrpSpPr>
        <p:grpSpPr>
          <a:xfrm>
            <a:off x="1643042" y="1571612"/>
            <a:ext cx="5832475" cy="1845009"/>
            <a:chOff x="1619590" y="2276840"/>
            <a:chExt cx="5832475" cy="1845009"/>
          </a:xfrm>
        </p:grpSpPr>
        <p:sp>
          <p:nvSpPr>
            <p:cNvPr id="31" name="Line 41"/>
            <p:cNvSpPr>
              <a:spLocks noChangeShapeType="1"/>
            </p:cNvSpPr>
            <p:nvPr/>
          </p:nvSpPr>
          <p:spPr bwMode="auto">
            <a:xfrm flipV="1">
              <a:off x="4559951" y="2708900"/>
              <a:ext cx="2448340" cy="1308793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Line 41"/>
            <p:cNvSpPr>
              <a:spLocks noChangeShapeType="1"/>
            </p:cNvSpPr>
            <p:nvPr/>
          </p:nvSpPr>
          <p:spPr bwMode="auto">
            <a:xfrm flipV="1">
              <a:off x="1619590" y="4005081"/>
              <a:ext cx="5832475" cy="53975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Группа 27"/>
            <p:cNvGrpSpPr/>
            <p:nvPr/>
          </p:nvGrpSpPr>
          <p:grpSpPr>
            <a:xfrm>
              <a:off x="4283960" y="3429001"/>
              <a:ext cx="481222" cy="677858"/>
              <a:chOff x="1143000" y="1441008"/>
              <a:chExt cx="481222" cy="677858"/>
            </a:xfrm>
          </p:grpSpPr>
          <p:sp>
            <p:nvSpPr>
              <p:cNvPr id="29" name="Oval 14"/>
              <p:cNvSpPr>
                <a:spLocks noChangeArrowheads="1"/>
              </p:cNvSpPr>
              <p:nvPr/>
            </p:nvSpPr>
            <p:spPr bwMode="auto">
              <a:xfrm>
                <a:off x="1323170" y="1966466"/>
                <a:ext cx="152400" cy="152400"/>
              </a:xfrm>
              <a:prstGeom prst="ellipse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36"/>
              <p:cNvSpPr txBox="1">
                <a:spLocks noChangeArrowheads="1"/>
              </p:cNvSpPr>
              <p:nvPr/>
            </p:nvSpPr>
            <p:spPr bwMode="auto">
              <a:xfrm>
                <a:off x="1143000" y="1441008"/>
                <a:ext cx="481222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200" b="1" i="1" dirty="0" smtClean="0"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32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" name="Группа 31"/>
            <p:cNvGrpSpPr/>
            <p:nvPr/>
          </p:nvGrpSpPr>
          <p:grpSpPr>
            <a:xfrm>
              <a:off x="6444260" y="2276840"/>
              <a:ext cx="458780" cy="665809"/>
              <a:chOff x="1143000" y="1453057"/>
              <a:chExt cx="458780" cy="665809"/>
            </a:xfrm>
          </p:grpSpPr>
          <p:sp>
            <p:nvSpPr>
              <p:cNvPr id="33" name="Oval 14"/>
              <p:cNvSpPr>
                <a:spLocks noChangeArrowheads="1"/>
              </p:cNvSpPr>
              <p:nvPr/>
            </p:nvSpPr>
            <p:spPr bwMode="auto">
              <a:xfrm>
                <a:off x="1323170" y="1966466"/>
                <a:ext cx="152400" cy="152400"/>
              </a:xfrm>
              <a:prstGeom prst="ellipse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 Box 36"/>
              <p:cNvSpPr txBox="1">
                <a:spLocks noChangeArrowheads="1"/>
              </p:cNvSpPr>
              <p:nvPr/>
            </p:nvSpPr>
            <p:spPr bwMode="auto">
              <a:xfrm>
                <a:off x="1143000" y="1453057"/>
                <a:ext cx="45878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3200" b="1" i="1" dirty="0" smtClean="0">
                    <a:latin typeface="Times New Roman" pitchFamily="18" charset="0"/>
                    <a:cs typeface="Times New Roman" pitchFamily="18" charset="0"/>
                  </a:rPr>
                  <a:t>С</a:t>
                </a:r>
                <a:endParaRPr lang="ru-RU" sz="32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Группа 34"/>
            <p:cNvGrpSpPr/>
            <p:nvPr/>
          </p:nvGrpSpPr>
          <p:grpSpPr>
            <a:xfrm>
              <a:off x="1907630" y="3299971"/>
              <a:ext cx="458780" cy="821878"/>
              <a:chOff x="1143000" y="1296988"/>
              <a:chExt cx="458780" cy="821878"/>
            </a:xfrm>
          </p:grpSpPr>
          <p:sp>
            <p:nvSpPr>
              <p:cNvPr id="36" name="Oval 14"/>
              <p:cNvSpPr>
                <a:spLocks noChangeArrowheads="1"/>
              </p:cNvSpPr>
              <p:nvPr/>
            </p:nvSpPr>
            <p:spPr bwMode="auto">
              <a:xfrm>
                <a:off x="1323170" y="1966466"/>
                <a:ext cx="152400" cy="152400"/>
              </a:xfrm>
              <a:prstGeom prst="ellipse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 Box 36"/>
              <p:cNvSpPr txBox="1">
                <a:spLocks noChangeArrowheads="1"/>
              </p:cNvSpPr>
              <p:nvPr/>
            </p:nvSpPr>
            <p:spPr bwMode="auto">
              <a:xfrm>
                <a:off x="1143000" y="1296988"/>
                <a:ext cx="45878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3200" b="1" i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lang="ru-RU" sz="32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Группа 37"/>
            <p:cNvGrpSpPr/>
            <p:nvPr/>
          </p:nvGrpSpPr>
          <p:grpSpPr>
            <a:xfrm>
              <a:off x="6876320" y="3284980"/>
              <a:ext cx="458780" cy="791899"/>
              <a:chOff x="1215010" y="1326967"/>
              <a:chExt cx="458780" cy="791899"/>
            </a:xfrm>
          </p:grpSpPr>
          <p:sp>
            <p:nvSpPr>
              <p:cNvPr id="39" name="Oval 14"/>
              <p:cNvSpPr>
                <a:spLocks noChangeArrowheads="1"/>
              </p:cNvSpPr>
              <p:nvPr/>
            </p:nvSpPr>
            <p:spPr bwMode="auto">
              <a:xfrm>
                <a:off x="1323170" y="1966466"/>
                <a:ext cx="152400" cy="152400"/>
              </a:xfrm>
              <a:prstGeom prst="ellipse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Text Box 36"/>
              <p:cNvSpPr txBox="1">
                <a:spLocks noChangeArrowheads="1"/>
              </p:cNvSpPr>
              <p:nvPr/>
            </p:nvSpPr>
            <p:spPr bwMode="auto">
              <a:xfrm>
                <a:off x="1215010" y="1326967"/>
                <a:ext cx="45878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3200" b="1" i="1" dirty="0" smtClean="0">
                    <a:latin typeface="Times New Roman" pitchFamily="18" charset="0"/>
                    <a:cs typeface="Times New Roman" pitchFamily="18" charset="0"/>
                  </a:rPr>
                  <a:t>В</a:t>
                </a:r>
                <a:endParaRPr lang="ru-RU" sz="32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857224" y="3571876"/>
            <a:ext cx="748904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Сумма смежных углов равна 180 градусам</a:t>
            </a:r>
            <a:endParaRPr lang="ru-RU" sz="36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1450" y="692620"/>
            <a:ext cx="7798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Сформулируйте свойство смежных углов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400" y="4869200"/>
            <a:ext cx="88926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&lt;АОС + &lt;СОВ = 180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°</a:t>
            </a:r>
            <a:endParaRPr lang="ru-RU" sz="36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76644" y="500042"/>
            <a:ext cx="7790712" cy="2052638"/>
          </a:xfrm>
        </p:spPr>
        <p:txBody>
          <a:bodyPr/>
          <a:lstStyle/>
          <a:p>
            <a:pPr marL="88900" indent="-6350">
              <a:buNone/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Два угла называются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вертикальными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если стороны одного угла являются продолжениями сторон другого.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7224" y="5500702"/>
            <a:ext cx="6703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&lt;a</a:t>
            </a:r>
            <a:r>
              <a:rPr lang="en-US" sz="40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вертикальные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1285852" y="2285992"/>
            <a:ext cx="6713055" cy="2802742"/>
            <a:chOff x="1618605" y="2558473"/>
            <a:chExt cx="6713055" cy="2802742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761481" y="3786190"/>
              <a:ext cx="2857520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10800000" flipV="1">
              <a:off x="1690043" y="3786190"/>
              <a:ext cx="2928958" cy="10001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4619001" y="3786190"/>
              <a:ext cx="3071834" cy="158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4619001" y="2714620"/>
              <a:ext cx="3143272" cy="107157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618605" y="3214686"/>
              <a:ext cx="5693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6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ru-RU" sz="3600" b="1" i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600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762273" y="3772919"/>
              <a:ext cx="5693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6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ru-RU" sz="3600" b="1" i="1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600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18605" y="4714884"/>
              <a:ext cx="5693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ru-RU" sz="3600" b="1" i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600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90835" y="2558473"/>
              <a:ext cx="5693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3600" b="1" i="1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600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261811" y="3143248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3600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3596640" y="3779520"/>
              <a:ext cx="45720" cy="335280"/>
            </a:xfrm>
            <a:custGeom>
              <a:avLst/>
              <a:gdLst>
                <a:gd name="connsiteX0" fmla="*/ 45720 w 45720"/>
                <a:gd name="connsiteY0" fmla="*/ 0 h 335280"/>
                <a:gd name="connsiteX1" fmla="*/ 0 w 45720"/>
                <a:gd name="connsiteY1" fmla="*/ 198120 h 335280"/>
                <a:gd name="connsiteX2" fmla="*/ 45720 w 45720"/>
                <a:gd name="connsiteY2" fmla="*/ 335280 h 33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" h="335280">
                  <a:moveTo>
                    <a:pt x="45720" y="0"/>
                  </a:moveTo>
                  <a:cubicBezTo>
                    <a:pt x="22860" y="71120"/>
                    <a:pt x="0" y="142240"/>
                    <a:pt x="0" y="198120"/>
                  </a:cubicBezTo>
                  <a:cubicBezTo>
                    <a:pt x="0" y="254000"/>
                    <a:pt x="45720" y="335280"/>
                    <a:pt x="45720" y="33528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36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5455920" y="3505200"/>
              <a:ext cx="104140" cy="259080"/>
            </a:xfrm>
            <a:custGeom>
              <a:avLst/>
              <a:gdLst>
                <a:gd name="connsiteX0" fmla="*/ 0 w 104140"/>
                <a:gd name="connsiteY0" fmla="*/ 0 h 259080"/>
                <a:gd name="connsiteX1" fmla="*/ 91440 w 104140"/>
                <a:gd name="connsiteY1" fmla="*/ 106680 h 259080"/>
                <a:gd name="connsiteX2" fmla="*/ 76200 w 104140"/>
                <a:gd name="connsiteY2" fmla="*/ 259080 h 25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140" h="259080">
                  <a:moveTo>
                    <a:pt x="0" y="0"/>
                  </a:moveTo>
                  <a:cubicBezTo>
                    <a:pt x="39370" y="31750"/>
                    <a:pt x="78740" y="63500"/>
                    <a:pt x="91440" y="106680"/>
                  </a:cubicBezTo>
                  <a:cubicBezTo>
                    <a:pt x="104140" y="149860"/>
                    <a:pt x="90170" y="204470"/>
                    <a:pt x="76200" y="259080"/>
                  </a:cubicBezTo>
                </a:path>
              </a:pathLst>
            </a:cu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3600" b="1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1"/>
          <p:cNvGrpSpPr/>
          <p:nvPr/>
        </p:nvGrpSpPr>
        <p:grpSpPr>
          <a:xfrm>
            <a:off x="1071538" y="1571612"/>
            <a:ext cx="7310207" cy="2688385"/>
            <a:chOff x="1357290" y="428604"/>
            <a:chExt cx="7310207" cy="2688385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1643042" y="428604"/>
              <a:ext cx="6429420" cy="23574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857356" y="642918"/>
              <a:ext cx="5786478" cy="2143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428728" y="2143116"/>
              <a:ext cx="5950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4800" b="1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57290" y="428604"/>
              <a:ext cx="5950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4800" b="1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86248" y="1714488"/>
              <a:ext cx="73129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4800" b="1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786710" y="500042"/>
              <a:ext cx="5950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4800" b="1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72462" y="2285992"/>
              <a:ext cx="5950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  <a:endParaRPr lang="ru-RU" sz="4800" b="1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71472" y="4643446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Вертикальные углы равны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28860" y="428604"/>
            <a:ext cx="502361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Сформулируйте свойство </a:t>
            </a:r>
          </a:p>
          <a:p>
            <a:pPr algn="ctr"/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вертикальных  углов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643042" y="1268700"/>
            <a:ext cx="6429420" cy="235745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857356" y="1483014"/>
            <a:ext cx="5786478" cy="21431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28728" y="298321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ru-RU" sz="32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126870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ru-RU" sz="32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3504" y="2214554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2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86710" y="1340138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32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72462" y="3126088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32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1639161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124</a:t>
            </a:r>
            <a:r>
              <a:rPr lang="ru-RU" sz="28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i="1" baseline="30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88030" y="27089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b="1" i="1" baseline="30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4500562" y="2176682"/>
            <a:ext cx="863918" cy="180747"/>
          </a:xfrm>
          <a:custGeom>
            <a:avLst/>
            <a:gdLst>
              <a:gd name="connsiteX0" fmla="*/ 0 w 960120"/>
              <a:gd name="connsiteY0" fmla="*/ 93980 h 109220"/>
              <a:gd name="connsiteX1" fmla="*/ 441960 w 960120"/>
              <a:gd name="connsiteY1" fmla="*/ 2540 h 109220"/>
              <a:gd name="connsiteX2" fmla="*/ 960120 w 960120"/>
              <a:gd name="connsiteY2" fmla="*/ 109220 h 109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0120" h="109220">
                <a:moveTo>
                  <a:pt x="0" y="93980"/>
                </a:moveTo>
                <a:cubicBezTo>
                  <a:pt x="140970" y="46990"/>
                  <a:pt x="281940" y="0"/>
                  <a:pt x="441960" y="2540"/>
                </a:cubicBezTo>
                <a:cubicBezTo>
                  <a:pt x="601980" y="5080"/>
                  <a:pt x="781050" y="57150"/>
                  <a:pt x="960120" y="109220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4602480" y="2590703"/>
            <a:ext cx="746760" cy="142240"/>
          </a:xfrm>
          <a:custGeom>
            <a:avLst/>
            <a:gdLst>
              <a:gd name="connsiteX0" fmla="*/ 746760 w 746760"/>
              <a:gd name="connsiteY0" fmla="*/ 30480 h 142240"/>
              <a:gd name="connsiteX1" fmla="*/ 350520 w 746760"/>
              <a:gd name="connsiteY1" fmla="*/ 137160 h 142240"/>
              <a:gd name="connsiteX2" fmla="*/ 0 w 746760"/>
              <a:gd name="connsiteY2" fmla="*/ 0 h 14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6760" h="142240">
                <a:moveTo>
                  <a:pt x="746760" y="30480"/>
                </a:moveTo>
                <a:cubicBezTo>
                  <a:pt x="610870" y="86360"/>
                  <a:pt x="474980" y="142240"/>
                  <a:pt x="350520" y="137160"/>
                </a:cubicBezTo>
                <a:cubicBezTo>
                  <a:pt x="226060" y="132080"/>
                  <a:pt x="113030" y="66040"/>
                  <a:pt x="0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84854" y="0"/>
            <a:ext cx="1268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Задача</a:t>
            </a:r>
          </a:p>
        </p:txBody>
      </p:sp>
      <p:sp>
        <p:nvSpPr>
          <p:cNvPr id="18" name="Содержимое 18"/>
          <p:cNvSpPr txBox="1">
            <a:spLocks/>
          </p:cNvSpPr>
          <p:nvPr/>
        </p:nvSpPr>
        <p:spPr>
          <a:xfrm>
            <a:off x="0" y="332570"/>
            <a:ext cx="9144000" cy="10801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Вычислите градусные меры углов, изображённых на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чертеже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3438" y="3143248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124</a:t>
            </a:r>
            <a:r>
              <a:rPr lang="ru-RU" sz="28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i="1" baseline="30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57950" y="2214554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56</a:t>
            </a:r>
            <a:r>
              <a:rPr lang="ru-RU" sz="28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i="1" baseline="30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71802" y="2214554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56</a:t>
            </a:r>
            <a:r>
              <a:rPr lang="ru-RU" sz="28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i="1" baseline="30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15074" y="221455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b="1" i="1" baseline="30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14744" y="221455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b="1" i="1" baseline="30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 rot="5770826">
            <a:off x="4074636" y="2455800"/>
            <a:ext cx="455290" cy="126664"/>
          </a:xfrm>
          <a:custGeom>
            <a:avLst/>
            <a:gdLst>
              <a:gd name="connsiteX0" fmla="*/ 746760 w 746760"/>
              <a:gd name="connsiteY0" fmla="*/ 30480 h 142240"/>
              <a:gd name="connsiteX1" fmla="*/ 350520 w 746760"/>
              <a:gd name="connsiteY1" fmla="*/ 137160 h 142240"/>
              <a:gd name="connsiteX2" fmla="*/ 0 w 746760"/>
              <a:gd name="connsiteY2" fmla="*/ 0 h 14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6760" h="142240">
                <a:moveTo>
                  <a:pt x="746760" y="30480"/>
                </a:moveTo>
                <a:cubicBezTo>
                  <a:pt x="610870" y="86360"/>
                  <a:pt x="474980" y="142240"/>
                  <a:pt x="350520" y="137160"/>
                </a:cubicBezTo>
                <a:cubicBezTo>
                  <a:pt x="226060" y="132080"/>
                  <a:pt x="113030" y="66040"/>
                  <a:pt x="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олилиния 25"/>
          <p:cNvSpPr/>
          <p:nvPr/>
        </p:nvSpPr>
        <p:spPr>
          <a:xfrm rot="15767337">
            <a:off x="5390028" y="2446506"/>
            <a:ext cx="418432" cy="107598"/>
          </a:xfrm>
          <a:custGeom>
            <a:avLst/>
            <a:gdLst>
              <a:gd name="connsiteX0" fmla="*/ 746760 w 746760"/>
              <a:gd name="connsiteY0" fmla="*/ 30480 h 142240"/>
              <a:gd name="connsiteX1" fmla="*/ 350520 w 746760"/>
              <a:gd name="connsiteY1" fmla="*/ 137160 h 142240"/>
              <a:gd name="connsiteX2" fmla="*/ 0 w 746760"/>
              <a:gd name="connsiteY2" fmla="*/ 0 h 14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6760" h="142240">
                <a:moveTo>
                  <a:pt x="746760" y="30480"/>
                </a:moveTo>
                <a:cubicBezTo>
                  <a:pt x="610870" y="86360"/>
                  <a:pt x="474980" y="142240"/>
                  <a:pt x="350520" y="137160"/>
                </a:cubicBezTo>
                <a:cubicBezTo>
                  <a:pt x="226060" y="132080"/>
                  <a:pt x="113030" y="66040"/>
                  <a:pt x="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84854" y="0"/>
            <a:ext cx="1268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Задача</a:t>
            </a:r>
          </a:p>
        </p:txBody>
      </p:sp>
      <p:grpSp>
        <p:nvGrpSpPr>
          <p:cNvPr id="6" name="Группа 30"/>
          <p:cNvGrpSpPr/>
          <p:nvPr/>
        </p:nvGrpSpPr>
        <p:grpSpPr>
          <a:xfrm>
            <a:off x="1511575" y="2420860"/>
            <a:ext cx="6120850" cy="2016280"/>
            <a:chOff x="1442421" y="3772919"/>
            <a:chExt cx="6601180" cy="2357454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1500166" y="3772919"/>
              <a:ext cx="6429420" cy="235745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714480" y="3987233"/>
              <a:ext cx="5786478" cy="2143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505723" y="5487431"/>
              <a:ext cx="640939" cy="462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32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42421" y="3922766"/>
              <a:ext cx="640939" cy="462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2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96060" y="5039235"/>
              <a:ext cx="768589" cy="462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32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15140" y="3988441"/>
              <a:ext cx="640939" cy="462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32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02662" y="5426986"/>
              <a:ext cx="640939" cy="462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Е</a:t>
              </a:r>
              <a:endParaRPr lang="ru-RU" sz="32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23410" y="620610"/>
            <a:ext cx="1891690" cy="1315330"/>
            <a:chOff x="15940" y="260560"/>
            <a:chExt cx="1891690" cy="1315330"/>
          </a:xfrm>
        </p:grpSpPr>
        <p:sp useBgFill="1">
          <p:nvSpPr>
            <p:cNvPr id="16" name="TextBox 15"/>
            <p:cNvSpPr txBox="1"/>
            <p:nvPr/>
          </p:nvSpPr>
          <p:spPr>
            <a:xfrm>
              <a:off x="35370" y="260560"/>
              <a:ext cx="1872260" cy="523220"/>
            </a:xfrm>
            <a:prstGeom prst="rect">
              <a:avLst/>
            </a:prstGeom>
            <a:ln w="57150" cmpd="dbl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Дано: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940" y="1052670"/>
              <a:ext cx="1872260" cy="52322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57150" cmpd="dbl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Найти:</a:t>
              </a: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2483710" y="1340710"/>
            <a:ext cx="60173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градусные</a:t>
            </a:r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меры углов</a:t>
            </a:r>
            <a:endParaRPr lang="ru-RU" sz="32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339690" y="601460"/>
            <a:ext cx="648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АС ∩ ВЕ = М,  сумма двух углов – 140</a:t>
            </a:r>
            <a:r>
              <a:rPr lang="ru-RU" sz="28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07880" y="1700760"/>
            <a:ext cx="1566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51400" y="4509150"/>
            <a:ext cx="85691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 как сумма двух углов – 140</a:t>
            </a:r>
            <a:r>
              <a:rPr lang="ru-RU" sz="36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, то это могут быть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вертикальные углы.</a:t>
            </a:r>
            <a:endParaRPr lang="ru-RU" sz="36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708751" y="1527175"/>
            <a:ext cx="768998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-конечная звезда 7"/>
          <p:cNvSpPr/>
          <p:nvPr/>
        </p:nvSpPr>
        <p:spPr>
          <a:xfrm>
            <a:off x="2000232" y="3643314"/>
            <a:ext cx="714380" cy="642942"/>
          </a:xfrm>
          <a:prstGeom prst="star7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11389</TotalTime>
  <Words>249</Words>
  <Application>Microsoft Office PowerPoint</Application>
  <PresentationFormat>Экран (4:3)</PresentationFormat>
  <Paragraphs>87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Проверь себя</vt:lpstr>
      <vt:lpstr>Проверь себя</vt:lpstr>
      <vt:lpstr>Проверь себя</vt:lpstr>
      <vt:lpstr>Проверь себя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 алгебра</dc:title>
  <dc:creator>Кравченко</dc:creator>
  <cp:lastModifiedBy>Admin</cp:lastModifiedBy>
  <cp:revision>1294</cp:revision>
  <dcterms:created xsi:type="dcterms:W3CDTF">2011-06-18T13:01:16Z</dcterms:created>
  <dcterms:modified xsi:type="dcterms:W3CDTF">2014-10-20T16:07:51Z</dcterms:modified>
</cp:coreProperties>
</file>