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C7861E-BA65-4A2B-B152-08648A2340B6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9F616A-A730-4CDC-BBF8-7B54218110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6824682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Умения учиться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398.JPG"/>
          <p:cNvPicPr>
            <a:picLocks noChangeAspect="1"/>
          </p:cNvPicPr>
          <p:nvPr/>
        </p:nvPicPr>
        <p:blipFill>
          <a:blip r:embed="rId2" cstate="print"/>
          <a:srcRect r="9514"/>
          <a:stretch>
            <a:fillRect/>
          </a:stretch>
        </p:blipFill>
        <p:spPr>
          <a:xfrm>
            <a:off x="1643042" y="2309347"/>
            <a:ext cx="5487601" cy="4548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834338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Задача системы образования: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357430"/>
            <a:ext cx="5857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формирование совокупности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«универсальных учебных действий»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smtClean="0"/>
              <a:t>обеспечивающих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«умение учиться», </a:t>
            </a:r>
            <a:r>
              <a:rPr lang="ru-RU" sz="2800" dirty="0" smtClean="0"/>
              <a:t>способность личности к саморазвитию и самосовершенствованию путем сознательного и активного присвоения нового социального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05842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642919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Личностные универсальные учебные действия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42886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Создание мотивации- то смысловое поле, которое позволяет ученику осмысленно овладевать 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Регулятивные УУД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Целеполагание</a:t>
            </a:r>
            <a:endParaRPr lang="ru-RU" sz="3600" dirty="0" smtClean="0"/>
          </a:p>
          <a:p>
            <a:r>
              <a:rPr lang="ru-RU" sz="3600" dirty="0" smtClean="0"/>
              <a:t>Планирование</a:t>
            </a:r>
          </a:p>
          <a:p>
            <a:r>
              <a:rPr lang="ru-RU" sz="3600" dirty="0" smtClean="0"/>
              <a:t>Прогнозирование</a:t>
            </a:r>
          </a:p>
          <a:p>
            <a:r>
              <a:rPr lang="ru-RU" sz="3600" dirty="0" smtClean="0"/>
              <a:t>Контроль </a:t>
            </a:r>
          </a:p>
          <a:p>
            <a:r>
              <a:rPr lang="ru-RU" sz="3600" dirty="0" smtClean="0"/>
              <a:t>Коррекция</a:t>
            </a:r>
          </a:p>
          <a:p>
            <a:r>
              <a:rPr lang="ru-RU" sz="3600" dirty="0" smtClean="0"/>
              <a:t>Оценка(самооценка)</a:t>
            </a:r>
          </a:p>
          <a:p>
            <a:r>
              <a:rPr lang="ru-RU" sz="3600" dirty="0" err="1" smtClean="0"/>
              <a:t>Саморегуляция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305800" cy="1143000"/>
          </a:xfrm>
        </p:spPr>
        <p:txBody>
          <a:bodyPr/>
          <a:lstStyle/>
          <a:p>
            <a:r>
              <a:rPr lang="ru-RU" b="1" i="1" dirty="0" smtClean="0"/>
              <a:t>Познавательные  УУД</a:t>
            </a:r>
            <a:endParaRPr lang="ru-RU" dirty="0"/>
          </a:p>
        </p:txBody>
      </p:sp>
      <p:grpSp>
        <p:nvGrpSpPr>
          <p:cNvPr id="4" name="Diagram group"/>
          <p:cNvGrpSpPr/>
          <p:nvPr/>
        </p:nvGrpSpPr>
        <p:grpSpPr>
          <a:xfrm>
            <a:off x="1357290" y="2000241"/>
            <a:ext cx="1571636" cy="1143007"/>
            <a:chOff x="1" y="4250"/>
            <a:chExt cx="1188156" cy="169736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1" y="4250"/>
              <a:ext cx="1188156" cy="1697365"/>
              <a:chOff x="1" y="4250"/>
              <a:chExt cx="1188156" cy="1697365"/>
            </a:xfrm>
          </p:grpSpPr>
          <p:sp>
            <p:nvSpPr>
              <p:cNvPr id="6" name="Нашивка 5"/>
              <p:cNvSpPr/>
              <p:nvPr/>
            </p:nvSpPr>
            <p:spPr>
              <a:xfrm rot="5400000">
                <a:off x="-254604" y="258855"/>
                <a:ext cx="1697365" cy="1188155"/>
              </a:xfrm>
              <a:prstGeom prst="chevron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Нашивка 4"/>
              <p:cNvSpPr/>
              <p:nvPr/>
            </p:nvSpPr>
            <p:spPr>
              <a:xfrm>
                <a:off x="2" y="598328"/>
                <a:ext cx="1188155" cy="5092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300" kern="1200" dirty="0" smtClean="0"/>
                  <a:t>1</a:t>
                </a:r>
                <a:endParaRPr lang="ru-RU" sz="33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928926" y="2877356"/>
            <a:ext cx="5163796" cy="1103287"/>
            <a:chOff x="1188156" y="4251"/>
            <a:chExt cx="7041444" cy="1103287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9" name="Группа 8"/>
            <p:cNvGrpSpPr/>
            <p:nvPr/>
          </p:nvGrpSpPr>
          <p:grpSpPr>
            <a:xfrm>
              <a:off x="1188156" y="4251"/>
              <a:ext cx="7041444" cy="1103287"/>
              <a:chOff x="1188156" y="4251"/>
              <a:chExt cx="7041444" cy="1103287"/>
            </a:xfrm>
          </p:grpSpPr>
          <p:sp>
            <p:nvSpPr>
              <p:cNvPr id="10" name="Прямоугольник с двумя скругленными соседними углами 9"/>
              <p:cNvSpPr/>
              <p:nvPr/>
            </p:nvSpPr>
            <p:spPr>
              <a:xfrm rot="5400000">
                <a:off x="4157234" y="-2964827"/>
                <a:ext cx="1103287" cy="7041444"/>
              </a:xfrm>
              <a:prstGeom prst="round2Same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рямоугольник 10"/>
              <p:cNvSpPr/>
              <p:nvPr/>
            </p:nvSpPr>
            <p:spPr>
              <a:xfrm>
                <a:off x="1188156" y="58109"/>
                <a:ext cx="6987586" cy="9955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2928" tIns="27940" rIns="27940" bIns="27940" numCol="1" spcCol="1270" anchor="ctr" anchorCtr="0">
                <a:noAutofit/>
              </a:bodyPr>
              <a:lstStyle/>
              <a:p>
                <a:pPr marL="285750" lvl="1" indent="-28575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3200" kern="1200" dirty="0" err="1" smtClean="0">
                    <a:solidFill>
                      <a:srgbClr val="7030A0"/>
                    </a:solidFill>
                  </a:rPr>
                  <a:t>Общеучебные</a:t>
                </a:r>
                <a:endParaRPr lang="ru-RU" sz="3200" kern="1200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1357290" y="3214686"/>
            <a:ext cx="1643074" cy="1071570"/>
            <a:chOff x="1" y="1508771"/>
            <a:chExt cx="1188156" cy="169736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3" name="Группа 12"/>
            <p:cNvGrpSpPr/>
            <p:nvPr/>
          </p:nvGrpSpPr>
          <p:grpSpPr>
            <a:xfrm>
              <a:off x="1" y="1508771"/>
              <a:ext cx="1188156" cy="1697365"/>
              <a:chOff x="1" y="1508771"/>
              <a:chExt cx="1188156" cy="1697365"/>
            </a:xfrm>
          </p:grpSpPr>
          <p:sp>
            <p:nvSpPr>
              <p:cNvPr id="14" name="Нашивка 13"/>
              <p:cNvSpPr/>
              <p:nvPr/>
            </p:nvSpPr>
            <p:spPr>
              <a:xfrm rot="5400000">
                <a:off x="-254604" y="1763376"/>
                <a:ext cx="1697365" cy="1188155"/>
              </a:xfrm>
              <a:prstGeom prst="chevron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Нашивка 4"/>
              <p:cNvSpPr/>
              <p:nvPr/>
            </p:nvSpPr>
            <p:spPr>
              <a:xfrm>
                <a:off x="2" y="2102849"/>
                <a:ext cx="1188155" cy="5092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300" kern="1200" dirty="0" smtClean="0"/>
                  <a:t>2</a:t>
                </a:r>
                <a:endParaRPr lang="ru-RU" sz="3300" kern="1200" dirty="0"/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3071802" y="1928802"/>
            <a:ext cx="5020920" cy="1000133"/>
            <a:chOff x="1188156" y="1508771"/>
            <a:chExt cx="7041444" cy="1103287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1188156" y="1508771"/>
              <a:ext cx="7041444" cy="1103287"/>
              <a:chOff x="1188156" y="1508771"/>
              <a:chExt cx="7041444" cy="1103287"/>
            </a:xfrm>
          </p:grpSpPr>
          <p:sp>
            <p:nvSpPr>
              <p:cNvPr id="18" name="Прямоугольник с двумя скругленными соседними углами 17"/>
              <p:cNvSpPr/>
              <p:nvPr/>
            </p:nvSpPr>
            <p:spPr>
              <a:xfrm rot="5400000">
                <a:off x="4157234" y="-1460307"/>
                <a:ext cx="1103287" cy="7041444"/>
              </a:xfrm>
              <a:prstGeom prst="round2Same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1188156" y="1562629"/>
                <a:ext cx="6987586" cy="9955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4" tIns="26670" rIns="26670" bIns="26670" numCol="1" spcCol="1270" anchor="ctr" anchorCtr="0">
                <a:noAutofit/>
              </a:bodyPr>
              <a:lstStyle/>
              <a:p>
                <a:pPr marL="285750" lvl="1" indent="-28575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4200" kern="1200" dirty="0" smtClean="0">
                    <a:solidFill>
                      <a:srgbClr val="7030A0"/>
                    </a:solidFill>
                  </a:rPr>
                  <a:t>Логические</a:t>
                </a:r>
                <a:endParaRPr lang="ru-RU" sz="4200" kern="1200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20" name="Diagram group"/>
          <p:cNvGrpSpPr/>
          <p:nvPr/>
        </p:nvGrpSpPr>
        <p:grpSpPr>
          <a:xfrm>
            <a:off x="1500166" y="4572008"/>
            <a:ext cx="1571636" cy="1214446"/>
            <a:chOff x="1" y="3013291"/>
            <a:chExt cx="1188156" cy="169736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1" name="Группа 20"/>
            <p:cNvGrpSpPr/>
            <p:nvPr/>
          </p:nvGrpSpPr>
          <p:grpSpPr>
            <a:xfrm>
              <a:off x="1" y="3013291"/>
              <a:ext cx="1188156" cy="1697365"/>
              <a:chOff x="1" y="3013291"/>
              <a:chExt cx="1188156" cy="1697365"/>
            </a:xfrm>
          </p:grpSpPr>
          <p:sp>
            <p:nvSpPr>
              <p:cNvPr id="22" name="Нашивка 21"/>
              <p:cNvSpPr/>
              <p:nvPr/>
            </p:nvSpPr>
            <p:spPr>
              <a:xfrm rot="5400000">
                <a:off x="-254604" y="3267896"/>
                <a:ext cx="1697365" cy="1188155"/>
              </a:xfrm>
              <a:prstGeom prst="chevron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Нашивка 4"/>
              <p:cNvSpPr/>
              <p:nvPr/>
            </p:nvSpPr>
            <p:spPr>
              <a:xfrm>
                <a:off x="2" y="3607369"/>
                <a:ext cx="1188155" cy="5092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300" kern="1200" dirty="0" smtClean="0"/>
                  <a:t>3</a:t>
                </a:r>
                <a:endParaRPr lang="ru-RU" sz="3300" kern="1200" dirty="0"/>
              </a:p>
            </p:txBody>
          </p:sp>
        </p:grpSp>
      </p:grpSp>
      <p:grpSp>
        <p:nvGrpSpPr>
          <p:cNvPr id="24" name="Diagram group"/>
          <p:cNvGrpSpPr/>
          <p:nvPr/>
        </p:nvGrpSpPr>
        <p:grpSpPr>
          <a:xfrm>
            <a:off x="3000364" y="4786322"/>
            <a:ext cx="5092358" cy="1000132"/>
            <a:chOff x="1188156" y="3013291"/>
            <a:chExt cx="7041444" cy="1103287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5" name="Группа 24"/>
            <p:cNvGrpSpPr/>
            <p:nvPr/>
          </p:nvGrpSpPr>
          <p:grpSpPr>
            <a:xfrm>
              <a:off x="1188156" y="3013291"/>
              <a:ext cx="7041444" cy="1103287"/>
              <a:chOff x="1188156" y="3013291"/>
              <a:chExt cx="7041444" cy="1103287"/>
            </a:xfrm>
          </p:grpSpPr>
          <p:sp>
            <p:nvSpPr>
              <p:cNvPr id="26" name="Прямоугольник с двумя скругленными соседними углами 25"/>
              <p:cNvSpPr/>
              <p:nvPr/>
            </p:nvSpPr>
            <p:spPr>
              <a:xfrm rot="5400000">
                <a:off x="4157234" y="44213"/>
                <a:ext cx="1103287" cy="7041444"/>
              </a:xfrm>
              <a:prstGeom prst="round2SameRect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Прямоугольник 26"/>
              <p:cNvSpPr/>
              <p:nvPr/>
            </p:nvSpPr>
            <p:spPr>
              <a:xfrm>
                <a:off x="1188156" y="3067149"/>
                <a:ext cx="6987586" cy="9955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4480" tIns="25400" rIns="25400" bIns="25400" numCol="1" spcCol="1270" anchor="ctr" anchorCtr="0">
                <a:noAutofit/>
              </a:bodyPr>
              <a:lstStyle/>
              <a:p>
                <a:pPr marL="285750" lvl="1" indent="-28575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400" b="0" kern="1200" dirty="0" smtClean="0">
                    <a:solidFill>
                      <a:srgbClr val="7030A0"/>
                    </a:solidFill>
                  </a:rPr>
                  <a:t>Действия постановки и решения проблем</a:t>
                </a:r>
                <a:endParaRPr lang="ru-RU" sz="2400" b="0" kern="1200" dirty="0">
                  <a:solidFill>
                    <a:srgbClr val="7030A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58579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Сравнение</a:t>
            </a:r>
          </a:p>
          <a:p>
            <a:r>
              <a:rPr lang="ru-RU" sz="6000" dirty="0" smtClean="0"/>
              <a:t>Анализ</a:t>
            </a:r>
          </a:p>
          <a:p>
            <a:r>
              <a:rPr lang="ru-RU" sz="6000" dirty="0" smtClean="0"/>
              <a:t>Синтез</a:t>
            </a:r>
          </a:p>
          <a:p>
            <a:r>
              <a:rPr lang="ru-RU" sz="6000" dirty="0" smtClean="0"/>
              <a:t>Классификация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Коммуникативные действия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36339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-планирование учебного сотрудничества с учителем и сверстниками; </a:t>
            </a:r>
          </a:p>
          <a:p>
            <a:r>
              <a:rPr lang="ru-RU" sz="2800" dirty="0" smtClean="0"/>
              <a:t> -постановка вопросов; </a:t>
            </a:r>
          </a:p>
          <a:p>
            <a:r>
              <a:rPr lang="ru-RU" sz="2800" dirty="0" smtClean="0"/>
              <a:t> -разрешение конфликтов ; </a:t>
            </a:r>
          </a:p>
          <a:p>
            <a:r>
              <a:rPr lang="ru-RU" sz="2800" dirty="0" smtClean="0"/>
              <a:t>- управление поведением партнера;</a:t>
            </a:r>
          </a:p>
          <a:p>
            <a:r>
              <a:rPr lang="ru-RU" sz="2800" dirty="0" smtClean="0"/>
              <a:t> -умение с достаточно полнотой и точностью выражать свои мысли;</a:t>
            </a:r>
          </a:p>
          <a:p>
            <a:r>
              <a:rPr lang="ru-RU" sz="2800" dirty="0" smtClean="0"/>
              <a:t>-владение монологической и диалогической формами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Учебно</a:t>
            </a:r>
            <a:r>
              <a:rPr lang="ru-RU" sz="4000" b="1" dirty="0" smtClean="0">
                <a:solidFill>
                  <a:srgbClr val="FF0000"/>
                </a:solidFill>
              </a:rPr>
              <a:t> –информационные умения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Владеть техникой чтения в соответствии с возрастом</a:t>
            </a:r>
          </a:p>
          <a:p>
            <a:r>
              <a:rPr lang="ru-RU" sz="3600" dirty="0" smtClean="0"/>
              <a:t>Уметь работать с учебником</a:t>
            </a:r>
          </a:p>
          <a:p>
            <a:r>
              <a:rPr lang="ru-RU" sz="3600" dirty="0" smtClean="0"/>
              <a:t>Уметь работать со справочным словарем</a:t>
            </a:r>
          </a:p>
          <a:p>
            <a:r>
              <a:rPr lang="ru-RU" sz="3600" dirty="0" smtClean="0"/>
              <a:t>Уметь самостоятельно искать и отбирать материал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Наши умения: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Учебно-коммуникативные умения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Владеть соответственно возрасту устной монологической речью</a:t>
            </a:r>
          </a:p>
          <a:p>
            <a:r>
              <a:rPr lang="ru-RU" sz="2800" dirty="0" smtClean="0"/>
              <a:t>Вести диалог</a:t>
            </a:r>
          </a:p>
          <a:p>
            <a:r>
              <a:rPr lang="ru-RU" sz="2800" dirty="0" smtClean="0"/>
              <a:t>Списывать текст</a:t>
            </a:r>
          </a:p>
          <a:p>
            <a:r>
              <a:rPr lang="ru-RU" sz="2800" dirty="0" smtClean="0"/>
              <a:t>Записывать под диктовку</a:t>
            </a:r>
          </a:p>
          <a:p>
            <a:r>
              <a:rPr lang="ru-RU" sz="2800" dirty="0" smtClean="0"/>
              <a:t>Уметь работать в парах и в группах</a:t>
            </a:r>
          </a:p>
          <a:p>
            <a:r>
              <a:rPr lang="ru-RU" sz="2800" dirty="0" smtClean="0"/>
              <a:t>Уметь представить себя</a:t>
            </a:r>
          </a:p>
          <a:p>
            <a:r>
              <a:rPr lang="ru-RU" sz="2800" dirty="0" smtClean="0"/>
              <a:t>Написать письмо</a:t>
            </a:r>
          </a:p>
          <a:p>
            <a:r>
              <a:rPr lang="ru-RU" sz="2800" dirty="0" smtClean="0"/>
              <a:t>Оформить анкету</a:t>
            </a:r>
          </a:p>
          <a:p>
            <a:r>
              <a:rPr lang="ru-RU" sz="2800" dirty="0" smtClean="0"/>
              <a:t>Задать вопросы разных типов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7280" cy="7858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Учебно-интеллектуальные умения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(учебно-познавательные компетенции)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786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3200" dirty="0" smtClean="0"/>
              <a:t>Умения отвечать на вопросы</a:t>
            </a:r>
          </a:p>
          <a:p>
            <a:r>
              <a:rPr lang="ru-RU" sz="3200" dirty="0" smtClean="0"/>
              <a:t>-Уметь использовать полученные знания в новой       учебной ситуации</a:t>
            </a:r>
          </a:p>
          <a:p>
            <a:r>
              <a:rPr lang="ru-RU" sz="3200" dirty="0" smtClean="0"/>
              <a:t>-Анализировать</a:t>
            </a:r>
          </a:p>
          <a:p>
            <a:r>
              <a:rPr lang="ru-RU" sz="3200" dirty="0" smtClean="0"/>
              <a:t>-Сравнивать</a:t>
            </a:r>
          </a:p>
          <a:p>
            <a:r>
              <a:rPr lang="ru-RU" sz="3200" dirty="0" smtClean="0"/>
              <a:t>-Классифицировать</a:t>
            </a:r>
          </a:p>
          <a:p>
            <a:r>
              <a:rPr lang="ru-RU" sz="3200" dirty="0" smtClean="0"/>
              <a:t>-Выделять главную мысль</a:t>
            </a:r>
          </a:p>
          <a:p>
            <a:r>
              <a:rPr lang="ru-RU" sz="3200" dirty="0" smtClean="0"/>
              <a:t>-Выполнять творческие задания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857232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Способность младшего школьника успешно осваивать предмет иностранного языка , т.е. «умения учиться»,открывает возможность к самостоятельной работе  над языком, способность  к саморазвитию, к самосовершенствованию.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643338"/>
          </a:xfrm>
        </p:spPr>
        <p:txBody>
          <a:bodyPr/>
          <a:lstStyle/>
          <a:p>
            <a:r>
              <a:rPr lang="ru-RU" dirty="0" smtClean="0"/>
              <a:t>Формирование универсальных учебных действий школьников при освоении иностранного языка является тем механизмом ,который позволяет решить </a:t>
            </a:r>
            <a:r>
              <a:rPr lang="ru-RU" dirty="0" err="1" smtClean="0"/>
              <a:t>сверхактуальную</a:t>
            </a:r>
            <a:r>
              <a:rPr lang="ru-RU" dirty="0" smtClean="0"/>
              <a:t> проблему начального и среднего образования.</a:t>
            </a:r>
          </a:p>
          <a:p>
            <a:endParaRPr lang="ru-RU" dirty="0"/>
          </a:p>
        </p:txBody>
      </p:sp>
      <p:pic>
        <p:nvPicPr>
          <p:cNvPr id="4" name="Рисунок 3" descr="IMG_2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214662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УУД ,обеспечивающих и умения учиться и способность личности к саморазвитию, является приоритетной целью школьного образования.</a:t>
            </a:r>
          </a:p>
          <a:p>
            <a:endParaRPr lang="ru-RU" dirty="0"/>
          </a:p>
        </p:txBody>
      </p:sp>
      <p:pic>
        <p:nvPicPr>
          <p:cNvPr id="4" name="Рисунок 3" descr="IMG_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5643602" cy="423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11"/>
          <a:stretch>
            <a:fillRect/>
          </a:stretch>
        </p:blipFill>
        <p:spPr>
          <a:xfrm>
            <a:off x="142844" y="0"/>
            <a:ext cx="5161265" cy="4389437"/>
          </a:xfrm>
        </p:spPr>
      </p:pic>
      <p:pic>
        <p:nvPicPr>
          <p:cNvPr id="5" name="Рисунок 4" descr="DSC01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0"/>
            <a:ext cx="37147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692948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выпускника 4 класса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714489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Наши умения: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500306"/>
            <a:ext cx="67866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1.Учебно-организационные умения.</a:t>
            </a:r>
          </a:p>
          <a:p>
            <a:r>
              <a:rPr lang="ru-RU" sz="3200" dirty="0" smtClean="0"/>
              <a:t>2.Учебно-информационные умения.</a:t>
            </a:r>
          </a:p>
          <a:p>
            <a:r>
              <a:rPr lang="ru-RU" sz="3200" dirty="0" smtClean="0"/>
              <a:t>3.Учебно-коммуникативные умения</a:t>
            </a:r>
          </a:p>
          <a:p>
            <a:r>
              <a:rPr lang="ru-RU" sz="3200" dirty="0" smtClean="0"/>
              <a:t>4.Учебно-интеллектуальные умения.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/>
              <a:t>Универсальные учебные действия (УУД)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071678"/>
            <a:ext cx="62151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это совокупность способов действий обучающегося, которая обеспечивает его способность к самостоятельному  усвоению новых знаний, включая и организацию самого процесса усвоения.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786314" y="642918"/>
            <a:ext cx="4114800" cy="2876560"/>
            <a:chOff x="4114800" y="0"/>
            <a:chExt cx="4114800" cy="2876560"/>
          </a:xfrm>
        </p:grpSpPr>
        <p:sp>
          <p:nvSpPr>
            <p:cNvPr id="4" name="Прямоугольник с одним скругленным углом 3"/>
            <p:cNvSpPr/>
            <p:nvPr/>
          </p:nvSpPr>
          <p:spPr>
            <a:xfrm>
              <a:off x="4114800" y="0"/>
              <a:ext cx="4114800" cy="287656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4114800" y="0"/>
              <a:ext cx="4114800" cy="2157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241808" numCol="1" spcCol="1270" anchor="ctr" anchorCtr="0">
              <a:noAutofit/>
            </a:bodyPr>
            <a:lstStyle/>
            <a:p>
              <a:pPr lvl="0" algn="just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kern="1200" dirty="0" smtClean="0"/>
                <a:t>Познавательные</a:t>
              </a:r>
              <a:endParaRPr lang="ru-RU" sz="3400" b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42910" y="642918"/>
            <a:ext cx="4114800" cy="2876560"/>
            <a:chOff x="-1" y="1"/>
            <a:chExt cx="4114800" cy="2876560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rot="16200000">
              <a:off x="619119" y="-619119"/>
              <a:ext cx="2876560" cy="41148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 rot="21600000">
              <a:off x="-1" y="1"/>
              <a:ext cx="4114800" cy="2157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/>
                <a:t>Личностные</a:t>
              </a:r>
              <a:endParaRPr lang="ru-RU" sz="40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910" y="3500438"/>
            <a:ext cx="4114800" cy="2876560"/>
            <a:chOff x="0" y="2876560"/>
            <a:chExt cx="4114800" cy="2876560"/>
          </a:xfrm>
        </p:grpSpPr>
        <p:sp>
          <p:nvSpPr>
            <p:cNvPr id="10" name="Прямоугольник с одним скругленным углом 9"/>
            <p:cNvSpPr/>
            <p:nvPr/>
          </p:nvSpPr>
          <p:spPr>
            <a:xfrm rot="10800000">
              <a:off x="0" y="2876560"/>
              <a:ext cx="4114800" cy="287656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21600000">
              <a:off x="0" y="3595700"/>
              <a:ext cx="4114800" cy="2157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/>
                <a:t>Регулятивные</a:t>
              </a:r>
              <a:endParaRPr lang="ru-RU" sz="40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4876" y="3500438"/>
            <a:ext cx="4186238" cy="2876560"/>
            <a:chOff x="4114799" y="2876560"/>
            <a:chExt cx="4186238" cy="2876560"/>
          </a:xfrm>
        </p:grpSpPr>
        <p:sp>
          <p:nvSpPr>
            <p:cNvPr id="13" name="Прямоугольник с одним скругленным углом 12"/>
            <p:cNvSpPr/>
            <p:nvPr/>
          </p:nvSpPr>
          <p:spPr>
            <a:xfrm rot="5400000">
              <a:off x="4805357" y="2257440"/>
              <a:ext cx="2876560" cy="41148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114799" y="3595700"/>
              <a:ext cx="4114800" cy="2157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Коммуникативные</a:t>
              </a:r>
              <a:endParaRPr lang="ru-RU" sz="30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500301" y="2709860"/>
            <a:ext cx="4143397" cy="1438280"/>
            <a:chOff x="2043101" y="2151868"/>
            <a:chExt cx="4143397" cy="143828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043101" y="2151868"/>
              <a:ext cx="4143397" cy="1438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113312" y="2222079"/>
              <a:ext cx="4002975" cy="129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b="1" kern="1200" dirty="0" smtClean="0"/>
                <a:t>Виды УУД</a:t>
              </a:r>
              <a:endParaRPr lang="ru-RU" sz="42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329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Умения учиться</vt:lpstr>
      <vt:lpstr>Слайд 2</vt:lpstr>
      <vt:lpstr>Слайд 3</vt:lpstr>
      <vt:lpstr>Слайд 4</vt:lpstr>
      <vt:lpstr>Слайд 5</vt:lpstr>
      <vt:lpstr>Слайд 6</vt:lpstr>
      <vt:lpstr>Модель выпускника 4 класса</vt:lpstr>
      <vt:lpstr>Универсальные учебные действия (УУД)</vt:lpstr>
      <vt:lpstr> </vt:lpstr>
      <vt:lpstr>Задача системы образования:</vt:lpstr>
      <vt:lpstr>Слайд 11</vt:lpstr>
      <vt:lpstr>Регулятивные УУД</vt:lpstr>
      <vt:lpstr>Познавательные  УУД</vt:lpstr>
      <vt:lpstr>Логические </vt:lpstr>
      <vt:lpstr>Коммуникативные действия</vt:lpstr>
      <vt:lpstr>Учебно –информационные умения</vt:lpstr>
      <vt:lpstr>Учебно-коммуникативные умения</vt:lpstr>
      <vt:lpstr>Учебно-интеллектуальные умения (учебно-познавательные компетенции)</vt:lpstr>
      <vt:lpstr>Слайд 19</vt:lpstr>
    </vt:vector>
  </TitlesOfParts>
  <Company>МОУ "СОШ-1" Микунь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Умения учиться</dc:title>
  <dc:creator>Кабинет биологии</dc:creator>
  <cp:lastModifiedBy>Надежда</cp:lastModifiedBy>
  <cp:revision>18</cp:revision>
  <dcterms:created xsi:type="dcterms:W3CDTF">2012-04-09T10:53:37Z</dcterms:created>
  <dcterms:modified xsi:type="dcterms:W3CDTF">2012-04-11T18:23:47Z</dcterms:modified>
</cp:coreProperties>
</file>