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256" r:id="rId2"/>
    <p:sldId id="309" r:id="rId3"/>
    <p:sldId id="285" r:id="rId4"/>
    <p:sldId id="302" r:id="rId5"/>
    <p:sldId id="258" r:id="rId6"/>
    <p:sldId id="303" r:id="rId7"/>
    <p:sldId id="283" r:id="rId8"/>
    <p:sldId id="298" r:id="rId9"/>
    <p:sldId id="292" r:id="rId10"/>
    <p:sldId id="311" r:id="rId11"/>
    <p:sldId id="293" r:id="rId12"/>
    <p:sldId id="312" r:id="rId13"/>
    <p:sldId id="297" r:id="rId14"/>
    <p:sldId id="307" r:id="rId15"/>
    <p:sldId id="27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60"/>
  </p:normalViewPr>
  <p:slideViewPr>
    <p:cSldViewPr>
      <p:cViewPr varScale="1">
        <p:scale>
          <a:sx n="46" d="100"/>
          <a:sy n="46" d="100"/>
        </p:scale>
        <p:origin x="-1358"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24.10.2014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3C5F1-B79D-44EE-B9CC-7942D2601541}" type="slidenum">
              <a:rPr lang="ru-RU"/>
              <a:pPr/>
              <a:t>2</a:t>
            </a:fld>
            <a:endParaRPr lang="ru-RU"/>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685800" lvl="1" indent="-228600"/>
            <a:endParaRPr lang="ru-RU"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C2923-D1B3-421F-9595-406A64AAD7A8}" type="slidenum">
              <a:rPr lang="ru-RU"/>
              <a:pPr/>
              <a:t>10</a:t>
            </a:fld>
            <a:endParaRPr lang="ru-RU"/>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0" hangingPunct="0">
              <a:buSzPct val="100000"/>
              <a:defRPr/>
            </a:pPr>
            <a:fld id="{0DA75A3E-A510-4855-8ED2-1C5BC1FC69AB}" type="slidenum">
              <a:rPr lang="en-US" sz="1200">
                <a:solidFill>
                  <a:srgbClr val="000000"/>
                </a:solidFill>
                <a:sym typeface="Arial" charset="0"/>
              </a:rPr>
              <a:pPr eaLnBrk="0" hangingPunct="0">
                <a:buSzPct val="100000"/>
                <a:defRPr/>
              </a:pPr>
              <a:t>14</a:t>
            </a:fld>
            <a:endParaRPr lang="en-US" sz="1200">
              <a:solidFill>
                <a:srgbClr val="000000"/>
              </a:solidFill>
              <a:sym typeface="Arial"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solidFill>
                <a:srgbClr val="000000"/>
              </a:solidFill>
              <a:latin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12C79C75-3189-4E5F-9DE6-E445FB3A98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6E47C0B-E04A-4EFF-80C6-6DDFCA0802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E05A469-99C9-4BBB-9ED0-EA4BA20888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2255AAD-DAD8-46A2-A71D-9C528D90A4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12447FD-C5E9-48BA-8E26-71CFC6BB51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5CDE931-E41C-4C1A-B80A-44473AFE81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039705D-2EB4-4B2F-981A-CA9259CAC9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8172C18-3DC1-4CCD-829B-5CEA8E6D01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CC047199-80E5-4389-A433-0B681CBC97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FB99AC-F454-4474-80CB-83A0A0544A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06FE350F-4F30-41D5-8B55-3A515B1FA79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1BE7EF-800A-4379-BC9B-C4B3835296CD}"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ecuritylab.ru/software/273998.ph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psyhelp.ru/texts/iad_test.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dirty="0"/>
              <a:t>БЕЗОПАСНОСТЬ ДЕТЕЙ  В ИНТЕРНЕТЕ </a:t>
            </a:r>
            <a:endParaRPr lang="en-US" dirty="0">
              <a:solidFill>
                <a:schemeClr val="tx2"/>
              </a:solidFill>
            </a:endParaRPr>
          </a:p>
        </p:txBody>
      </p:sp>
      <p:sp>
        <p:nvSpPr>
          <p:cNvPr id="4" name="Подзаголовок 3"/>
          <p:cNvSpPr>
            <a:spLocks noGrp="1"/>
          </p:cNvSpPr>
          <p:nvPr>
            <p:ph type="subTitle" idx="1"/>
          </p:nvPr>
        </p:nvSpPr>
        <p:spPr>
          <a:xfrm>
            <a:off x="1043608" y="3356992"/>
            <a:ext cx="8100392" cy="3168352"/>
          </a:xfrm>
        </p:spPr>
        <p:txBody>
          <a:bodyPr>
            <a:normAutofit/>
          </a:bodyPr>
          <a:lstStyle/>
          <a:p>
            <a:r>
              <a:rPr lang="ru-RU" dirty="0" smtClean="0">
                <a:solidFill>
                  <a:schemeClr val="bg1">
                    <a:lumMod val="95000"/>
                    <a:lumOff val="5000"/>
                  </a:schemeClr>
                </a:solidFill>
              </a:rPr>
              <a:t> Выполнил: учитель информатики  </a:t>
            </a:r>
            <a:r>
              <a:rPr lang="ru-RU" dirty="0" err="1" smtClean="0">
                <a:solidFill>
                  <a:schemeClr val="bg1">
                    <a:lumMod val="95000"/>
                    <a:lumOff val="5000"/>
                  </a:schemeClr>
                </a:solidFill>
              </a:rPr>
              <a:t>Большесосновского</a:t>
            </a:r>
            <a:r>
              <a:rPr lang="ru-RU" dirty="0" smtClean="0">
                <a:solidFill>
                  <a:schemeClr val="bg1">
                    <a:lumMod val="95000"/>
                    <a:lumOff val="5000"/>
                  </a:schemeClr>
                </a:solidFill>
              </a:rPr>
              <a:t>  филиала </a:t>
            </a:r>
          </a:p>
          <a:p>
            <a:r>
              <a:rPr lang="ru-RU" dirty="0" smtClean="0">
                <a:solidFill>
                  <a:schemeClr val="bg1">
                    <a:lumMod val="95000"/>
                    <a:lumOff val="5000"/>
                  </a:schemeClr>
                </a:solidFill>
              </a:rPr>
              <a:t>МБОУ  </a:t>
            </a:r>
            <a:r>
              <a:rPr lang="ru-RU" dirty="0" err="1" smtClean="0">
                <a:solidFill>
                  <a:schemeClr val="bg1">
                    <a:lumMod val="95000"/>
                    <a:lumOff val="5000"/>
                  </a:schemeClr>
                </a:solidFill>
              </a:rPr>
              <a:t>Заворонежской</a:t>
            </a:r>
            <a:r>
              <a:rPr lang="ru-RU" dirty="0" smtClean="0">
                <a:solidFill>
                  <a:schemeClr val="bg1">
                    <a:lumMod val="95000"/>
                    <a:lumOff val="5000"/>
                  </a:schemeClr>
                </a:solidFill>
              </a:rPr>
              <a:t> СОШ </a:t>
            </a:r>
          </a:p>
          <a:p>
            <a:r>
              <a:rPr lang="ru-RU" dirty="0" smtClean="0">
                <a:solidFill>
                  <a:schemeClr val="bg1">
                    <a:lumMod val="95000"/>
                    <a:lumOff val="5000"/>
                  </a:schemeClr>
                </a:solidFill>
              </a:rPr>
              <a:t>Чибисов А.А.   </a:t>
            </a:r>
          </a:p>
          <a:p>
            <a:r>
              <a:rPr lang="ru-RU" dirty="0" smtClean="0">
                <a:solidFill>
                  <a:schemeClr val="tx1">
                    <a:lumMod val="50000"/>
                  </a:schemeClr>
                </a:solidFill>
              </a:rPr>
              <a:t> </a:t>
            </a:r>
            <a:endParaRPr lang="ru-RU"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1691680" y="0"/>
            <a:ext cx="5904508" cy="1556792"/>
          </a:xfrm>
          <a:noFill/>
          <a:ln>
            <a:miter lim="800000"/>
            <a:headEnd/>
            <a:tailEnd/>
          </a:ln>
        </p:spPr>
        <p:txBody>
          <a:bodyPr vert="horz" wrap="square" lIns="91440" tIns="45720" rIns="91440" bIns="45720" numCol="1" anchor="t" anchorCtr="0" compatLnSpc="1">
            <a:prstTxWarp prst="textNoShape">
              <a:avLst/>
            </a:prstTxWarp>
          </a:bodyPr>
          <a:lstStyle/>
          <a:p>
            <a:pPr algn="ctr"/>
            <a:r>
              <a:rPr lang="ru-RU" sz="2400" b="1" dirty="0" smtClean="0">
                <a:solidFill>
                  <a:schemeClr val="tx1">
                    <a:lumMod val="50000"/>
                  </a:schemeClr>
                </a:solidFill>
              </a:rPr>
              <a:t/>
            </a:r>
            <a:br>
              <a:rPr lang="ru-RU" sz="2400" b="1" dirty="0" smtClean="0">
                <a:solidFill>
                  <a:schemeClr val="tx1">
                    <a:lumMod val="50000"/>
                  </a:schemeClr>
                </a:solidFill>
              </a:rPr>
            </a:br>
            <a:r>
              <a:rPr lang="ru-RU" sz="3200" b="1" dirty="0" smtClean="0">
                <a:solidFill>
                  <a:schemeClr val="tx1">
                    <a:lumMod val="50000"/>
                  </a:schemeClr>
                </a:solidFill>
                <a:latin typeface="Times New Roman" pitchFamily="18" charset="0"/>
                <a:cs typeface="Times New Roman" pitchFamily="18" charset="0"/>
              </a:rPr>
              <a:t> Три правила </a:t>
            </a:r>
            <a:r>
              <a:rPr lang="ru-RU" sz="3200" b="1" dirty="0">
                <a:solidFill>
                  <a:schemeClr val="tx1">
                    <a:lumMod val="50000"/>
                  </a:schemeClr>
                </a:solidFill>
                <a:latin typeface="Times New Roman" pitchFamily="18" charset="0"/>
                <a:cs typeface="Times New Roman" pitchFamily="18" charset="0"/>
              </a:rPr>
              <a:t>при работе</a:t>
            </a:r>
            <a:br>
              <a:rPr lang="ru-RU" sz="3200" b="1" dirty="0">
                <a:solidFill>
                  <a:schemeClr val="tx1">
                    <a:lumMod val="50000"/>
                  </a:schemeClr>
                </a:solidFill>
                <a:latin typeface="Times New Roman" pitchFamily="18" charset="0"/>
                <a:cs typeface="Times New Roman" pitchFamily="18" charset="0"/>
              </a:rPr>
            </a:br>
            <a:r>
              <a:rPr lang="ru-RU" sz="3200" b="1" dirty="0">
                <a:solidFill>
                  <a:schemeClr val="tx1">
                    <a:lumMod val="50000"/>
                  </a:schemeClr>
                </a:solidFill>
                <a:latin typeface="Times New Roman" pitchFamily="18" charset="0"/>
                <a:cs typeface="Times New Roman" pitchFamily="18" charset="0"/>
              </a:rPr>
              <a:t>с электронной почтой:</a:t>
            </a:r>
            <a:endParaRPr lang="ru-RU" sz="3200" dirty="0">
              <a:solidFill>
                <a:schemeClr val="tx1">
                  <a:lumMod val="50000"/>
                </a:schemeClr>
              </a:solidFill>
              <a:latin typeface="Times New Roman" pitchFamily="18" charset="0"/>
              <a:cs typeface="Times New Roman" pitchFamily="18" charset="0"/>
            </a:endParaRPr>
          </a:p>
        </p:txBody>
      </p:sp>
      <p:sp>
        <p:nvSpPr>
          <p:cNvPr id="122883" name="Rectangle 3"/>
          <p:cNvSpPr>
            <a:spLocks noChangeArrowheads="1"/>
          </p:cNvSpPr>
          <p:nvPr/>
        </p:nvSpPr>
        <p:spPr bwMode="auto">
          <a:xfrm>
            <a:off x="0" y="1412776"/>
            <a:ext cx="9144000" cy="54452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434975" indent="-342900" algn="ctr">
              <a:tabLst>
                <a:tab pos="274638" algn="l"/>
              </a:tabLst>
            </a:pPr>
            <a:r>
              <a:rPr lang="ru-RU" sz="2800" dirty="0">
                <a:latin typeface="Times New Roman" pitchFamily="18" charset="0"/>
                <a:cs typeface="Times New Roman" pitchFamily="18" charset="0"/>
              </a:rPr>
              <a:t>1. Никогда не открывайте подозрительные сообщения </a:t>
            </a:r>
          </a:p>
          <a:p>
            <a:pPr marL="434975" indent="-342900" algn="ctr">
              <a:tabLst>
                <a:tab pos="274638" algn="l"/>
              </a:tabLst>
            </a:pPr>
            <a:r>
              <a:rPr lang="ru-RU" sz="2800" dirty="0">
                <a:latin typeface="Times New Roman" pitchFamily="18" charset="0"/>
                <a:cs typeface="Times New Roman" pitchFamily="18" charset="0"/>
              </a:rPr>
              <a:t>или вложения электронной почты, </a:t>
            </a:r>
            <a:endParaRPr lang="ru-RU" sz="2800" dirty="0" smtClean="0">
              <a:latin typeface="Times New Roman" pitchFamily="18" charset="0"/>
              <a:cs typeface="Times New Roman" pitchFamily="18" charset="0"/>
            </a:endParaRPr>
          </a:p>
          <a:p>
            <a:pPr marL="434975" indent="-342900" algn="ctr">
              <a:tabLst>
                <a:tab pos="274638" algn="l"/>
              </a:tabLst>
            </a:pPr>
            <a:r>
              <a:rPr lang="ru-RU" sz="2800" dirty="0" smtClean="0">
                <a:latin typeface="Times New Roman" pitchFamily="18" charset="0"/>
                <a:cs typeface="Times New Roman" pitchFamily="18" charset="0"/>
              </a:rPr>
              <a:t>полученные </a:t>
            </a:r>
            <a:r>
              <a:rPr lang="ru-RU" sz="2800" dirty="0">
                <a:latin typeface="Times New Roman" pitchFamily="18" charset="0"/>
                <a:cs typeface="Times New Roman" pitchFamily="18" charset="0"/>
              </a:rPr>
              <a:t>от незнакомых людей. </a:t>
            </a:r>
          </a:p>
          <a:p>
            <a:pPr marL="434975" indent="-342900" algn="ctr">
              <a:tabLst>
                <a:tab pos="274638" algn="l"/>
              </a:tabLst>
            </a:pPr>
            <a:r>
              <a:rPr lang="ru-RU" sz="2800" dirty="0" smtClean="0">
                <a:latin typeface="Times New Roman" pitchFamily="18" charset="0"/>
                <a:cs typeface="Times New Roman" pitchFamily="18" charset="0"/>
              </a:rPr>
              <a:t>2</a:t>
            </a:r>
            <a:r>
              <a:rPr lang="ru-RU" sz="2800" dirty="0">
                <a:latin typeface="Times New Roman" pitchFamily="18" charset="0"/>
                <a:cs typeface="Times New Roman" pitchFamily="18" charset="0"/>
              </a:rPr>
              <a:t>. Никогда не отвечайте на спам.</a:t>
            </a:r>
            <a:endParaRPr lang="en-US" sz="2800" dirty="0">
              <a:latin typeface="Times New Roman" pitchFamily="18" charset="0"/>
              <a:cs typeface="Times New Roman" pitchFamily="18" charset="0"/>
            </a:endParaRPr>
          </a:p>
          <a:p>
            <a:pPr marL="434975" indent="-342900" algn="ctr">
              <a:tabLst>
                <a:tab pos="274638" algn="l"/>
              </a:tabLst>
            </a:pPr>
            <a:r>
              <a:rPr lang="ru-RU" sz="2800" dirty="0" smtClean="0">
                <a:latin typeface="Times New Roman" pitchFamily="18" charset="0"/>
                <a:cs typeface="Times New Roman" pitchFamily="18" charset="0"/>
              </a:rPr>
              <a:t>3</a:t>
            </a:r>
            <a:r>
              <a:rPr lang="ru-RU" sz="2800" dirty="0">
                <a:latin typeface="Times New Roman" pitchFamily="18" charset="0"/>
                <a:cs typeface="Times New Roman" pitchFamily="18" charset="0"/>
              </a:rPr>
              <a:t>. Применяйте фильтр спама поставщика </a:t>
            </a:r>
            <a:r>
              <a:rPr lang="ru-RU" sz="2800" dirty="0" smtClean="0">
                <a:latin typeface="Times New Roman" pitchFamily="18" charset="0"/>
                <a:cs typeface="Times New Roman" pitchFamily="18" charset="0"/>
              </a:rPr>
              <a:t>услуг</a:t>
            </a:r>
          </a:p>
          <a:p>
            <a:pPr marL="434975" indent="-342900" algn="ctr">
              <a:tabLst>
                <a:tab pos="274638" algn="l"/>
              </a:tabLst>
            </a:pP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Интернета </a:t>
            </a:r>
            <a:r>
              <a:rPr lang="ru-RU" sz="2800" dirty="0" smtClean="0">
                <a:latin typeface="Times New Roman" pitchFamily="18" charset="0"/>
                <a:cs typeface="Times New Roman" pitchFamily="18" charset="0"/>
              </a:rPr>
              <a:t>или </a:t>
            </a:r>
            <a:r>
              <a:rPr lang="ru-RU" sz="2800" dirty="0">
                <a:latin typeface="Times New Roman" pitchFamily="18" charset="0"/>
                <a:cs typeface="Times New Roman" pitchFamily="18" charset="0"/>
              </a:rPr>
              <a:t>программы работы с электронной </a:t>
            </a:r>
            <a:r>
              <a:rPr lang="ru-RU" sz="2800" dirty="0" smtClean="0">
                <a:latin typeface="Times New Roman" pitchFamily="18" charset="0"/>
                <a:cs typeface="Times New Roman" pitchFamily="18" charset="0"/>
              </a:rPr>
              <a:t>почтой. </a:t>
            </a:r>
            <a:endParaRPr lang="ru-RU" sz="2800" dirty="0">
              <a:latin typeface="Times New Roman" pitchFamily="18" charset="0"/>
              <a:cs typeface="Times New Roman" pitchFamily="18" charset="0"/>
            </a:endParaRPr>
          </a:p>
          <a:p>
            <a:pPr marL="434975" indent="-342900" algn="ctr">
              <a:tabLst>
                <a:tab pos="274638" algn="l"/>
              </a:tabLst>
            </a:pPr>
            <a:r>
              <a:rPr lang="ru-RU"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434975" indent="-342900" algn="ctr">
              <a:tabLst>
                <a:tab pos="274638" algn="l"/>
              </a:tabLst>
            </a:pP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8229600" cy="1647056"/>
          </a:xfrm>
        </p:spPr>
        <p:txBody>
          <a:bodyPr/>
          <a:lstStyle/>
          <a:p>
            <a:pPr algn="ctr"/>
            <a:r>
              <a:rPr lang="ru-RU" dirty="0" smtClean="0">
                <a:solidFill>
                  <a:schemeClr val="tx1">
                    <a:lumMod val="95000"/>
                    <a:lumOff val="5000"/>
                  </a:schemeClr>
                </a:solidFill>
              </a:rPr>
              <a:t>Программы-фильтры</a:t>
            </a:r>
            <a:endParaRPr lang="ru-RU" dirty="0">
              <a:solidFill>
                <a:schemeClr val="tx1">
                  <a:lumMod val="95000"/>
                  <a:lumOff val="5000"/>
                </a:schemeClr>
              </a:solidFill>
            </a:endParaRPr>
          </a:p>
        </p:txBody>
      </p:sp>
      <p:sp>
        <p:nvSpPr>
          <p:cNvPr id="3" name="Содержимое 2"/>
          <p:cNvSpPr>
            <a:spLocks noGrp="1"/>
          </p:cNvSpPr>
          <p:nvPr>
            <p:ph idx="1"/>
          </p:nvPr>
        </p:nvSpPr>
        <p:spPr/>
        <p:txBody>
          <a:bodyPr/>
          <a:lstStyle/>
          <a:p>
            <a:pPr>
              <a:buNone/>
            </a:pPr>
            <a:r>
              <a:rPr lang="en-US" b="1" dirty="0">
                <a:solidFill>
                  <a:schemeClr val="tx1"/>
                </a:solidFill>
                <a:latin typeface="+mn-lt"/>
                <a:ea typeface="+mn-ea"/>
                <a:cs typeface="+mn-cs"/>
              </a:rPr>
              <a:t>Power Spy 2008 </a:t>
            </a:r>
            <a:r>
              <a:rPr lang="ru-RU" b="1" dirty="0" smtClean="0">
                <a:solidFill>
                  <a:srgbClr val="00B0F0"/>
                </a:solidFill>
                <a:latin typeface="+mn-lt"/>
                <a:ea typeface="+mn-ea"/>
                <a:cs typeface="+mn-cs"/>
              </a:rPr>
              <a:t>  </a:t>
            </a:r>
            <a:r>
              <a:rPr lang="en-US" sz="2400" b="1" dirty="0" smtClean="0">
                <a:solidFill>
                  <a:srgbClr val="00B0F0"/>
                </a:solidFill>
                <a:latin typeface="+mn-lt"/>
                <a:ea typeface="+mn-ea"/>
                <a:cs typeface="+mn-cs"/>
                <a:hlinkClick r:id="rId2"/>
              </a:rPr>
              <a:t>http</a:t>
            </a:r>
            <a:r>
              <a:rPr lang="en-US" sz="2400" b="1" dirty="0">
                <a:solidFill>
                  <a:srgbClr val="00B0F0"/>
                </a:solidFill>
                <a:latin typeface="+mn-lt"/>
                <a:ea typeface="+mn-ea"/>
                <a:cs typeface="+mn-cs"/>
                <a:hlinkClick r:id="rId2"/>
              </a:rPr>
              <a:t>://</a:t>
            </a:r>
            <a:r>
              <a:rPr lang="en-US" sz="2400" b="1" dirty="0" smtClean="0">
                <a:solidFill>
                  <a:srgbClr val="00B0F0"/>
                </a:solidFill>
                <a:latin typeface="+mn-lt"/>
                <a:ea typeface="+mn-ea"/>
                <a:cs typeface="+mn-cs"/>
                <a:hlinkClick r:id="rId2"/>
              </a:rPr>
              <a:t>www.securitylab.ru/software/301944.php</a:t>
            </a:r>
            <a:r>
              <a:rPr lang="ru-RU" b="1" dirty="0" smtClean="0">
                <a:solidFill>
                  <a:srgbClr val="00B0F0"/>
                </a:solidFill>
                <a:latin typeface="+mn-lt"/>
                <a:ea typeface="+mn-ea"/>
                <a:cs typeface="+mn-cs"/>
              </a:rPr>
              <a:t> </a:t>
            </a:r>
            <a:endParaRPr lang="ru-RU" dirty="0">
              <a:solidFill>
                <a:srgbClr val="00B0F0"/>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cstate="print"/>
          <a:srcRect/>
          <a:stretch>
            <a:fillRect/>
          </a:stretch>
        </p:blipFill>
        <p:spPr bwMode="auto">
          <a:xfrm>
            <a:off x="395536" y="2852936"/>
            <a:ext cx="4634209" cy="3769788"/>
          </a:xfrm>
          <a:prstGeom prst="rect">
            <a:avLst/>
          </a:prstGeom>
          <a:noFill/>
          <a:ln w="9525">
            <a:noFill/>
            <a:miter lim="800000"/>
            <a:headEnd/>
            <a:tailEnd/>
          </a:ln>
        </p:spPr>
      </p:pic>
      <p:sp>
        <p:nvSpPr>
          <p:cNvPr id="5" name="TextBox 4"/>
          <p:cNvSpPr txBox="1"/>
          <p:nvPr/>
        </p:nvSpPr>
        <p:spPr>
          <a:xfrm>
            <a:off x="5214942" y="2928934"/>
            <a:ext cx="3571900" cy="2523768"/>
          </a:xfrm>
          <a:prstGeom prst="rect">
            <a:avLst/>
          </a:prstGeom>
          <a:noFill/>
        </p:spPr>
        <p:txBody>
          <a:bodyPr wrap="square" rtlCol="0">
            <a:spAutoFit/>
          </a:bodyPr>
          <a:lstStyle/>
          <a:p>
            <a:r>
              <a:rPr lang="ru-RU" sz="2800" dirty="0">
                <a:latin typeface="Times New Roman" pitchFamily="18" charset="0"/>
                <a:cs typeface="Times New Roman" pitchFamily="18" charset="0"/>
              </a:rPr>
              <a:t>Программу удобно использовать, чтобы узнать, чем заняты дети в отсутствие родителей.</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91944"/>
          </a:xfrm>
        </p:spPr>
        <p:txBody>
          <a:bodyPr/>
          <a:lstStyle/>
          <a:p>
            <a:endParaRPr lang="ru-RU" dirty="0" smtClean="0"/>
          </a:p>
          <a:p>
            <a:endParaRPr lang="ru-RU" dirty="0" smtClean="0"/>
          </a:p>
          <a:p>
            <a:r>
              <a:rPr lang="ru-RU" dirty="0" smtClean="0"/>
              <a:t>Предназначение </a:t>
            </a:r>
            <a:r>
              <a:rPr lang="ru-RU" dirty="0" err="1" smtClean="0"/>
              <a:t>KidsControl</a:t>
            </a:r>
            <a:r>
              <a:rPr lang="ru-RU" dirty="0" smtClean="0"/>
              <a:t> – контроль времени, которое ребенок проводит в интернете.</a:t>
            </a:r>
            <a:r>
              <a:rPr lang="ru-RU" b="1" dirty="0" smtClean="0"/>
              <a:t> </a:t>
            </a:r>
            <a:r>
              <a:rPr lang="en-US" b="1" dirty="0" smtClean="0">
                <a:hlinkClick r:id="rId2"/>
              </a:rPr>
              <a:t>http://soft.mail.ru/program_page.php?grp=47967</a:t>
            </a:r>
            <a:r>
              <a:rPr lang="ru-RU" b="1" dirty="0" smtClean="0"/>
              <a:t> </a:t>
            </a:r>
            <a:endParaRPr lang="ru-RU" dirty="0" smtClean="0"/>
          </a:p>
          <a:p>
            <a:endParaRPr lang="ru-RU" dirty="0" smtClean="0"/>
          </a:p>
          <a:p>
            <a:endParaRPr lang="ru-RU" dirty="0"/>
          </a:p>
        </p:txBody>
      </p:sp>
      <p:pic>
        <p:nvPicPr>
          <p:cNvPr id="4" name="Picture 2" descr="SNAG-0014"/>
          <p:cNvPicPr>
            <a:picLocks noChangeAspect="1" noChangeArrowheads="1"/>
          </p:cNvPicPr>
          <p:nvPr/>
        </p:nvPicPr>
        <p:blipFill>
          <a:blip r:embed="rId3" cstate="print"/>
          <a:srcRect/>
          <a:stretch>
            <a:fillRect/>
          </a:stretch>
        </p:blipFill>
        <p:spPr bwMode="auto">
          <a:xfrm>
            <a:off x="3995936" y="2708920"/>
            <a:ext cx="4768602" cy="35886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714348" y="1214422"/>
            <a:ext cx="8229600" cy="5105400"/>
          </a:xfrm>
        </p:spPr>
        <p:txBody>
          <a:bodyPr/>
          <a:lstStyle/>
          <a:p>
            <a:pPr>
              <a:buNone/>
            </a:pPr>
            <a:r>
              <a:rPr lang="ru-RU" b="1" dirty="0" smtClean="0">
                <a:solidFill>
                  <a:schemeClr val="tx1"/>
                </a:solidFill>
                <a:latin typeface="+mn-lt"/>
                <a:ea typeface="+mn-ea"/>
                <a:cs typeface="+mn-cs"/>
              </a:rPr>
              <a:t> </a:t>
            </a:r>
            <a:r>
              <a:rPr lang="ru-RU" sz="2400" b="1" dirty="0" smtClean="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2" cstate="print"/>
          <a:srcRect/>
          <a:stretch>
            <a:fillRect/>
          </a:stretch>
        </p:blipFill>
        <p:spPr bwMode="auto">
          <a:xfrm>
            <a:off x="214282" y="980728"/>
            <a:ext cx="4769376" cy="4948602"/>
          </a:xfrm>
          <a:prstGeom prst="rect">
            <a:avLst/>
          </a:prstGeom>
          <a:noFill/>
          <a:ln w="9525">
            <a:noFill/>
            <a:miter lim="800000"/>
            <a:headEnd/>
            <a:tailEnd/>
          </a:ln>
        </p:spPr>
      </p:pic>
      <p:sp>
        <p:nvSpPr>
          <p:cNvPr id="7" name="TextBox 6"/>
          <p:cNvSpPr txBox="1"/>
          <p:nvPr/>
        </p:nvSpPr>
        <p:spPr>
          <a:xfrm>
            <a:off x="5214942" y="980728"/>
            <a:ext cx="3429024" cy="5139869"/>
          </a:xfrm>
          <a:prstGeom prst="rect">
            <a:avLst/>
          </a:prstGeom>
          <a:noFill/>
        </p:spPr>
        <p:txBody>
          <a:bodyPr wrap="square" rtlCol="0">
            <a:spAutoFit/>
          </a:bodyPr>
          <a:lstStyle/>
          <a:p>
            <a:pPr>
              <a:buNone/>
            </a:pPr>
            <a:r>
              <a:rPr lang="ru-RU" sz="2400" dirty="0" err="1">
                <a:latin typeface="Times New Roman" pitchFamily="18" charset="0"/>
                <a:cs typeface="Times New Roman" pitchFamily="18" charset="0"/>
              </a:rPr>
              <a:t>КиберМама</a:t>
            </a:r>
            <a:r>
              <a:rPr lang="ru-RU" sz="2400" dirty="0">
                <a:latin typeface="Times New Roman" pitchFamily="18" charset="0"/>
                <a:cs typeface="Times New Roman" pitchFamily="18" charset="0"/>
              </a:rPr>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r>
              <a:rPr lang="ru-RU" sz="2400"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hlinkClick r:id="rId3"/>
              </a:rPr>
              <a:t> http://www.securitylab.ru/software/273998.php</a:t>
            </a:r>
            <a:r>
              <a:rPr lang="ru-RU" sz="2400" b="1"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en-US" sz="1600" b="1" dirty="0" smtClean="0"/>
              <a:t> </a:t>
            </a:r>
            <a:endParaRPr lang="ru-RU" sz="1600" dirty="0" smtClean="0"/>
          </a:p>
          <a:p>
            <a:endParaRPr lang="ru-RU" sz="1600" dirty="0"/>
          </a:p>
          <a:p>
            <a:r>
              <a:rPr lang="en-US" sz="1600" b="1" dirty="0"/>
              <a:t> </a:t>
            </a:r>
            <a:endParaRPr lang="ru-RU" sz="1600" dirty="0"/>
          </a:p>
          <a:p>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7"/>
          <p:cNvSpPr>
            <a:spLocks noChangeArrowheads="1"/>
          </p:cNvSpPr>
          <p:nvPr/>
        </p:nvSpPr>
        <p:spPr bwMode="hidden">
          <a:xfrm>
            <a:off x="577850" y="1916113"/>
            <a:ext cx="4238625" cy="4321175"/>
          </a:xfrm>
          <a:prstGeom prst="rect">
            <a:avLst/>
          </a:prstGeom>
          <a:gradFill rotWithShape="1">
            <a:gsLst>
              <a:gs pos="0">
                <a:srgbClr val="F7F3D5"/>
              </a:gs>
              <a:gs pos="100000">
                <a:schemeClr val="bg1"/>
              </a:gs>
            </a:gsLst>
            <a:lin ang="5400000" scaled="1"/>
          </a:gradFill>
          <a:ln w="9525" algn="ctr">
            <a:noFill/>
            <a:miter lim="800000"/>
            <a:headEnd/>
            <a:tailEnd/>
          </a:ln>
        </p:spPr>
        <p:txBody>
          <a:bodyPr anchor="ctr"/>
          <a:lstStyle/>
          <a:p>
            <a:endParaRPr lang="en-US"/>
          </a:p>
        </p:txBody>
      </p:sp>
      <p:pic>
        <p:nvPicPr>
          <p:cNvPr id="4100" name="Picture 4" descr="MSN icon safety shield"/>
          <p:cNvPicPr>
            <a:picLocks noChangeAspect="1" noChangeArrowheads="1"/>
          </p:cNvPicPr>
          <p:nvPr/>
        </p:nvPicPr>
        <p:blipFill>
          <a:blip r:embed="rId3" cstate="print"/>
          <a:srcRect/>
          <a:stretch>
            <a:fillRect/>
          </a:stretch>
        </p:blipFill>
        <p:spPr bwMode="auto">
          <a:xfrm>
            <a:off x="4632325" y="1697038"/>
            <a:ext cx="4146550" cy="5297487"/>
          </a:xfrm>
          <a:prstGeom prst="rect">
            <a:avLst/>
          </a:prstGeom>
          <a:noFill/>
          <a:ln w="9525">
            <a:noFill/>
            <a:miter lim="800000"/>
            <a:headEnd/>
            <a:tailEnd/>
          </a:ln>
        </p:spPr>
      </p:pic>
      <p:pic>
        <p:nvPicPr>
          <p:cNvPr id="4101" name="Picture 6" descr="XP icon credential manager"/>
          <p:cNvPicPr>
            <a:picLocks noChangeAspect="1" noChangeArrowheads="1"/>
          </p:cNvPicPr>
          <p:nvPr/>
        </p:nvPicPr>
        <p:blipFill>
          <a:blip r:embed="rId4" cstate="print"/>
          <a:srcRect/>
          <a:stretch>
            <a:fillRect/>
          </a:stretch>
        </p:blipFill>
        <p:spPr bwMode="auto">
          <a:xfrm>
            <a:off x="5600700" y="2171700"/>
            <a:ext cx="1619250" cy="1876425"/>
          </a:xfrm>
          <a:prstGeom prst="rect">
            <a:avLst/>
          </a:prstGeom>
          <a:noFill/>
          <a:ln w="9525">
            <a:noFill/>
            <a:miter lim="800000"/>
            <a:headEnd/>
            <a:tailEnd/>
          </a:ln>
        </p:spPr>
      </p:pic>
      <p:sp>
        <p:nvSpPr>
          <p:cNvPr id="4102" name="Text Box 7"/>
          <p:cNvSpPr txBox="1">
            <a:spLocks noChangeArrowheads="1"/>
          </p:cNvSpPr>
          <p:nvPr/>
        </p:nvSpPr>
        <p:spPr bwMode="auto">
          <a:xfrm>
            <a:off x="1279525" y="-649288"/>
            <a:ext cx="184150" cy="366713"/>
          </a:xfrm>
          <a:prstGeom prst="rect">
            <a:avLst/>
          </a:prstGeom>
          <a:noFill/>
          <a:ln w="9525">
            <a:noFill/>
            <a:miter lim="800000"/>
            <a:headEnd/>
            <a:tailEnd/>
          </a:ln>
        </p:spPr>
        <p:txBody>
          <a:bodyPr wrap="none">
            <a:spAutoFit/>
          </a:bodyPr>
          <a:lstStyle/>
          <a:p>
            <a:endParaRPr lang="en-US"/>
          </a:p>
        </p:txBody>
      </p:sp>
      <p:sp>
        <p:nvSpPr>
          <p:cNvPr id="4103" name="Text Box 8"/>
          <p:cNvSpPr txBox="1">
            <a:spLocks noChangeArrowheads="1"/>
          </p:cNvSpPr>
          <p:nvPr/>
        </p:nvSpPr>
        <p:spPr bwMode="auto">
          <a:xfrm>
            <a:off x="4632325" y="-725488"/>
            <a:ext cx="184150" cy="366713"/>
          </a:xfrm>
          <a:prstGeom prst="rect">
            <a:avLst/>
          </a:prstGeom>
          <a:noFill/>
          <a:ln w="9525">
            <a:noFill/>
            <a:miter lim="800000"/>
            <a:headEnd/>
            <a:tailEnd/>
          </a:ln>
        </p:spPr>
        <p:txBody>
          <a:bodyPr wrap="none">
            <a:spAutoFit/>
          </a:bodyPr>
          <a:lstStyle/>
          <a:p>
            <a:endParaRPr lang="en-US"/>
          </a:p>
        </p:txBody>
      </p:sp>
      <p:sp>
        <p:nvSpPr>
          <p:cNvPr id="4104" name="Text Box 9"/>
          <p:cNvSpPr txBox="1">
            <a:spLocks noChangeArrowheads="1"/>
          </p:cNvSpPr>
          <p:nvPr/>
        </p:nvSpPr>
        <p:spPr bwMode="auto">
          <a:xfrm>
            <a:off x="7985125" y="-877888"/>
            <a:ext cx="184150" cy="366713"/>
          </a:xfrm>
          <a:prstGeom prst="rect">
            <a:avLst/>
          </a:prstGeom>
          <a:noFill/>
          <a:ln w="9525">
            <a:noFill/>
            <a:miter lim="800000"/>
            <a:headEnd/>
            <a:tailEnd/>
          </a:ln>
        </p:spPr>
        <p:txBody>
          <a:bodyPr wrap="none">
            <a:spAutoFit/>
          </a:bodyPr>
          <a:lstStyle/>
          <a:p>
            <a:endParaRPr lang="en-US"/>
          </a:p>
        </p:txBody>
      </p:sp>
      <p:sp>
        <p:nvSpPr>
          <p:cNvPr id="4105" name="Rectangle 23"/>
          <p:cNvSpPr>
            <a:spLocks noGrp="1" noChangeArrowheads="1"/>
          </p:cNvSpPr>
          <p:nvPr>
            <p:ph type="title"/>
          </p:nvPr>
        </p:nvSpPr>
        <p:spPr>
          <a:xfrm>
            <a:off x="1979712" y="488951"/>
            <a:ext cx="6337201" cy="491777"/>
          </a:xfrm>
        </p:spPr>
        <p:txBody>
          <a:bodyPr>
            <a:noAutofit/>
          </a:bodyPr>
          <a:lstStyle/>
          <a:p>
            <a:pPr algn="ctr"/>
            <a:r>
              <a:rPr lang="ru-RU" sz="4000" b="1" dirty="0" smtClean="0">
                <a:solidFill>
                  <a:schemeClr val="tx1">
                    <a:lumMod val="95000"/>
                    <a:lumOff val="5000"/>
                  </a:schemeClr>
                </a:solidFill>
                <a:sym typeface="Arial" charset="0"/>
              </a:rPr>
              <a:t>Современные технологии</a:t>
            </a:r>
          </a:p>
        </p:txBody>
      </p:sp>
      <p:sp>
        <p:nvSpPr>
          <p:cNvPr id="4106" name="Rectangle 24"/>
          <p:cNvSpPr>
            <a:spLocks noGrp="1" noChangeArrowheads="1"/>
          </p:cNvSpPr>
          <p:nvPr>
            <p:ph idx="1"/>
          </p:nvPr>
        </p:nvSpPr>
        <p:spPr>
          <a:xfrm>
            <a:off x="800100" y="2265363"/>
            <a:ext cx="4016375" cy="3565525"/>
          </a:xfrm>
        </p:spPr>
        <p:txBody>
          <a:bodyPr>
            <a:normAutofit fontScale="92500"/>
          </a:bodyPr>
          <a:lstStyle/>
          <a:p>
            <a:pPr>
              <a:spcBef>
                <a:spcPct val="40000"/>
              </a:spcBef>
              <a:buFont typeface="Wingdings" pitchFamily="2" charset="2"/>
              <a:buChar char="q"/>
            </a:pPr>
            <a:r>
              <a:rPr lang="ru-RU" sz="2400" dirty="0" smtClean="0"/>
              <a:t>Родительский контроль  в </a:t>
            </a:r>
            <a:r>
              <a:rPr lang="en-US" sz="2400" dirty="0" smtClean="0"/>
              <a:t>Windows 7</a:t>
            </a:r>
            <a:endParaRPr lang="ru-RU" sz="2400" dirty="0" smtClean="0"/>
          </a:p>
          <a:p>
            <a:pPr>
              <a:spcBef>
                <a:spcPct val="40000"/>
              </a:spcBef>
              <a:buFont typeface="Wingdings" pitchFamily="2" charset="2"/>
              <a:buChar char="q"/>
            </a:pPr>
            <a:r>
              <a:rPr lang="en-US" sz="2400" dirty="0" smtClean="0"/>
              <a:t>Internet Explorer</a:t>
            </a:r>
            <a:endParaRPr lang="ru-RU" sz="2400" dirty="0" smtClean="0"/>
          </a:p>
          <a:p>
            <a:pPr>
              <a:spcBef>
                <a:spcPct val="40000"/>
              </a:spcBef>
              <a:buFont typeface="Wingdings" pitchFamily="2" charset="2"/>
              <a:buChar char="q"/>
            </a:pPr>
            <a:r>
              <a:rPr lang="en-US" sz="2400" dirty="0" smtClean="0"/>
              <a:t>Microsoft Security Essentials</a:t>
            </a:r>
            <a:r>
              <a:rPr lang="ru-RU" sz="2400" dirty="0" smtClean="0">
                <a:solidFill>
                  <a:srgbClr val="000000"/>
                </a:solidFill>
                <a:sym typeface="Arial" charset="0"/>
              </a:rPr>
              <a:t> </a:t>
            </a:r>
          </a:p>
          <a:p>
            <a:pPr>
              <a:spcBef>
                <a:spcPct val="40000"/>
              </a:spcBef>
              <a:buFont typeface="Wingdings" pitchFamily="2" charset="2"/>
              <a:buChar char="q"/>
            </a:pPr>
            <a:r>
              <a:rPr lang="en-US" sz="2400" dirty="0" smtClean="0"/>
              <a:t>Windows Live Family Safety </a:t>
            </a:r>
            <a:endParaRPr lang="ru-RU" sz="2400" dirty="0" smtClean="0"/>
          </a:p>
          <a:p>
            <a:pPr>
              <a:spcBef>
                <a:spcPct val="40000"/>
              </a:spcBef>
              <a:buFont typeface="Wingdings" pitchFamily="2" charset="2"/>
              <a:buChar char="q"/>
            </a:pPr>
            <a:r>
              <a:rPr lang="en-US" sz="2400" dirty="0" smtClean="0"/>
              <a:t>Xbox </a:t>
            </a:r>
            <a:r>
              <a:rPr lang="ru-RU" sz="2400" dirty="0" smtClean="0"/>
              <a:t>360</a:t>
            </a:r>
          </a:p>
          <a:p>
            <a:pPr>
              <a:spcBef>
                <a:spcPct val="40000"/>
              </a:spcBef>
              <a:buFont typeface="Wingdings" pitchFamily="2" charset="2"/>
              <a:buChar char="q"/>
            </a:pPr>
            <a:r>
              <a:rPr lang="ru-RU" sz="2400" dirty="0" smtClean="0"/>
              <a:t>И другие !</a:t>
            </a:r>
          </a:p>
        </p:txBody>
      </p:sp>
      <p:sp>
        <p:nvSpPr>
          <p:cNvPr id="4107" name="Text Box 6"/>
          <p:cNvSpPr txBox="1">
            <a:spLocks noChangeArrowheads="1"/>
          </p:cNvSpPr>
          <p:nvPr/>
        </p:nvSpPr>
        <p:spPr bwMode="auto">
          <a:xfrm>
            <a:off x="133350" y="6380163"/>
            <a:ext cx="3327400" cy="369887"/>
          </a:xfrm>
          <a:prstGeom prst="rect">
            <a:avLst/>
          </a:prstGeom>
          <a:noFill/>
          <a:ln w="12700" algn="ctr">
            <a:noFill/>
            <a:miter lim="800000"/>
            <a:headEnd type="none" w="sm" len="sm"/>
            <a:tailEnd type="none" w="sm" len="sm"/>
          </a:ln>
        </p:spPr>
        <p:txBody>
          <a:bodyPr wrap="none">
            <a:spAutoFit/>
          </a:bodyPr>
          <a:lstStyle/>
          <a:p>
            <a:pPr>
              <a:buSzPct val="100000"/>
            </a:pPr>
            <a:r>
              <a:rPr lang="ru-RU">
                <a:solidFill>
                  <a:srgbClr val="FFFFFF"/>
                </a:solidFill>
                <a:sym typeface="Arial" charset="0"/>
              </a:rPr>
              <a:t>www.microsoft.com/</a:t>
            </a:r>
            <a:r>
              <a:rPr lang="en-US">
                <a:solidFill>
                  <a:srgbClr val="FFFFFF"/>
                </a:solidFill>
                <a:sym typeface="Arial" charset="0"/>
              </a:rPr>
              <a:t>rus/</a:t>
            </a:r>
            <a:r>
              <a:rPr lang="ru-RU">
                <a:solidFill>
                  <a:srgbClr val="FFFFFF"/>
                </a:solidFill>
                <a:sym typeface="Arial" charset="0"/>
              </a:rPr>
              <a:t>protect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r>
              <a:rPr lang="ru-RU" sz="2000" dirty="0" smtClean="0">
                <a:solidFill>
                  <a:schemeClr val="tx2"/>
                </a:solidFill>
              </a:rPr>
              <a:t> </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1403648" y="1"/>
            <a:ext cx="7272040" cy="1111250"/>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ru-RU" sz="2800" b="1" dirty="0">
                <a:solidFill>
                  <a:schemeClr val="tx1"/>
                </a:solidFill>
                <a:latin typeface="Tahoma" pitchFamily="34" charset="0"/>
              </a:rPr>
              <a:t> </a:t>
            </a:r>
            <a:r>
              <a:rPr lang="ru-RU" sz="2800" b="1" dirty="0">
                <a:solidFill>
                  <a:schemeClr val="tx1"/>
                </a:solidFill>
              </a:rPr>
              <a:t>Использование Интернета является безопасным, если выполняются три основные правила:</a:t>
            </a:r>
            <a:endParaRPr lang="ru-RU" sz="2800" dirty="0">
              <a:solidFill>
                <a:schemeClr val="tx1"/>
              </a:solidFill>
            </a:endParaRPr>
          </a:p>
        </p:txBody>
      </p:sp>
      <p:sp>
        <p:nvSpPr>
          <p:cNvPr id="139267" name="Rectangle 3"/>
          <p:cNvSpPr>
            <a:spLocks noChangeArrowheads="1"/>
          </p:cNvSpPr>
          <p:nvPr/>
        </p:nvSpPr>
        <p:spPr bwMode="auto">
          <a:xfrm>
            <a:off x="179388" y="1268761"/>
            <a:ext cx="7272932" cy="2376263"/>
          </a:xfrm>
          <a:prstGeom prst="rect">
            <a:avLst/>
          </a:prstGeom>
          <a:gradFill rotWithShape="1">
            <a:gsLst>
              <a:gs pos="0">
                <a:schemeClr val="accent1">
                  <a:alpha val="17999"/>
                </a:schemeClr>
              </a:gs>
              <a:gs pos="100000">
                <a:schemeClr val="accent1">
                  <a:gamma/>
                  <a:tint val="51373"/>
                  <a:invGamma/>
                </a:schemeClr>
              </a:gs>
            </a:gsLst>
            <a:lin ang="5400000" scaled="1"/>
          </a:gradFill>
          <a:ln w="12700">
            <a:solidFill>
              <a:srgbClr val="008080"/>
            </a:solidFill>
            <a:miter lim="800000"/>
            <a:headEnd/>
            <a:tailEnd/>
          </a:ln>
          <a:effectLst/>
        </p:spPr>
        <p:txBody>
          <a:bodyPr wrap="none" anchor="ctr"/>
          <a:lstStyle/>
          <a:p>
            <a:pPr marL="342900" indent="-342900" algn="ctr">
              <a:tabLst>
                <a:tab pos="274638" algn="l"/>
              </a:tabLst>
            </a:pPr>
            <a:r>
              <a:rPr lang="ru-RU" dirty="0"/>
              <a:t> </a:t>
            </a:r>
            <a:r>
              <a:rPr lang="ru-RU" b="1" dirty="0"/>
              <a:t> </a:t>
            </a:r>
            <a:endParaRPr lang="en-US" b="1" dirty="0"/>
          </a:p>
          <a:p>
            <a:pPr marL="342900" indent="-342900" algn="ctr">
              <a:tabLst>
                <a:tab pos="274638" algn="l"/>
              </a:tabLst>
            </a:pPr>
            <a:r>
              <a:rPr lang="ru-RU" b="1" dirty="0"/>
              <a:t>1. </a:t>
            </a:r>
            <a:r>
              <a:rPr lang="ru-RU" sz="2400" b="1" dirty="0">
                <a:latin typeface="Times New Roman" pitchFamily="18" charset="0"/>
                <a:cs typeface="Times New Roman" pitchFamily="18" charset="0"/>
              </a:rPr>
              <a:t>Защитите свой компьютер</a:t>
            </a:r>
            <a:r>
              <a:rPr lang="ru-RU"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42900" indent="-342900" algn="ctr">
              <a:tabLst>
                <a:tab pos="274638" algn="l"/>
              </a:tabLst>
            </a:pPr>
            <a:endParaRPr lang="ru-RU" sz="2400" dirty="0">
              <a:latin typeface="Times New Roman" pitchFamily="18" charset="0"/>
              <a:cs typeface="Times New Roman" pitchFamily="18" charset="0"/>
            </a:endParaRPr>
          </a:p>
          <a:p>
            <a:pPr marL="342900" indent="-342900">
              <a:buFont typeface="Wingdings" pitchFamily="2" charset="2"/>
              <a:buChar char="q"/>
              <a:tabLst>
                <a:tab pos="274638" algn="l"/>
              </a:tabLst>
            </a:pPr>
            <a:r>
              <a:rPr lang="ru-RU" sz="2400" dirty="0">
                <a:latin typeface="Times New Roman" pitchFamily="18" charset="0"/>
                <a:cs typeface="Times New Roman" pitchFamily="18" charset="0"/>
              </a:rPr>
              <a:t> Регулярно обновляйте операционную систему. </a:t>
            </a:r>
          </a:p>
          <a:p>
            <a:pPr marL="342900" indent="-342900">
              <a:buFont typeface="Wingdings" pitchFamily="2" charset="2"/>
              <a:buChar char="q"/>
              <a:tabLst>
                <a:tab pos="274638" algn="l"/>
              </a:tabLst>
            </a:pPr>
            <a:r>
              <a:rPr lang="ru-RU" sz="2400" dirty="0">
                <a:latin typeface="Times New Roman" pitchFamily="18" charset="0"/>
                <a:cs typeface="Times New Roman" pitchFamily="18" charset="0"/>
              </a:rPr>
              <a:t> Используйте антивирусную программу. </a:t>
            </a:r>
          </a:p>
          <a:p>
            <a:pPr marL="342900" indent="-342900">
              <a:buFont typeface="Wingdings" pitchFamily="2" charset="2"/>
              <a:buChar char="q"/>
              <a:tabLst>
                <a:tab pos="274638" algn="l"/>
              </a:tabLst>
            </a:pPr>
            <a:r>
              <a:rPr lang="ru-RU" sz="2400" dirty="0" smtClean="0">
                <a:latin typeface="Times New Roman" pitchFamily="18" charset="0"/>
                <a:cs typeface="Times New Roman" pitchFamily="18" charset="0"/>
              </a:rPr>
              <a:t>Будьте </a:t>
            </a:r>
            <a:r>
              <a:rPr lang="ru-RU" sz="2400" dirty="0">
                <a:latin typeface="Times New Roman" pitchFamily="18" charset="0"/>
                <a:cs typeface="Times New Roman" pitchFamily="18" charset="0"/>
              </a:rPr>
              <a:t>осторожны при загрузке содержимого.</a:t>
            </a:r>
          </a:p>
          <a:p>
            <a:pPr marL="342900" indent="-342900">
              <a:buFont typeface="Wingdings" pitchFamily="2" charset="2"/>
              <a:buChar char="q"/>
              <a:tabLst>
                <a:tab pos="274638" algn="l"/>
              </a:tabLst>
            </a:pPr>
            <a:endParaRPr lang="ru-RU" sz="2400" dirty="0">
              <a:latin typeface="Times New Roman" pitchFamily="18" charset="0"/>
              <a:cs typeface="Times New Roman" pitchFamily="18" charset="0"/>
            </a:endParaRPr>
          </a:p>
        </p:txBody>
      </p:sp>
      <p:pic>
        <p:nvPicPr>
          <p:cNvPr id="139275" name="Picture 11" descr="180px-Windows_Firewall_XP_SP2"/>
          <p:cNvPicPr>
            <a:picLocks noChangeAspect="1" noChangeArrowheads="1"/>
          </p:cNvPicPr>
          <p:nvPr/>
        </p:nvPicPr>
        <p:blipFill>
          <a:blip r:embed="rId3" cstate="print"/>
          <a:srcRect/>
          <a:stretch>
            <a:fillRect/>
          </a:stretch>
        </p:blipFill>
        <p:spPr bwMode="auto">
          <a:xfrm>
            <a:off x="5652120" y="3645024"/>
            <a:ext cx="2394228" cy="2700655"/>
          </a:xfrm>
          <a:prstGeom prst="rect">
            <a:avLst/>
          </a:prstGeom>
          <a:noFill/>
        </p:spPr>
      </p:pic>
      <p:pic>
        <p:nvPicPr>
          <p:cNvPr id="139281" name="Picture 17" descr="i?id=87479107-06&amp;tov=0"/>
          <p:cNvPicPr>
            <a:picLocks noChangeAspect="1" noChangeArrowheads="1"/>
          </p:cNvPicPr>
          <p:nvPr/>
        </p:nvPicPr>
        <p:blipFill>
          <a:blip r:embed="rId4" cstate="print"/>
          <a:srcRect/>
          <a:stretch>
            <a:fillRect/>
          </a:stretch>
        </p:blipFill>
        <p:spPr bwMode="auto">
          <a:xfrm>
            <a:off x="2555776" y="4149080"/>
            <a:ext cx="3024683" cy="1853480"/>
          </a:xfrm>
          <a:prstGeom prst="rect">
            <a:avLst/>
          </a:prstGeom>
          <a:noFill/>
        </p:spPr>
      </p:pic>
      <p:pic>
        <p:nvPicPr>
          <p:cNvPr id="139287" name="Picture 23" descr="i?id=17728449-04&amp;tov=5"/>
          <p:cNvPicPr>
            <a:picLocks noChangeAspect="1" noChangeArrowheads="1"/>
          </p:cNvPicPr>
          <p:nvPr/>
        </p:nvPicPr>
        <p:blipFill>
          <a:blip r:embed="rId5" cstate="print"/>
          <a:srcRect/>
          <a:stretch>
            <a:fillRect/>
          </a:stretch>
        </p:blipFill>
        <p:spPr bwMode="auto">
          <a:xfrm>
            <a:off x="323528" y="3861048"/>
            <a:ext cx="2158926" cy="21589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1271634"/>
          </a:xfrm>
        </p:spPr>
        <p:txBody>
          <a:bodyPr>
            <a:normAutofit/>
          </a:bodyPr>
          <a:lstStyle/>
          <a:p>
            <a:r>
              <a:rPr lang="ru-RU" b="1" dirty="0" smtClean="0">
                <a:solidFill>
                  <a:schemeClr val="tx1">
                    <a:lumMod val="95000"/>
                    <a:lumOff val="5000"/>
                  </a:schemeClr>
                </a:solidFill>
              </a:rPr>
              <a:t>Угрозы сети Интернет</a:t>
            </a:r>
            <a:endParaRPr lang="ru-RU" b="1" dirty="0">
              <a:solidFill>
                <a:schemeClr val="tx1">
                  <a:lumMod val="95000"/>
                  <a:lumOff val="5000"/>
                </a:schemeClr>
              </a:solidFill>
            </a:endParaRPr>
          </a:p>
        </p:txBody>
      </p:sp>
      <p:sp>
        <p:nvSpPr>
          <p:cNvPr id="3" name="Содержимое 2"/>
          <p:cNvSpPr>
            <a:spLocks noGrp="1"/>
          </p:cNvSpPr>
          <p:nvPr>
            <p:ph idx="1"/>
          </p:nvPr>
        </p:nvSpPr>
        <p:spPr/>
        <p:txBody>
          <a:bodyPr>
            <a:normAutofit/>
          </a:bodyPr>
          <a:lstStyle/>
          <a:p>
            <a:pPr>
              <a:buFont typeface="Wingdings" pitchFamily="2" charset="2"/>
              <a:buChar char="q"/>
            </a:pPr>
            <a:r>
              <a:rPr lang="ru-RU" sz="3600" b="1" dirty="0" smtClean="0">
                <a:latin typeface="Times New Roman" pitchFamily="18" charset="0"/>
                <a:cs typeface="Times New Roman" pitchFamily="18" charset="0"/>
              </a:rPr>
              <a:t>Контакты с незнакомыми людьми с помощью чатов или электронной </a:t>
            </a:r>
            <a:r>
              <a:rPr lang="ru-RU" sz="3600" b="1" dirty="0" smtClean="0">
                <a:latin typeface="Times New Roman" pitchFamily="18" charset="0"/>
                <a:cs typeface="Times New Roman" pitchFamily="18" charset="0"/>
              </a:rPr>
              <a:t>почты</a:t>
            </a:r>
            <a:r>
              <a:rPr lang="ru-RU" sz="3600" dirty="0" smtClean="0">
                <a:latin typeface="Times New Roman" pitchFamily="18" charset="0"/>
                <a:cs typeface="Times New Roman" pitchFamily="18" charset="0"/>
              </a:rPr>
              <a:t>  </a:t>
            </a:r>
            <a:endParaRPr lang="ru-RU" sz="3600" dirty="0" smtClean="0">
              <a:latin typeface="Times New Roman" pitchFamily="18" charset="0"/>
              <a:cs typeface="Times New Roman" pitchFamily="18" charset="0"/>
            </a:endParaRPr>
          </a:p>
          <a:p>
            <a:pPr>
              <a:buFont typeface="Wingdings" pitchFamily="2" charset="2"/>
              <a:buChar char="q"/>
            </a:pPr>
            <a:r>
              <a:rPr lang="ru-RU" sz="3600" b="1" dirty="0" smtClean="0">
                <a:latin typeface="Times New Roman" pitchFamily="18" charset="0"/>
                <a:cs typeface="Times New Roman" pitchFamily="18" charset="0"/>
              </a:rPr>
              <a:t>Неконтролируемые </a:t>
            </a:r>
            <a:r>
              <a:rPr lang="ru-RU" sz="3600" b="1" dirty="0" smtClean="0">
                <a:latin typeface="Times New Roman" pitchFamily="18" charset="0"/>
                <a:cs typeface="Times New Roman" pitchFamily="18" charset="0"/>
              </a:rPr>
              <a:t>покупки. </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96752"/>
            <a:ext cx="8229600" cy="2995618"/>
          </a:xfrm>
        </p:spPr>
        <p:txBody>
          <a:bodyPr>
            <a:normAutofit fontScale="25000" lnSpcReduction="20000"/>
          </a:bodyPr>
          <a:lstStyle/>
          <a:p>
            <a:pPr algn="ctr">
              <a:buNone/>
            </a:pPr>
            <a:r>
              <a:rPr lang="ru-RU" sz="11200" b="1" dirty="0" smtClean="0">
                <a:latin typeface="Times New Roman" pitchFamily="18" charset="0"/>
                <a:cs typeface="Times New Roman" pitchFamily="18" charset="0"/>
              </a:rPr>
              <a:t>Угроза заражения вредоносным ПО. </a:t>
            </a:r>
          </a:p>
          <a:p>
            <a:pPr>
              <a:buFont typeface="Wingdings" pitchFamily="2" charset="2"/>
              <a:buChar char="q"/>
            </a:pPr>
            <a:r>
              <a:rPr lang="ru-RU" sz="11200" dirty="0" smtClean="0">
                <a:latin typeface="Times New Roman" pitchFamily="18" charset="0"/>
                <a:cs typeface="Times New Roman" pitchFamily="18" charset="0"/>
              </a:rPr>
              <a:t>Для распространения </a:t>
            </a:r>
            <a:r>
              <a:rPr lang="ru-RU" sz="11200" dirty="0" smtClean="0">
                <a:latin typeface="Times New Roman" pitchFamily="18" charset="0"/>
                <a:cs typeface="Times New Roman" pitchFamily="18" charset="0"/>
              </a:rPr>
              <a:t>вредоносного </a:t>
            </a:r>
            <a:r>
              <a:rPr lang="ru-RU" sz="11200" dirty="0" smtClean="0">
                <a:latin typeface="Times New Roman" pitchFamily="18" charset="0"/>
                <a:cs typeface="Times New Roman" pitchFamily="18" charset="0"/>
              </a:rPr>
              <a:t>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95736" y="-387424"/>
            <a:ext cx="6481524" cy="1872208"/>
          </a:xfrm>
        </p:spPr>
        <p:txBody>
          <a:bodyPr>
            <a:normAutofit fontScale="90000"/>
          </a:bodyPr>
          <a:lstStyle/>
          <a:p>
            <a:r>
              <a:rPr lang="ru-RU" b="1" dirty="0" smtClean="0">
                <a:solidFill>
                  <a:schemeClr val="bg1"/>
                </a:solidFill>
                <a:latin typeface="+mj-lt"/>
                <a:ea typeface="+mj-ea"/>
                <a:cs typeface="+mj-cs"/>
              </a:rPr>
              <a:t/>
            </a:r>
            <a:br>
              <a:rPr lang="ru-RU" b="1" dirty="0" smtClean="0">
                <a:solidFill>
                  <a:schemeClr val="bg1"/>
                </a:solidFill>
                <a:latin typeface="+mj-lt"/>
                <a:ea typeface="+mj-ea"/>
                <a:cs typeface="+mj-cs"/>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latin typeface="+mj-lt"/>
                <a:ea typeface="+mj-ea"/>
                <a:cs typeface="+mj-cs"/>
              </a:rPr>
              <a:t> в </a:t>
            </a:r>
            <a:r>
              <a:rPr lang="ru-RU" b="1" dirty="0">
                <a:solidFill>
                  <a:schemeClr val="bg1"/>
                </a:solidFill>
                <a:latin typeface="+mj-lt"/>
                <a:ea typeface="+mj-ea"/>
                <a:cs typeface="+mj-cs"/>
              </a:rPr>
              <a:t>Сети</a:t>
            </a:r>
            <a:endParaRPr lang="en-US" dirty="0"/>
          </a:p>
        </p:txBody>
      </p:sp>
      <p:sp>
        <p:nvSpPr>
          <p:cNvPr id="41987" name="Rectangle 3"/>
          <p:cNvSpPr>
            <a:spLocks noGrp="1" noChangeArrowheads="1"/>
          </p:cNvSpPr>
          <p:nvPr>
            <p:ph idx="1"/>
          </p:nvPr>
        </p:nvSpPr>
        <p:spPr>
          <a:xfrm>
            <a:off x="285720" y="260648"/>
            <a:ext cx="8643998" cy="6597352"/>
          </a:xfrm>
        </p:spPr>
        <p:txBody>
          <a:bodyPr>
            <a:normAutofit lnSpcReduction="10000"/>
          </a:bodyPr>
          <a:lstStyle/>
          <a:p>
            <a:pPr algn="ctr">
              <a:buNone/>
            </a:pPr>
            <a:r>
              <a:rPr lang="ru-RU" sz="2400" b="1" dirty="0"/>
              <a:t>Д</a:t>
            </a:r>
            <a:r>
              <a:rPr lang="ru-RU" sz="2400" b="1" dirty="0" smtClean="0">
                <a:solidFill>
                  <a:schemeClr val="tx1"/>
                </a:solidFill>
                <a:latin typeface="+mn-lt"/>
                <a:ea typeface="+mn-ea"/>
                <a:cs typeface="+mn-cs"/>
              </a:rPr>
              <a:t>оступ </a:t>
            </a:r>
            <a:r>
              <a:rPr lang="ru-RU" sz="2400" b="1" dirty="0">
                <a:solidFill>
                  <a:schemeClr val="tx1"/>
                </a:solidFill>
                <a:latin typeface="+mn-lt"/>
                <a:ea typeface="+mn-ea"/>
                <a:cs typeface="+mn-cs"/>
              </a:rPr>
              <a:t>к неподходящей </a:t>
            </a:r>
            <a:r>
              <a:rPr lang="ru-RU" sz="2400" b="1" dirty="0" smtClean="0">
                <a:solidFill>
                  <a:schemeClr val="tx1"/>
                </a:solidFill>
                <a:latin typeface="+mn-lt"/>
                <a:ea typeface="+mn-ea"/>
                <a:cs typeface="+mn-cs"/>
              </a:rPr>
              <a:t>информации:</a:t>
            </a:r>
            <a:endParaRPr lang="ru-RU" sz="2400" b="1" dirty="0">
              <a:solidFill>
                <a:schemeClr val="tx1"/>
              </a:solidFill>
              <a:latin typeface="+mn-lt"/>
              <a:ea typeface="+mn-ea"/>
              <a:cs typeface="+mn-cs"/>
            </a:endParaRPr>
          </a:p>
          <a:p>
            <a:pPr lvl="1">
              <a:buFont typeface="Wingdings" pitchFamily="2" charset="2"/>
              <a:buChar char="q"/>
            </a:pPr>
            <a:r>
              <a:rPr lang="ru-RU" sz="2800" dirty="0">
                <a:solidFill>
                  <a:schemeClr val="tx1"/>
                </a:solidFill>
                <a:latin typeface="Times New Roman" pitchFamily="18" charset="0"/>
                <a:cs typeface="Times New Roman" pitchFamily="18" charset="0"/>
              </a:rPr>
              <a:t>сайты, посвященные продаже </a:t>
            </a:r>
            <a:r>
              <a:rPr lang="ru-RU" sz="28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товаров;  </a:t>
            </a:r>
            <a:endParaRPr lang="ru-RU" sz="2800" dirty="0">
              <a:solidFill>
                <a:schemeClr val="tx1"/>
              </a:solidFill>
              <a:latin typeface="Times New Roman" pitchFamily="18" charset="0"/>
              <a:cs typeface="Times New Roman" pitchFamily="18" charset="0"/>
            </a:endParaRPr>
          </a:p>
          <a:p>
            <a:pPr lvl="1">
              <a:buFont typeface="Wingdings" pitchFamily="2" charset="2"/>
              <a:buChar char="q"/>
            </a:pPr>
            <a:r>
              <a:rPr lang="ru-RU" sz="2800" dirty="0" smtClean="0">
                <a:solidFill>
                  <a:schemeClr val="tx1"/>
                </a:solidFill>
                <a:latin typeface="Times New Roman" pitchFamily="18" charset="0"/>
                <a:cs typeface="Times New Roman" pitchFamily="18" charset="0"/>
              </a:rPr>
              <a:t>сайты </a:t>
            </a:r>
            <a:r>
              <a:rPr lang="ru-RU" sz="2800" dirty="0">
                <a:solidFill>
                  <a:schemeClr val="tx1"/>
                </a:solidFill>
                <a:latin typeface="Times New Roman" pitchFamily="18" charset="0"/>
                <a:cs typeface="Times New Roman" pitchFamily="18" charset="0"/>
              </a:rPr>
              <a:t>с рекламой табака и алкоголя;</a:t>
            </a:r>
          </a:p>
          <a:p>
            <a:pPr lvl="1">
              <a:buFont typeface="Wingdings" pitchFamily="2" charset="2"/>
              <a:buChar char="q"/>
            </a:pPr>
            <a:r>
              <a:rPr lang="ru-RU" sz="2800" dirty="0">
                <a:solidFill>
                  <a:schemeClr val="tx1"/>
                </a:solidFill>
                <a:latin typeface="Times New Roman" pitchFamily="18" charset="0"/>
                <a:cs typeface="Times New Roman" pitchFamily="18" charset="0"/>
              </a:rPr>
              <a:t>сайты, посвященные изготовлению взрывчатых веществ;</a:t>
            </a:r>
          </a:p>
          <a:p>
            <a:pPr lvl="1">
              <a:buFont typeface="Wingdings" pitchFamily="2" charset="2"/>
              <a:buChar char="q"/>
            </a:pPr>
            <a:r>
              <a:rPr lang="ru-RU" sz="2800" dirty="0">
                <a:solidFill>
                  <a:schemeClr val="tx1"/>
                </a:solidFill>
                <a:latin typeface="Times New Roman" pitchFamily="18" charset="0"/>
                <a:cs typeface="Times New Roman" pitchFamily="18" charset="0"/>
              </a:rPr>
              <a:t>сайты, пропагандирующие наркотики;</a:t>
            </a:r>
          </a:p>
          <a:p>
            <a:pPr lvl="1">
              <a:buFont typeface="Wingdings" pitchFamily="2" charset="2"/>
              <a:buChar char="q"/>
            </a:pPr>
            <a:r>
              <a:rPr lang="ru-RU" sz="2800" dirty="0" smtClean="0">
                <a:solidFill>
                  <a:schemeClr val="tx1"/>
                </a:solidFill>
                <a:latin typeface="Times New Roman" pitchFamily="18" charset="0"/>
                <a:cs typeface="Times New Roman" pitchFamily="18" charset="0"/>
              </a:rPr>
              <a:t>сайты</a:t>
            </a:r>
            <a:r>
              <a:rPr lang="ru-RU" sz="2800" dirty="0">
                <a:solidFill>
                  <a:schemeClr val="tx1"/>
                </a:solidFill>
                <a:latin typeface="Times New Roman" pitchFamily="18" charset="0"/>
                <a:cs typeface="Times New Roman" pitchFamily="18" charset="0"/>
              </a:rPr>
              <a:t>, публикующие  дезинформацию;</a:t>
            </a:r>
          </a:p>
          <a:p>
            <a:pPr lvl="1">
              <a:buFont typeface="Wingdings" pitchFamily="2" charset="2"/>
              <a:buChar char="q"/>
            </a:pPr>
            <a:r>
              <a:rPr lang="ru-RU" sz="2800" dirty="0">
                <a:solidFill>
                  <a:schemeClr val="tx1"/>
                </a:solidFill>
                <a:latin typeface="Times New Roman" pitchFamily="18" charset="0"/>
                <a:cs typeface="Times New Roman" pitchFamily="18" charset="0"/>
              </a:rPr>
              <a:t>сайты, где продают оружие, </a:t>
            </a:r>
            <a:r>
              <a:rPr lang="ru-RU" sz="2800" dirty="0" smtClean="0">
                <a:solidFill>
                  <a:schemeClr val="tx1"/>
                </a:solidFill>
                <a:latin typeface="Times New Roman" pitchFamily="18" charset="0"/>
                <a:cs typeface="Times New Roman" pitchFamily="18" charset="0"/>
              </a:rPr>
              <a:t>наркотики </a:t>
            </a:r>
            <a:endParaRPr lang="ru-RU" sz="2800" dirty="0">
              <a:solidFill>
                <a:schemeClr val="tx1"/>
              </a:solidFill>
              <a:latin typeface="Times New Roman" pitchFamily="18" charset="0"/>
              <a:cs typeface="Times New Roman" pitchFamily="18" charset="0"/>
            </a:endParaRPr>
          </a:p>
          <a:p>
            <a:pPr lvl="1">
              <a:buFont typeface="Wingdings" pitchFamily="2" charset="2"/>
              <a:buChar char="q"/>
            </a:pPr>
            <a:r>
              <a:rPr lang="ru-RU" sz="2800" dirty="0">
                <a:solidFill>
                  <a:schemeClr val="tx1"/>
                </a:solidFill>
                <a:latin typeface="Times New Roman" pitchFamily="18" charset="0"/>
                <a:cs typeface="Times New Roman" pitchFamily="18" charset="0"/>
              </a:rPr>
              <a:t>сайты, позволяющие детям принимать участие в азартных играх </a:t>
            </a:r>
            <a:r>
              <a:rPr lang="ru-RU" sz="2800" dirty="0" err="1">
                <a:solidFill>
                  <a:schemeClr val="tx1"/>
                </a:solidFill>
                <a:latin typeface="Times New Roman" pitchFamily="18" charset="0"/>
                <a:cs typeface="Times New Roman" pitchFamily="18" charset="0"/>
              </a:rPr>
              <a:t>онлайн</a:t>
            </a:r>
            <a:r>
              <a:rPr lang="ru-RU" sz="2800" dirty="0">
                <a:solidFill>
                  <a:schemeClr val="tx1"/>
                </a:solidFill>
                <a:latin typeface="Times New Roman" pitchFamily="18" charset="0"/>
                <a:cs typeface="Times New Roman" pitchFamily="18" charset="0"/>
              </a:rPr>
              <a:t>;</a:t>
            </a:r>
          </a:p>
          <a:p>
            <a:pPr lvl="1">
              <a:buFont typeface="Wingdings" pitchFamily="2" charset="2"/>
              <a:buChar char="q"/>
            </a:pPr>
            <a:r>
              <a:rPr lang="ru-RU" sz="2800" dirty="0">
                <a:solidFill>
                  <a:schemeClr val="tx1"/>
                </a:solidFill>
                <a:latin typeface="Times New Roman" pitchFamily="18" charset="0"/>
                <a:cs typeface="Times New Roman" pitchFamily="18" charset="0"/>
              </a:rPr>
              <a:t>сайты, на которых могут собирать и продавать частную информацию о Ваших детях и Вашей семье. </a:t>
            </a:r>
          </a:p>
          <a:p>
            <a:pPr lvl="1">
              <a:buNone/>
            </a:pP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solidFill>
                  <a:schemeClr val="tx1">
                    <a:lumMod val="95000"/>
                    <a:lumOff val="5000"/>
                  </a:schemeClr>
                </a:solidFill>
                <a:latin typeface="Times New Roman" pitchFamily="18" charset="0"/>
                <a:cs typeface="Times New Roman" pitchFamily="18" charset="0"/>
              </a:rPr>
              <a:t>Общие правила безопасности при </a:t>
            </a:r>
            <a:r>
              <a:rPr lang="ru-RU" sz="4000" b="1" dirty="0">
                <a:solidFill>
                  <a:schemeClr val="tx1">
                    <a:lumMod val="95000"/>
                    <a:lumOff val="5000"/>
                  </a:schemeClr>
                </a:solidFill>
                <a:latin typeface="Times New Roman" pitchFamily="18" charset="0"/>
                <a:cs typeface="Times New Roman" pitchFamily="18" charset="0"/>
              </a:rPr>
              <a:t>работе в Интернете:</a:t>
            </a:r>
            <a:br>
              <a:rPr lang="ru-RU" sz="4000" b="1" dirty="0">
                <a:solidFill>
                  <a:schemeClr val="tx1">
                    <a:lumMod val="95000"/>
                    <a:lumOff val="5000"/>
                  </a:schemeClr>
                </a:solidFill>
                <a:latin typeface="Times New Roman" pitchFamily="18" charset="0"/>
                <a:cs typeface="Times New Roman" pitchFamily="18" charset="0"/>
              </a:rPr>
            </a:br>
            <a:endParaRPr lang="ru-RU" sz="4000" b="1" dirty="0">
              <a:solidFill>
                <a:schemeClr val="tx1">
                  <a:lumMod val="95000"/>
                  <a:lumOff val="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buNone/>
            </a:pPr>
            <a:endParaRPr lang="ru-RU" sz="1800" dirty="0" smtClean="0">
              <a:solidFill>
                <a:schemeClr val="tx1"/>
              </a:solidFill>
              <a:latin typeface="+mn-lt"/>
              <a:ea typeface="+mn-ea"/>
              <a:cs typeface="+mn-cs"/>
            </a:endParaRPr>
          </a:p>
          <a:p>
            <a:endParaRPr lang="ru-RU" sz="1800" dirty="0"/>
          </a:p>
        </p:txBody>
      </p:sp>
      <p:sp>
        <p:nvSpPr>
          <p:cNvPr id="6" name="TextBox 5"/>
          <p:cNvSpPr txBox="1"/>
          <p:nvPr/>
        </p:nvSpPr>
        <p:spPr>
          <a:xfrm>
            <a:off x="611560" y="1772816"/>
            <a:ext cx="7675216" cy="3046988"/>
          </a:xfrm>
          <a:prstGeom prst="rect">
            <a:avLst/>
          </a:prstGeom>
          <a:noFill/>
        </p:spPr>
        <p:txBody>
          <a:bodyPr wrap="square" rtlCol="0">
            <a:spAutoFit/>
          </a:bodyPr>
          <a:lstStyle/>
          <a:p>
            <a:pPr>
              <a:buFont typeface="Wingdings" pitchFamily="2" charset="2"/>
              <a:buChar char="q"/>
            </a:pPr>
            <a:r>
              <a:rPr lang="ru-RU" sz="3200" dirty="0" smtClean="0">
                <a:latin typeface="Times New Roman" pitchFamily="18" charset="0"/>
                <a:cs typeface="Times New Roman" pitchFamily="18" charset="0"/>
              </a:rPr>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00776"/>
          </a:xfrm>
        </p:spPr>
        <p:txBody>
          <a:bodyPr>
            <a:normAutofit fontScale="90000"/>
          </a:bodyPr>
          <a:lstStyle/>
          <a:p>
            <a:pPr algn="ctr"/>
            <a:r>
              <a:rPr lang="ru-RU" dirty="0" smtClean="0">
                <a:solidFill>
                  <a:schemeClr val="tx1">
                    <a:lumMod val="95000"/>
                    <a:lumOff val="5000"/>
                  </a:schemeClr>
                </a:solidFill>
                <a:latin typeface="Times New Roman" pitchFamily="18" charset="0"/>
                <a:cs typeface="Times New Roman" pitchFamily="18" charset="0"/>
              </a:rPr>
              <a:t>Общие </a:t>
            </a:r>
            <a:r>
              <a:rPr lang="ru-RU" dirty="0" smtClean="0">
                <a:solidFill>
                  <a:schemeClr val="tx1">
                    <a:lumMod val="95000"/>
                    <a:lumOff val="5000"/>
                  </a:schemeClr>
                </a:solidFill>
                <a:latin typeface="Times New Roman" pitchFamily="18" charset="0"/>
                <a:cs typeface="Times New Roman" pitchFamily="18" charset="0"/>
              </a:rPr>
              <a:t>правила безопасности при </a:t>
            </a:r>
            <a:r>
              <a:rPr lang="ru-RU" dirty="0">
                <a:solidFill>
                  <a:schemeClr val="tx1">
                    <a:lumMod val="95000"/>
                    <a:lumOff val="5000"/>
                  </a:schemeClr>
                </a:solidFill>
                <a:latin typeface="Times New Roman" pitchFamily="18" charset="0"/>
                <a:cs typeface="Times New Roman" pitchFamily="18" charset="0"/>
              </a:rPr>
              <a:t>работе в Интернете: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buFont typeface="Wingdings" pitchFamily="2" charset="2"/>
              <a:buChar char="q"/>
            </a:pPr>
            <a:r>
              <a:rPr lang="ru-RU" sz="2800" dirty="0" smtClean="0">
                <a:solidFill>
                  <a:schemeClr val="tx1"/>
                </a:solidFill>
                <a:latin typeface="Times New Roman" pitchFamily="18" charset="0"/>
                <a:cs typeface="Times New Roman" pitchFamily="18" charset="0"/>
              </a:rPr>
              <a:t>Не </a:t>
            </a:r>
            <a:r>
              <a:rPr lang="ru-RU" sz="2800" dirty="0">
                <a:solidFill>
                  <a:schemeClr val="tx1"/>
                </a:solidFill>
                <a:latin typeface="Times New Roman" pitchFamily="18" charset="0"/>
                <a:cs typeface="Times New Roman" pitchFamily="18" charset="0"/>
              </a:rPr>
              <a:t>следует </a:t>
            </a:r>
            <a:r>
              <a:rPr lang="ru-RU" sz="2800" dirty="0" smtClean="0">
                <a:solidFill>
                  <a:schemeClr val="tx1"/>
                </a:solidFill>
                <a:latin typeface="Times New Roman" pitchFamily="18" charset="0"/>
                <a:cs typeface="Times New Roman" pitchFamily="18" charset="0"/>
              </a:rPr>
              <a:t>открывать </a:t>
            </a:r>
            <a:r>
              <a:rPr lang="ru-RU" sz="2800" dirty="0">
                <a:solidFill>
                  <a:schemeClr val="tx1"/>
                </a:solidFill>
                <a:latin typeface="Times New Roman" pitchFamily="18" charset="0"/>
                <a:cs typeface="Times New Roman" pitchFamily="18" charset="0"/>
              </a:rPr>
              <a:t>письма электронной почты, файлы или Web-страницы, полученные от людей, которые не знакомы или не внушают </a:t>
            </a:r>
            <a:r>
              <a:rPr lang="ru-RU" sz="2800" dirty="0" smtClean="0">
                <a:solidFill>
                  <a:schemeClr val="tx1"/>
                </a:solidFill>
                <a:latin typeface="Times New Roman" pitchFamily="18" charset="0"/>
                <a:cs typeface="Times New Roman" pitchFamily="18" charset="0"/>
              </a:rPr>
              <a:t>доверия.</a:t>
            </a:r>
            <a:r>
              <a:rPr lang="ru-RU" sz="2800" dirty="0" smtClean="0">
                <a:latin typeface="Times New Roman" pitchFamily="18" charset="0"/>
                <a:cs typeface="Times New Roman" pitchFamily="18" charset="0"/>
              </a:rPr>
              <a:t>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sz="2800" dirty="0">
              <a:solidFill>
                <a:schemeClr val="tx1"/>
              </a:solidFill>
              <a:latin typeface="Times New Roman" pitchFamily="18" charset="0"/>
              <a:cs typeface="Times New Roman" pitchFamily="18" charset="0"/>
            </a:endParaRPr>
          </a:p>
          <a:p>
            <a:pPr>
              <a:buFont typeface="Wingdings" pitchFamily="2" charset="2"/>
              <a:buChar char="q"/>
            </a:pPr>
            <a:endParaRPr lang="ru-RU"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10211"/>
          <a:stretch>
            <a:fillRect/>
          </a:stretch>
        </p:blipFill>
        <p:spPr bwMode="auto">
          <a:xfrm>
            <a:off x="0" y="332656"/>
            <a:ext cx="9144000" cy="6525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1415650"/>
          </a:xfrm>
        </p:spPr>
        <p:txBody>
          <a:bodyPr>
            <a:normAutofit fontScale="90000"/>
          </a:bodyPr>
          <a:lstStyle/>
          <a:p>
            <a:r>
              <a:rPr lang="ru-RU" b="1" dirty="0" smtClean="0">
                <a:solidFill>
                  <a:schemeClr val="bg1"/>
                </a:solidFill>
                <a:latin typeface="+mj-lt"/>
                <a:ea typeface="+mj-ea"/>
                <a:cs typeface="+mj-cs"/>
              </a:rPr>
              <a:t/>
            </a:r>
            <a:br>
              <a:rPr lang="ru-RU" b="1" dirty="0" smtClean="0">
                <a:solidFill>
                  <a:schemeClr val="bg1"/>
                </a:solidFill>
                <a:latin typeface="+mj-lt"/>
                <a:ea typeface="+mj-ea"/>
                <a:cs typeface="+mj-cs"/>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tx1">
                    <a:lumMod val="95000"/>
                    <a:lumOff val="5000"/>
                  </a:schemeClr>
                </a:solidFill>
                <a:latin typeface="+mj-lt"/>
                <a:ea typeface="+mj-ea"/>
                <a:cs typeface="+mj-cs"/>
              </a:rPr>
              <a:t>Тест </a:t>
            </a:r>
            <a:r>
              <a:rPr lang="ru-RU" b="1" dirty="0">
                <a:solidFill>
                  <a:schemeClr val="tx1">
                    <a:lumMod val="95000"/>
                    <a:lumOff val="5000"/>
                  </a:schemeClr>
                </a:solidFill>
                <a:latin typeface="+mj-lt"/>
                <a:ea typeface="+mj-ea"/>
                <a:cs typeface="+mj-cs"/>
              </a:rPr>
              <a:t>на интернет-зависимость </a:t>
            </a:r>
            <a:endParaRPr lang="ru-RU" dirty="0">
              <a:solidFill>
                <a:schemeClr val="tx1">
                  <a:lumMod val="95000"/>
                  <a:lumOff val="5000"/>
                </a:schemeClr>
              </a:solidFill>
            </a:endParaRPr>
          </a:p>
        </p:txBody>
      </p:sp>
      <p:sp>
        <p:nvSpPr>
          <p:cNvPr id="3" name="Содержимое 2"/>
          <p:cNvSpPr>
            <a:spLocks noGrp="1"/>
          </p:cNvSpPr>
          <p:nvPr>
            <p:ph idx="1"/>
          </p:nvPr>
        </p:nvSpPr>
        <p:spPr>
          <a:xfrm>
            <a:off x="285720" y="1219200"/>
            <a:ext cx="8401080" cy="5105400"/>
          </a:xfrm>
        </p:spPr>
        <p:txBody>
          <a:bodyPr/>
          <a:lstStyle/>
          <a:p>
            <a:endParaRPr lang="ru-RU" b="1" dirty="0" smtClean="0">
              <a:solidFill>
                <a:schemeClr val="tx1"/>
              </a:solidFill>
              <a:latin typeface="+mn-lt"/>
              <a:ea typeface="+mn-ea"/>
              <a:cs typeface="+mn-cs"/>
              <a:hlinkClick r:id="rId2"/>
            </a:endParaRPr>
          </a:p>
          <a:p>
            <a:endParaRPr lang="ru-RU" b="1" dirty="0">
              <a:hlinkClick r:id="rId2"/>
            </a:endParaRPr>
          </a:p>
          <a:p>
            <a:r>
              <a:rPr lang="ru-RU" b="1" dirty="0" smtClean="0">
                <a:solidFill>
                  <a:schemeClr val="tx1"/>
                </a:solidFill>
                <a:latin typeface="+mn-lt"/>
                <a:ea typeface="+mn-ea"/>
                <a:cs typeface="+mn-cs"/>
                <a:hlinkClick r:id="rId2"/>
              </a:rPr>
              <a:t>http</a:t>
            </a:r>
            <a:r>
              <a:rPr lang="ru-RU" b="1" dirty="0">
                <a:solidFill>
                  <a:schemeClr val="tx1"/>
                </a:solidFill>
                <a:latin typeface="+mn-lt"/>
                <a:ea typeface="+mn-ea"/>
                <a:cs typeface="+mn-cs"/>
                <a:hlinkClick r:id="rId2"/>
              </a:rPr>
              <a:t>://www.psyhelp.ru/texts/iad_test.htm</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TotalTime>
  <Words>429</Words>
  <Application>Microsoft Office PowerPoint</Application>
  <PresentationFormat>Экран (4:3)</PresentationFormat>
  <Paragraphs>72</Paragraphs>
  <Slides>15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БЕЗОПАСНОСТЬ ДЕТЕЙ  В ИНТЕРНЕТЕ </vt:lpstr>
      <vt:lpstr> Использование Интернета является безопасным, если выполняются три основные правила:</vt:lpstr>
      <vt:lpstr>Угрозы сети Интернет</vt:lpstr>
      <vt:lpstr>Слайд 4</vt:lpstr>
      <vt:lpstr>           в Сети</vt:lpstr>
      <vt:lpstr>Общие правила безопасности при работе в Интернете: </vt:lpstr>
      <vt:lpstr>Общие правила безопасности при работе в Интернете: </vt:lpstr>
      <vt:lpstr>Слайд 8</vt:lpstr>
      <vt:lpstr>    Тест на интернет-зависимость </vt:lpstr>
      <vt:lpstr>  Три правила при работе с электронной почтой:</vt:lpstr>
      <vt:lpstr>Программы-фильтры</vt:lpstr>
      <vt:lpstr>Слайд 12</vt:lpstr>
      <vt:lpstr> </vt:lpstr>
      <vt:lpstr>Современные технологии</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dc:title>
  <dc:creator>Маша</dc:creator>
  <cp:lastModifiedBy>Admin</cp:lastModifiedBy>
  <cp:revision>36</cp:revision>
  <dcterms:created xsi:type="dcterms:W3CDTF">2010-03-25T20:10:23Z</dcterms:created>
  <dcterms:modified xsi:type="dcterms:W3CDTF">2014-10-24T15:37:54Z</dcterms:modified>
</cp:coreProperties>
</file>