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activeX/activeX2.xml" ContentType="application/vnd.ms-office.activeX+xml"/>
  <Override PartName="/ppt/tags/tag5.xml" ContentType="application/vnd.openxmlformats-officedocument.presentationml.tags+xml"/>
  <Override PartName="/ppt/activeX/activeX3.xml" ContentType="application/vnd.ms-office.activeX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activeX/activeX4.xml" ContentType="application/vnd.ms-office.activeX+xml"/>
  <Override PartName="/ppt/tags/tag8.xml" ContentType="application/vnd.openxmlformats-officedocument.presentationml.tags+xml"/>
  <Override PartName="/ppt/activeX/activeX5.xml" ContentType="application/vnd.ms-office.activeX+xml"/>
  <Override PartName="/ppt/tags/tag9.xml" ContentType="application/vnd.openxmlformats-officedocument.presentationml.tags+xml"/>
  <Override PartName="/ppt/activeX/activeX6.xml" ContentType="application/vnd.ms-office.activeX+xml"/>
  <Override PartName="/ppt/tags/tag10.xml" ContentType="application/vnd.openxmlformats-officedocument.presentationml.tags+xml"/>
  <Override PartName="/ppt/activeX/activeX7.xml" ContentType="application/vnd.ms-office.activeX+xml"/>
  <Override PartName="/ppt/tags/tag11.xml" ContentType="application/vnd.openxmlformats-officedocument.presentationml.tags+xml"/>
  <Override PartName="/ppt/activeX/activeX8.xml" ContentType="application/vnd.ms-office.activeX+xml"/>
  <Override PartName="/ppt/tags/tag12.xml" ContentType="application/vnd.openxmlformats-officedocument.presentationml.tags+xml"/>
  <Override PartName="/ppt/activeX/activeX9.xml" ContentType="application/vnd.ms-office.activeX+xml"/>
  <Override PartName="/ppt/tags/tag13.xml" ContentType="application/vnd.openxmlformats-officedocument.presentationml.tags+xml"/>
  <Override PartName="/ppt/activeX/activeX10.xml" ContentType="application/vnd.ms-office.activeX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activeX/activeX11.xml" ContentType="application/vnd.ms-office.activeX+xml"/>
  <Override PartName="/ppt/tags/tag17.xml" ContentType="application/vnd.openxmlformats-officedocument.presentationml.tags+xml"/>
  <Override PartName="/ppt/activeX/activeX12.xml" ContentType="application/vnd.ms-office.activeX+xml"/>
  <Override PartName="/ppt/tags/tag18.xml" ContentType="application/vnd.openxmlformats-officedocument.presentationml.tags+xml"/>
  <Override PartName="/ppt/activeX/activeX13.xml" ContentType="application/vnd.ms-office.activeX+xml"/>
  <Override PartName="/ppt/tags/tag19.xml" ContentType="application/vnd.openxmlformats-officedocument.presentationml.tags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activeX/activeX14.xml" ContentType="application/vnd.ms-office.activeX+xml"/>
  <Override PartName="/ppt/tags/tag21.xml" ContentType="application/vnd.openxmlformats-officedocument.presentationml.tags+xml"/>
  <Override PartName="/ppt/activeX/activeX15.xml" ContentType="application/vnd.ms-office.activeX+xml"/>
  <Override PartName="/ppt/notesSlides/notesSlide3.xml" ContentType="application/vnd.openxmlformats-officedocument.presentationml.notesSlide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sldIdLst>
    <p:sldId id="256" r:id="rId2"/>
    <p:sldId id="266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281" r:id="rId20"/>
    <p:sldId id="282" r:id="rId21"/>
    <p:sldId id="284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5B6"/>
    <a:srgbClr val="304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3783" autoAdjust="0"/>
  </p:normalViewPr>
  <p:slideViewPr>
    <p:cSldViewPr>
      <p:cViewPr>
        <p:scale>
          <a:sx n="50" d="100"/>
          <a:sy n="50" d="100"/>
        </p:scale>
        <p:origin x="-54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vbaProject" Target="vbaProject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0146966125029E-3"/>
          <c:y val="6.5975827337381596E-2"/>
          <c:w val="0.65097384381450929"/>
          <c:h val="0.903993536079734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735B6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Отметка "2"</c:v>
                </c:pt>
                <c:pt idx="1">
                  <c:v>Отметка "3"</c:v>
                </c:pt>
                <c:pt idx="2">
                  <c:v>Отметка "4"</c:v>
                </c:pt>
                <c:pt idx="3">
                  <c:v>Отметка "5"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0.08</c:v>
                </c:pt>
                <c:pt idx="1">
                  <c:v>0.42</c:v>
                </c:pt>
                <c:pt idx="2">
                  <c:v>0.33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Версия от 21.08.2014 г.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1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 конструкторе использована идея перемещения объектов в режиме просмотра демонстрации, предложенная Гансом </a:t>
            </a:r>
            <a:r>
              <a:rPr lang="ru-RU" dirty="0" err="1" smtClean="0"/>
              <a:t>Хофманом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Werner</a:t>
            </a:r>
            <a:r>
              <a:rPr lang="ru-RU" dirty="0" smtClean="0"/>
              <a:t> </a:t>
            </a:r>
            <a:r>
              <a:rPr lang="ru-RU" dirty="0" err="1" smtClean="0"/>
              <a:t>Hofmann</a:t>
            </a:r>
            <a:r>
              <a:rPr lang="ru-RU" dirty="0" smtClean="0"/>
              <a:t> </a:t>
            </a:r>
            <a:r>
              <a:rPr lang="en-US" dirty="0" smtClean="0"/>
              <a:t>hw@lemitec.de</a:t>
            </a:r>
            <a:r>
              <a:rPr lang="ru-RU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frt6.png"/>
          <p:cNvPicPr>
            <a:picLocks noChangeAspect="1" noChangeArrowheads="1"/>
          </p:cNvPicPr>
          <p:nvPr/>
        </p:nvPicPr>
        <p:blipFill>
          <a:blip r:embed="rId15" cstate="screen"/>
          <a:srcRect l="1031" b="8373"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1662-8875-4E84-BC6B-F057167AD8A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61F3-101E-4C70-910F-5EEC02D723F2}" type="slidenum">
              <a:rPr lang="ru-RU" smtClean="0"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9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0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1.xml"/><Relationship Id="rId7" Type="http://schemas.openxmlformats.org/officeDocument/2006/relationships/image" Target="../media/image5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wmf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31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Tx_min"/>
          <p:cNvSpPr txBox="1">
            <a:spLocks noChangeArrowheads="1"/>
          </p:cNvSpPr>
          <p:nvPr/>
        </p:nvSpPr>
        <p:spPr bwMode="auto">
          <a:xfrm>
            <a:off x="8629650" y="6441306"/>
            <a:ext cx="431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Cambria" panose="02040503050406030204" pitchFamily="18" charset="0"/>
              </a:rPr>
              <a:t>мин.</a:t>
            </a:r>
          </a:p>
        </p:txBody>
      </p:sp>
      <p:sp>
        <p:nvSpPr>
          <p:cNvPr id="4" name="Out_Tim"/>
          <p:cNvSpPr txBox="1">
            <a:spLocks noChangeArrowheads="1"/>
          </p:cNvSpPr>
          <p:nvPr/>
        </p:nvSpPr>
        <p:spPr bwMode="auto">
          <a:xfrm>
            <a:off x="8053388" y="638574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hlink"/>
                </a:solidFill>
                <a:latin typeface="Cambria" panose="02040503050406030204" pitchFamily="18" charset="0"/>
              </a:rPr>
              <a:t>35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x_Tim"/>
          <p:cNvSpPr txBox="1">
            <a:spLocks noChangeArrowheads="1"/>
          </p:cNvSpPr>
          <p:nvPr/>
        </p:nvSpPr>
        <p:spPr bwMode="auto">
          <a:xfrm>
            <a:off x="6227763" y="6441306"/>
            <a:ext cx="1728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Cambria" panose="02040503050406030204" pitchFamily="18" charset="0"/>
              </a:rPr>
              <a:t>Время тестирования</a:t>
            </a:r>
          </a:p>
        </p:txBody>
      </p:sp>
      <p:sp>
        <p:nvSpPr>
          <p:cNvPr id="6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78600"/>
            <a:ext cx="2159000" cy="338137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7" name="Out_Zd"/>
          <p:cNvSpPr txBox="1">
            <a:spLocks noChangeArrowheads="1"/>
          </p:cNvSpPr>
          <p:nvPr/>
        </p:nvSpPr>
        <p:spPr bwMode="auto">
          <a:xfrm>
            <a:off x="1835150" y="638574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20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x_Zd"/>
          <p:cNvSpPr txBox="1">
            <a:spLocks noChangeArrowheads="1"/>
          </p:cNvSpPr>
          <p:nvPr/>
        </p:nvSpPr>
        <p:spPr bwMode="auto">
          <a:xfrm>
            <a:off x="539750" y="6441306"/>
            <a:ext cx="12239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Cambria" panose="02040503050406030204" pitchFamily="18" charset="0"/>
              </a:rPr>
              <a:t>Всего заданий</a:t>
            </a:r>
          </a:p>
        </p:txBody>
      </p:sp>
      <p:sp>
        <p:nvSpPr>
          <p:cNvPr id="9" name="Text FI"/>
          <p:cNvSpPr txBox="1">
            <a:spLocks noChangeArrowheads="1"/>
          </p:cNvSpPr>
          <p:nvPr/>
        </p:nvSpPr>
        <p:spPr bwMode="auto">
          <a:xfrm>
            <a:off x="3300413" y="5156200"/>
            <a:ext cx="2520950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Cambria" panose="02040503050406030204" pitchFamily="18" charset="0"/>
              </a:rPr>
              <a:t>Введите фамилию и имя</a:t>
            </a:r>
          </a:p>
        </p:txBody>
      </p:sp>
      <p:grpSp>
        <p:nvGrpSpPr>
          <p:cNvPr id="10" name="Logo"/>
          <p:cNvGrpSpPr>
            <a:grpSpLocks/>
          </p:cNvGrpSpPr>
          <p:nvPr/>
        </p:nvGrpSpPr>
        <p:grpSpPr bwMode="auto">
          <a:xfrm>
            <a:off x="227013" y="908050"/>
            <a:ext cx="463550" cy="369888"/>
            <a:chOff x="143" y="794"/>
            <a:chExt cx="292" cy="233"/>
          </a:xfrm>
        </p:grpSpPr>
        <p:grpSp>
          <p:nvGrpSpPr>
            <p:cNvPr id="11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21" name="Frfm 14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fm 1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fm 1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fm 11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fm 10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fm 9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fm 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4" name="Frfm 7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fm 6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fm 5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fm 4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fm 3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fm 2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fm 1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Rect1">
              <a:hlinkClick r:id="" action="ppaction://macro?name=AddCmdBar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Headline"/>
          <p:cNvSpPr/>
          <p:nvPr/>
        </p:nvSpPr>
        <p:spPr>
          <a:xfrm>
            <a:off x="3394381" y="1772816"/>
            <a:ext cx="2309863" cy="1323439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mbria" pitchFamily="18" charset="0"/>
              </a:rPr>
              <a:t>Тест</a:t>
            </a:r>
            <a:endParaRPr lang="ru-RU" sz="80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«ОГЭ – Вариант 2»</a:t>
            </a:r>
            <a:endParaRPr lang="ru-RU" b="1" dirty="0">
              <a:latin typeface="Cambria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6" name="TextBox1" r:id="rId3" imgW="2949120" imgH="289440"/>
        </mc:Choice>
        <mc:Fallback>
          <p:control name="TextBox1" r:id="rId3" imgW="2949120" imgH="2894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2450" y="5445125"/>
                  <a:ext cx="2952750" cy="2889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041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9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618856" cy="1080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9. Найдите угол В, если точка О – центр окружности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13759" r="16572" b="19777"/>
          <a:stretch/>
        </p:blipFill>
        <p:spPr>
          <a:xfrm>
            <a:off x="5372255" y="2276872"/>
            <a:ext cx="2988000" cy="2869651"/>
          </a:xfrm>
        </p:spPr>
      </p:pic>
      <p:sp>
        <p:nvSpPr>
          <p:cNvPr id="20" name="Заголовок 42"/>
          <p:cNvSpPr>
            <a:spLocks noGrp="1"/>
          </p:cNvSpPr>
          <p:nvPr>
            <p:ph type="title"/>
          </p:nvPr>
        </p:nvSpPr>
        <p:spPr>
          <a:xfrm>
            <a:off x="4694825" y="332656"/>
            <a:ext cx="432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«ГЕОМЕТРИЯ»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9222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376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10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1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8000" y="2708920"/>
                <a:ext cx="7594600" cy="2088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Cambria" panose="02040503050406030204" pitchFamily="18" charset="0"/>
                  </a:rPr>
                  <a:t>10. В треугольнике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АВС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 угол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С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 равен 90°,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АВ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 smtClean="0">
                    <a:latin typeface="Cambria" panose="02040503050406030204" pitchFamily="18" charset="0"/>
                  </a:rPr>
                  <a:t>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АС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,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ВС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 = 6. Найдите высоту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СН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1400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ru-RU" sz="1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Cambria" panose="02040503050406030204" pitchFamily="18" charset="0"/>
                  </a:rPr>
                  <a:t>Примечание.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Cambria" panose="02040503050406030204" pitchFamily="18" charset="0"/>
                  </a:rPr>
                  <a:t>Для ввода ответа обозначьте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1600" dirty="0" smtClean="0">
                    <a:latin typeface="Cambria" panose="02040503050406030204" pitchFamily="18" charset="0"/>
                  </a:rPr>
                  <a:t> через </a:t>
                </a:r>
                <a:r>
                  <a:rPr lang="ru-RU" sz="1600" i="1" dirty="0" smtClean="0">
                    <a:latin typeface="Cambria" panose="02040503050406030204" pitchFamily="18" charset="0"/>
                  </a:rPr>
                  <a:t>а</a:t>
                </a:r>
                <a:endParaRPr lang="ru-RU" sz="1600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Объект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8000" y="2708920"/>
                <a:ext cx="7594600" cy="2088232"/>
              </a:xfrm>
              <a:blipFill rotWithShape="1">
                <a:blip r:embed="rId5"/>
                <a:stretch>
                  <a:fillRect l="-1204" t="-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Заголовок 42"/>
          <p:cNvSpPr>
            <a:spLocks noGrp="1"/>
          </p:cNvSpPr>
          <p:nvPr>
            <p:ph type="title"/>
          </p:nvPr>
        </p:nvSpPr>
        <p:spPr>
          <a:xfrm>
            <a:off x="4694825" y="332656"/>
            <a:ext cx="432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«ГЕОМЕТРИЯ»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44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244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11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508000" y="2708920"/>
            <a:ext cx="82423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11. Найдите площадь треугольника, две стороны которого равны 11 и 14, а угол между ними равен 150°.</a:t>
            </a: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20" name="Заголовок 42"/>
          <p:cNvSpPr>
            <a:spLocks noGrp="1"/>
          </p:cNvSpPr>
          <p:nvPr>
            <p:ph type="title"/>
          </p:nvPr>
        </p:nvSpPr>
        <p:spPr>
          <a:xfrm>
            <a:off x="4694825" y="332656"/>
            <a:ext cx="432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«ГЕОМЕТРИЯ»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68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90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12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4176464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12. Найдите котангенс угла </a:t>
            </a:r>
            <a:r>
              <a:rPr lang="ru-RU" sz="2400" i="1" dirty="0" smtClean="0">
                <a:latin typeface="Cambria" panose="02040503050406030204" pitchFamily="18" charset="0"/>
              </a:rPr>
              <a:t>АОВ</a:t>
            </a:r>
            <a:r>
              <a:rPr lang="ru-RU" sz="2400" dirty="0" smtClean="0">
                <a:latin typeface="Cambria" panose="02040503050406030204" pitchFamily="18" charset="0"/>
              </a:rPr>
              <a:t>, изображенного на рисунке.</a:t>
            </a:r>
          </a:p>
          <a:p>
            <a:pPr marL="0" indent="0">
              <a:buNone/>
            </a:pPr>
            <a:endParaRPr lang="ru-RU" sz="1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Примечание.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Ответ запишите обыкновенной дробью(/), не выделяя целую часть, если дробь неправильная.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20" name="Заголовок 42"/>
          <p:cNvSpPr>
            <a:spLocks noGrp="1"/>
          </p:cNvSpPr>
          <p:nvPr>
            <p:ph type="title"/>
          </p:nvPr>
        </p:nvSpPr>
        <p:spPr>
          <a:xfrm>
            <a:off x="4694825" y="332656"/>
            <a:ext cx="432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«ГЕОМЕТРИЯ»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4418022"/>
              </p:ext>
            </p:extLst>
          </p:nvPr>
        </p:nvGraphicFramePr>
        <p:xfrm>
          <a:off x="4840160" y="1700808"/>
          <a:ext cx="40386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"/>
                <a:gridCol w="403860"/>
                <a:gridCol w="403860"/>
                <a:gridCol w="403860"/>
                <a:gridCol w="403860"/>
                <a:gridCol w="403860"/>
                <a:gridCol w="403860"/>
                <a:gridCol w="403860"/>
                <a:gridCol w="403860"/>
                <a:gridCol w="403860"/>
              </a:tblGrid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В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О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А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652120" y="4653136"/>
            <a:ext cx="27743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652120" y="2924944"/>
            <a:ext cx="2450480" cy="17281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2292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684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13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80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Выберите все правильные ответы!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9" name="KAN 1"/>
          <p:cNvGrpSpPr/>
          <p:nvPr/>
        </p:nvGrpSpPr>
        <p:grpSpPr>
          <a:xfrm>
            <a:off x="298386" y="2573861"/>
            <a:ext cx="647700" cy="397510"/>
            <a:chOff x="444500" y="2032000"/>
            <a:chExt cx="647700" cy="397510"/>
          </a:xfrm>
        </p:grpSpPr>
        <p:sp>
          <p:nvSpPr>
            <p:cNvPr id="14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1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6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7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8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KAN 2"/>
          <p:cNvGrpSpPr/>
          <p:nvPr/>
        </p:nvGrpSpPr>
        <p:grpSpPr>
          <a:xfrm>
            <a:off x="322262" y="3352180"/>
            <a:ext cx="647700" cy="397510"/>
            <a:chOff x="444500" y="2032000"/>
            <a:chExt cx="647700" cy="397510"/>
          </a:xfrm>
        </p:grpSpPr>
        <p:sp>
          <p:nvSpPr>
            <p:cNvPr id="2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1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2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3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4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1" name="KAN 3"/>
          <p:cNvGrpSpPr/>
          <p:nvPr/>
        </p:nvGrpSpPr>
        <p:grpSpPr>
          <a:xfrm>
            <a:off x="322262" y="4210417"/>
            <a:ext cx="647700" cy="397510"/>
            <a:chOff x="444500" y="2032000"/>
            <a:chExt cx="647700" cy="397510"/>
          </a:xfrm>
        </p:grpSpPr>
        <p:sp>
          <p:nvSpPr>
            <p:cNvPr id="2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3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7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8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9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0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KAN 4"/>
          <p:cNvGrpSpPr/>
          <p:nvPr/>
        </p:nvGrpSpPr>
        <p:grpSpPr>
          <a:xfrm>
            <a:off x="304736" y="5003224"/>
            <a:ext cx="647700" cy="397510"/>
            <a:chOff x="444500" y="2032000"/>
            <a:chExt cx="647700" cy="397510"/>
          </a:xfrm>
        </p:grpSpPr>
        <p:sp>
          <p:nvSpPr>
            <p:cNvPr id="3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33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4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5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6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43" name="KAN 5"/>
          <p:cNvGrpSpPr/>
          <p:nvPr/>
        </p:nvGrpSpPr>
        <p:grpSpPr>
          <a:xfrm>
            <a:off x="298386" y="5651787"/>
            <a:ext cx="647700" cy="397510"/>
            <a:chOff x="444500" y="2032000"/>
            <a:chExt cx="647700" cy="397510"/>
          </a:xfrm>
        </p:grpSpPr>
        <p:sp>
          <p:nvSpPr>
            <p:cNvPr id="38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5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39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40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41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42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sp>
        <p:nvSpPr>
          <p:cNvPr id="46" name="Заголовок 42"/>
          <p:cNvSpPr>
            <a:spLocks noGrp="1"/>
          </p:cNvSpPr>
          <p:nvPr>
            <p:ph type="title"/>
          </p:nvPr>
        </p:nvSpPr>
        <p:spPr>
          <a:xfrm>
            <a:off x="4706255" y="332656"/>
            <a:ext cx="432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«ГЕОМЕТРИЯ»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7" name="Объект 14"/>
          <p:cNvSpPr>
            <a:spLocks noGrp="1"/>
          </p:cNvSpPr>
          <p:nvPr>
            <p:ph sz="half" idx="1"/>
          </p:nvPr>
        </p:nvSpPr>
        <p:spPr>
          <a:xfrm>
            <a:off x="1585594" y="1772816"/>
            <a:ext cx="7426579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13. Укажите номера </a:t>
            </a:r>
            <a:r>
              <a:rPr lang="ru-RU" sz="2400" b="1" dirty="0" smtClean="0">
                <a:latin typeface="Cambria" panose="02040503050406030204" pitchFamily="18" charset="0"/>
              </a:rPr>
              <a:t>верных</a:t>
            </a:r>
            <a:r>
              <a:rPr lang="ru-RU" sz="2400" dirty="0" smtClean="0">
                <a:latin typeface="Cambria" panose="02040503050406030204" pitchFamily="18" charset="0"/>
              </a:rPr>
              <a:t> утверждений.</a:t>
            </a: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48" name="Объект 14"/>
          <p:cNvSpPr txBox="1">
            <a:spLocks/>
          </p:cNvSpPr>
          <p:nvPr/>
        </p:nvSpPr>
        <p:spPr>
          <a:xfrm>
            <a:off x="964952" y="3262903"/>
            <a:ext cx="758214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Длина суммы двух векторов равна сумме их длин.</a:t>
            </a:r>
          </a:p>
          <a:p>
            <a:pPr marL="0" indent="0">
              <a:buFont typeface="Arial" pitchFamily="34" charset="0"/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49" name="Объект 14"/>
          <p:cNvSpPr txBox="1">
            <a:spLocks/>
          </p:cNvSpPr>
          <p:nvPr/>
        </p:nvSpPr>
        <p:spPr>
          <a:xfrm>
            <a:off x="994280" y="3969136"/>
            <a:ext cx="7909055" cy="8800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Сумма внутренних накрест лежащих углов при пересечении двух параллельных прямых секущей равна 180°</a:t>
            </a:r>
          </a:p>
          <a:p>
            <a:pPr marL="0" indent="0">
              <a:buFont typeface="Arial" pitchFamily="34" charset="0"/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50" name="Объект 14"/>
          <p:cNvSpPr txBox="1">
            <a:spLocks/>
          </p:cNvSpPr>
          <p:nvPr/>
        </p:nvSpPr>
        <p:spPr>
          <a:xfrm>
            <a:off x="969962" y="4988024"/>
            <a:ext cx="74803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Длина окружности равна ее удвоенному радиусу.</a:t>
            </a:r>
          </a:p>
          <a:p>
            <a:pPr marL="0" indent="0">
              <a:buFont typeface="Arial" pitchFamily="34" charset="0"/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51" name="Объект 14"/>
          <p:cNvSpPr txBox="1">
            <a:spLocks/>
          </p:cNvSpPr>
          <p:nvPr/>
        </p:nvSpPr>
        <p:spPr>
          <a:xfrm>
            <a:off x="994280" y="5610537"/>
            <a:ext cx="7188200" cy="480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Площадь прямоугольника равна его периметру.</a:t>
            </a:r>
          </a:p>
          <a:p>
            <a:pPr marL="0" indent="0">
              <a:buFont typeface="Arial" pitchFamily="34" charset="0"/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52" name="Объект 14"/>
          <p:cNvSpPr txBox="1">
            <a:spLocks/>
          </p:cNvSpPr>
          <p:nvPr/>
        </p:nvSpPr>
        <p:spPr>
          <a:xfrm>
            <a:off x="961206" y="2320238"/>
            <a:ext cx="8032750" cy="861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Скалярное произведение векторов равно произведению их длин на косинус угла между ними.</a:t>
            </a:r>
          </a:p>
          <a:p>
            <a:pPr marL="0" indent="0">
              <a:buFont typeface="Arial" pitchFamily="34" charset="0"/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9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14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Arial"/>
              </a:rPr>
              <a:t>1 </a:t>
            </a:r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бал</a:t>
            </a:r>
            <a:r>
              <a:rPr lang="ru-RU" sz="1000" dirty="0" smtClean="0">
                <a:solidFill>
                  <a:schemeClr val="tx2"/>
                </a:solidFill>
                <a:latin typeface="Arial"/>
              </a:rPr>
              <a:t>.</a:t>
            </a:r>
            <a:endParaRPr lang="ru-RU" sz="1000" dirty="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584200" y="473738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565150" y="5487481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344279" y="472406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351650" y="5468431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4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sp>
        <p:nvSpPr>
          <p:cNvPr id="39" name="Заголовок 42"/>
          <p:cNvSpPr>
            <a:spLocks noGrp="1"/>
          </p:cNvSpPr>
          <p:nvPr>
            <p:ph type="title"/>
          </p:nvPr>
        </p:nvSpPr>
        <p:spPr>
          <a:xfrm>
            <a:off x="3744000" y="332656"/>
            <a:ext cx="5400000" cy="540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«РЕАЛЬНАЯ МАТЕМАТИКА»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0" name="Объект 14"/>
          <p:cNvSpPr>
            <a:spLocks noGrp="1"/>
          </p:cNvSpPr>
          <p:nvPr>
            <p:ph sz="half" idx="1"/>
          </p:nvPr>
        </p:nvSpPr>
        <p:spPr>
          <a:xfrm>
            <a:off x="251520" y="1844825"/>
            <a:ext cx="8712968" cy="2879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14. В таблице приведен норматив по прыжкам в длину с места для учащихся 9 классов.</a:t>
            </a:r>
          </a:p>
          <a:p>
            <a:pPr marL="0" indent="0"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Какую отметку получит девочка, прыгнувшая 182 см?</a:t>
            </a: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5619"/>
              </p:ext>
            </p:extLst>
          </p:nvPr>
        </p:nvGraphicFramePr>
        <p:xfrm>
          <a:off x="323531" y="2615826"/>
          <a:ext cx="8426771" cy="1510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197"/>
                <a:gridCol w="1104429"/>
                <a:gridCol w="1104429"/>
                <a:gridCol w="1104429"/>
                <a:gridCol w="1104429"/>
                <a:gridCol w="1104429"/>
                <a:gridCol w="1104429"/>
              </a:tblGrid>
              <a:tr h="50346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Мальчики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Девочки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4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Отметка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«5»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«4»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«3»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«5»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«4»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«3»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5034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Длина, см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230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210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190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180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160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mbria" panose="02040503050406030204" pitchFamily="18" charset="0"/>
                        </a:rPr>
                        <a:t>140</a:t>
                      </a:r>
                      <a:endParaRPr lang="ru-RU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2" name="Объект 14"/>
          <p:cNvSpPr txBox="1">
            <a:spLocks/>
          </p:cNvSpPr>
          <p:nvPr/>
        </p:nvSpPr>
        <p:spPr>
          <a:xfrm>
            <a:off x="1397769" y="4737380"/>
            <a:ext cx="1801862" cy="397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Отметка «5»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43" name="Объект 14"/>
          <p:cNvSpPr txBox="1">
            <a:spLocks/>
          </p:cNvSpPr>
          <p:nvPr/>
        </p:nvSpPr>
        <p:spPr>
          <a:xfrm>
            <a:off x="5284738" y="5468431"/>
            <a:ext cx="3859262" cy="416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Норматив не выполнен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44" name="Объект 14"/>
          <p:cNvSpPr txBox="1">
            <a:spLocks/>
          </p:cNvSpPr>
          <p:nvPr/>
        </p:nvSpPr>
        <p:spPr>
          <a:xfrm>
            <a:off x="1473200" y="5478720"/>
            <a:ext cx="1801862" cy="397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Отметка «4»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45" name="Объект 14"/>
          <p:cNvSpPr txBox="1">
            <a:spLocks/>
          </p:cNvSpPr>
          <p:nvPr/>
        </p:nvSpPr>
        <p:spPr>
          <a:xfrm>
            <a:off x="5284738" y="4736745"/>
            <a:ext cx="1801862" cy="397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Отметка «3»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9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15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445468" y="2420888"/>
            <a:ext cx="4100264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15. На графике показано изменение температуры воздуха в течение суток. Какая температура была в полдень?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>
          <a:xfrm>
            <a:off x="4596130" y="1916832"/>
            <a:ext cx="4267200" cy="3096000"/>
          </a:xfrm>
        </p:spPr>
      </p:pic>
      <p:sp>
        <p:nvSpPr>
          <p:cNvPr id="17" name="Заголовок 42"/>
          <p:cNvSpPr>
            <a:spLocks noGrp="1"/>
          </p:cNvSpPr>
          <p:nvPr>
            <p:ph type="title"/>
          </p:nvPr>
        </p:nvSpPr>
        <p:spPr>
          <a:xfrm>
            <a:off x="3699346" y="260648"/>
            <a:ext cx="5400000" cy="540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«РЕАЛЬНАЯ МАТЕМАТИКА»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3315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337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16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508000" y="2708920"/>
            <a:ext cx="82423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16. Булочка стоит 13 р. 50 к. Сколько булочек можно купить на 100 р.?</a:t>
            </a: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20" name="Заголовок 42"/>
          <p:cNvSpPr>
            <a:spLocks noGrp="1"/>
          </p:cNvSpPr>
          <p:nvPr>
            <p:ph type="title"/>
          </p:nvPr>
        </p:nvSpPr>
        <p:spPr>
          <a:xfrm>
            <a:off x="3943075" y="332656"/>
            <a:ext cx="5162825" cy="540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«РЕАЛЬНАЯ МАТЕМАТИКА»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4339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068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17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508000" y="2708920"/>
            <a:ext cx="82423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17. У колеса 36 спиц. Найдите величину угла (в градусах), который образуют две соседние спицы.</a:t>
            </a: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20" name="Заголовок 42"/>
          <p:cNvSpPr>
            <a:spLocks noGrp="1"/>
          </p:cNvSpPr>
          <p:nvPr>
            <p:ph type="title"/>
          </p:nvPr>
        </p:nvSpPr>
        <p:spPr>
          <a:xfrm>
            <a:off x="3943075" y="332656"/>
            <a:ext cx="5162825" cy="540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«РЕАЛЬНАЯ МАТЕМАТИКА»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6387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721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18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117441" y="1895773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118965" y="297638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118965" y="4003794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117467" y="507183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4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169530705"/>
              </p:ext>
            </p:extLst>
          </p:nvPr>
        </p:nvGraphicFramePr>
        <p:xfrm>
          <a:off x="172043" y="1700808"/>
          <a:ext cx="3751885" cy="270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Заголовок 42"/>
          <p:cNvSpPr>
            <a:spLocks noGrp="1"/>
          </p:cNvSpPr>
          <p:nvPr>
            <p:ph type="title"/>
          </p:nvPr>
        </p:nvSpPr>
        <p:spPr>
          <a:xfrm>
            <a:off x="3943075" y="332656"/>
            <a:ext cx="5162825" cy="540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«РЕАЛЬНАЯ МАТЕМАТИКА»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3" name="Заголовок 42"/>
          <p:cNvSpPr txBox="1">
            <a:spLocks/>
          </p:cNvSpPr>
          <p:nvPr/>
        </p:nvSpPr>
        <p:spPr>
          <a:xfrm>
            <a:off x="111376" y="4239488"/>
            <a:ext cx="3812552" cy="1996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Cambria" pitchFamily="18" charset="0"/>
              </a:rPr>
              <a:t>18. На круговой диаграмме представлены результаты ГИА по математике в 9 классах. Какое утверждение </a:t>
            </a:r>
            <a:r>
              <a:rPr lang="ru-RU" sz="2000" b="1" dirty="0" smtClean="0">
                <a:latin typeface="Cambria" pitchFamily="18" charset="0"/>
              </a:rPr>
              <a:t>верно</a:t>
            </a:r>
            <a:r>
              <a:rPr lang="ru-RU" sz="2000" dirty="0" smtClean="0">
                <a:latin typeface="Cambria" pitchFamily="18" charset="0"/>
              </a:rPr>
              <a:t>, если работу писали 136 девятиклассников? </a:t>
            </a:r>
            <a:endParaRPr lang="ru-RU" sz="2000" dirty="0"/>
          </a:p>
        </p:txBody>
      </p:sp>
      <p:sp>
        <p:nvSpPr>
          <p:cNvPr id="44" name="Заголовок 42"/>
          <p:cNvSpPr txBox="1">
            <a:spLocks/>
          </p:cNvSpPr>
          <p:nvPr/>
        </p:nvSpPr>
        <p:spPr>
          <a:xfrm>
            <a:off x="4784471" y="1824528"/>
            <a:ext cx="4180017" cy="81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Cambria" pitchFamily="18" charset="0"/>
              </a:rPr>
              <a:t>Отметку «2» получили примерно одна двенадцатая часть учащихся.</a:t>
            </a:r>
            <a:endParaRPr lang="ru-RU" sz="2000" dirty="0"/>
          </a:p>
        </p:txBody>
      </p:sp>
      <p:sp>
        <p:nvSpPr>
          <p:cNvPr id="45" name="Заголовок 42"/>
          <p:cNvSpPr txBox="1">
            <a:spLocks/>
          </p:cNvSpPr>
          <p:nvPr/>
        </p:nvSpPr>
        <p:spPr>
          <a:xfrm>
            <a:off x="4887783" y="2768943"/>
            <a:ext cx="4180017" cy="81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Cambria" pitchFamily="18" charset="0"/>
              </a:rPr>
              <a:t>Отметку «5» получили более 40 учащихся.</a:t>
            </a:r>
            <a:endParaRPr lang="ru-RU" sz="2000" dirty="0"/>
          </a:p>
        </p:txBody>
      </p:sp>
      <p:sp>
        <p:nvSpPr>
          <p:cNvPr id="46" name="Заголовок 42"/>
          <p:cNvSpPr txBox="1">
            <a:spLocks/>
          </p:cNvSpPr>
          <p:nvPr/>
        </p:nvSpPr>
        <p:spPr>
          <a:xfrm>
            <a:off x="4895436" y="3795531"/>
            <a:ext cx="4180017" cy="81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Cambria" pitchFamily="18" charset="0"/>
              </a:rPr>
              <a:t>Отметки «4» и «5»  получили менее 60 учащихся.</a:t>
            </a:r>
            <a:endParaRPr lang="ru-RU" sz="2000" dirty="0"/>
          </a:p>
        </p:txBody>
      </p:sp>
      <p:sp>
        <p:nvSpPr>
          <p:cNvPr id="47" name="Заголовок 42"/>
          <p:cNvSpPr txBox="1">
            <a:spLocks/>
          </p:cNvSpPr>
          <p:nvPr/>
        </p:nvSpPr>
        <p:spPr>
          <a:xfrm>
            <a:off x="4887782" y="4864393"/>
            <a:ext cx="4180017" cy="812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Cambria" pitchFamily="18" charset="0"/>
              </a:rPr>
              <a:t>Более половины учащихся получили отметку «4»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1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</a:t>
            </a:r>
            <a:endParaRPr lang="ru-RU" b="1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Warning"/>
          <p:cNvSpPr/>
          <p:nvPr/>
        </p:nvSpPr>
        <p:spPr>
          <a:xfrm>
            <a:off x="2794000" y="6405880"/>
            <a:ext cx="2882900" cy="284480"/>
          </a:xfrm>
          <a:prstGeom prst="round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8100" cmpd="dbl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mtClean="0">
                <a:solidFill>
                  <a:schemeClr val="tx1"/>
                </a:solidFill>
                <a:latin typeface="Cambria" panose="02040503050406030204" pitchFamily="18" charset="0"/>
              </a:rPr>
              <a:t>Выберите все правильные ответы!</a:t>
            </a:r>
            <a:endParaRPr lang="ru-RU" sz="12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9" name="KAN 1"/>
          <p:cNvGrpSpPr/>
          <p:nvPr/>
        </p:nvGrpSpPr>
        <p:grpSpPr>
          <a:xfrm>
            <a:off x="381000" y="3068960"/>
            <a:ext cx="647700" cy="397510"/>
            <a:chOff x="444500" y="2032000"/>
            <a:chExt cx="647700" cy="397510"/>
          </a:xfrm>
        </p:grpSpPr>
        <p:sp>
          <p:nvSpPr>
            <p:cNvPr id="14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5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6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7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8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KAN 2"/>
          <p:cNvGrpSpPr/>
          <p:nvPr/>
        </p:nvGrpSpPr>
        <p:grpSpPr>
          <a:xfrm>
            <a:off x="381000" y="4580302"/>
            <a:ext cx="647700" cy="397510"/>
            <a:chOff x="444500" y="2032000"/>
            <a:chExt cx="647700" cy="397510"/>
          </a:xfrm>
        </p:grpSpPr>
        <p:sp>
          <p:nvSpPr>
            <p:cNvPr id="2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2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1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2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3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4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1" name="KAN 3"/>
          <p:cNvGrpSpPr/>
          <p:nvPr/>
        </p:nvGrpSpPr>
        <p:grpSpPr>
          <a:xfrm>
            <a:off x="4474722" y="3048615"/>
            <a:ext cx="647700" cy="397510"/>
            <a:chOff x="444500" y="2032000"/>
            <a:chExt cx="647700" cy="397510"/>
          </a:xfrm>
        </p:grpSpPr>
        <p:sp>
          <p:nvSpPr>
            <p:cNvPr id="2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3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7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8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9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0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KAN 4"/>
          <p:cNvGrpSpPr/>
          <p:nvPr/>
        </p:nvGrpSpPr>
        <p:grpSpPr>
          <a:xfrm>
            <a:off x="4458533" y="4525741"/>
            <a:ext cx="647700" cy="397510"/>
            <a:chOff x="444500" y="2032000"/>
            <a:chExt cx="647700" cy="397510"/>
          </a:xfrm>
        </p:grpSpPr>
        <p:sp>
          <p:nvSpPr>
            <p:cNvPr id="3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33" name="Flag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4" name="Rect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5" name="Rect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6" name="Metka" hidden="1">
              <a:hlinkClick r:id="" action="ppaction://macro?name=Obr_FP"/>
            </p:cNvPr>
            <p:cNvSpPr/>
            <p:nvPr/>
          </p:nvSpPr>
          <p:spPr>
            <a:xfrm>
              <a:off x="553720" y="2139950"/>
              <a:ext cx="179071" cy="184151"/>
            </a:xfrm>
            <a:custGeom>
              <a:avLst/>
              <a:gdLst/>
              <a:ahLst/>
              <a:cxnLst/>
              <a:rect l="0" t="0" r="0" b="0"/>
              <a:pathLst>
                <a:path w="179071" h="184151">
                  <a:moveTo>
                    <a:pt x="0" y="38100"/>
                  </a:moveTo>
                  <a:lnTo>
                    <a:pt x="81280" y="101600"/>
                  </a:lnTo>
                  <a:lnTo>
                    <a:pt x="179070" y="0"/>
                  </a:lnTo>
                  <a:lnTo>
                    <a:pt x="179070" y="82550"/>
                  </a:lnTo>
                  <a:lnTo>
                    <a:pt x="81280" y="184150"/>
                  </a:lnTo>
                  <a:lnTo>
                    <a:pt x="0" y="120650"/>
                  </a:lnTo>
                </a:path>
              </a:pathLst>
            </a:custGeom>
            <a:solidFill>
              <a:schemeClr val="hlink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sp>
        <p:nvSpPr>
          <p:cNvPr id="40" name="Заголовок 42"/>
          <p:cNvSpPr>
            <a:spLocks noGrp="1"/>
          </p:cNvSpPr>
          <p:nvPr>
            <p:ph type="title"/>
          </p:nvPr>
        </p:nvSpPr>
        <p:spPr>
          <a:xfrm>
            <a:off x="5676900" y="188640"/>
            <a:ext cx="324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«АЛГЕБРА»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1" name="Заголовок 42"/>
          <p:cNvSpPr txBox="1">
            <a:spLocks/>
          </p:cNvSpPr>
          <p:nvPr/>
        </p:nvSpPr>
        <p:spPr>
          <a:xfrm>
            <a:off x="1456698" y="1959929"/>
            <a:ext cx="6969752" cy="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ambria" pitchFamily="18" charset="0"/>
              </a:rPr>
              <a:t>1. Выберите номера верных утверждений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Заголовок 42"/>
              <p:cNvSpPr txBox="1">
                <a:spLocks/>
              </p:cNvSpPr>
              <p:nvPr/>
            </p:nvSpPr>
            <p:spPr>
              <a:xfrm>
                <a:off x="1270000" y="2780928"/>
                <a:ext cx="1789832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2400" dirty="0" smtClean="0">
                    <a:latin typeface="Cambria" pitchFamily="18" charset="0"/>
                  </a:rPr>
                  <a:t>2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3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42" name="Заголовок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2780928"/>
                <a:ext cx="1789832" cy="1080120"/>
              </a:xfrm>
              <a:prstGeom prst="rect">
                <a:avLst/>
              </a:prstGeom>
              <a:blipFill rotWithShape="1">
                <a:blip r:embed="rId3"/>
                <a:stretch>
                  <a:fillRect l="-5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Заголовок 42"/>
              <p:cNvSpPr txBox="1">
                <a:spLocks/>
              </p:cNvSpPr>
              <p:nvPr/>
            </p:nvSpPr>
            <p:spPr>
              <a:xfrm>
                <a:off x="1249362" y="4291751"/>
                <a:ext cx="1789832" cy="108012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Cambria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3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43" name="Заголовок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62" y="4291751"/>
                <a:ext cx="1789832" cy="10801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15909" y="2781537"/>
                <a:ext cx="1915845" cy="93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2,7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1–0,7</m:t>
                        </m:r>
                      </m:den>
                    </m:f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909" y="2781537"/>
                <a:ext cx="1915845" cy="931665"/>
              </a:xfrm>
              <a:prstGeom prst="rect">
                <a:avLst/>
              </a:prstGeom>
              <a:blipFill rotWithShape="1">
                <a:blip r:embed="rId5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367325" y="4544791"/>
            <a:ext cx="229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–4–14=(–9)*2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8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19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508000" y="2708920"/>
            <a:ext cx="8242300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19. В партии из 400 телевизоров оказалось 8 бракованных. Какова вероятность купить исправный телевизор?</a:t>
            </a:r>
          </a:p>
          <a:p>
            <a:pPr marL="0" indent="0">
              <a:buNone/>
            </a:pPr>
            <a:endParaRPr lang="ru-RU" sz="1400" dirty="0" smtClean="0">
              <a:latin typeface="Cambria" panose="02040503050406030204" pitchFamily="18" charset="0"/>
            </a:endParaRPr>
          </a:p>
        </p:txBody>
      </p:sp>
      <p:sp>
        <p:nvSpPr>
          <p:cNvPr id="20" name="Заголовок 42"/>
          <p:cNvSpPr>
            <a:spLocks noGrp="1"/>
          </p:cNvSpPr>
          <p:nvPr>
            <p:ph type="title"/>
          </p:nvPr>
        </p:nvSpPr>
        <p:spPr>
          <a:xfrm>
            <a:off x="3943075" y="332656"/>
            <a:ext cx="5162825" cy="540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«РЕАЛЬНАЯ МАТЕМАТИКА»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5363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49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Итоги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20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1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8000" y="2708920"/>
                <a:ext cx="8242300" cy="19442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Cambria" panose="02040503050406030204" pitchFamily="18" charset="0"/>
                  </a:rPr>
                  <a:t>20. Чтобы найти плотность вещества, пользуются формулой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ru-RU" sz="2400" dirty="0" smtClean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Cambria" panose="02040503050406030204" pitchFamily="18" charset="0"/>
                  </a:rPr>
                  <a:t> , где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т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 – масса вещества,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V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 – его объем. Найдите плотность вещества массой 4 кг, занимающего объем 1600 см</a:t>
                </a:r>
                <a:r>
                  <a:rPr lang="ru-RU" sz="2400" baseline="30000" dirty="0" smtClean="0">
                    <a:latin typeface="Cambria" panose="02040503050406030204" pitchFamily="18" charset="0"/>
                  </a:rPr>
                  <a:t>2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 . Ответ дайте в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i="1" dirty="0" smtClean="0">
                    <a:latin typeface="Cambria" panose="02040503050406030204" pitchFamily="18" charset="0"/>
                  </a:rPr>
                  <a:t> .</a:t>
                </a:r>
              </a:p>
              <a:p>
                <a:pPr marL="0" indent="0">
                  <a:buNone/>
                </a:pPr>
                <a:endParaRPr lang="ru-RU" sz="14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Объект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8000" y="2708920"/>
                <a:ext cx="8242300" cy="1944216"/>
              </a:xfrm>
              <a:blipFill rotWithShape="1">
                <a:blip r:embed="rId5"/>
                <a:stretch>
                  <a:fillRect l="-1109" t="-2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Заголовок 42"/>
          <p:cNvSpPr>
            <a:spLocks noGrp="1"/>
          </p:cNvSpPr>
          <p:nvPr>
            <p:ph type="title"/>
          </p:nvPr>
        </p:nvSpPr>
        <p:spPr>
          <a:xfrm>
            <a:off x="3943075" y="332656"/>
            <a:ext cx="5162825" cy="540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«РЕАЛЬНАЯ МАТЕМАТИКА»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7411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500" y="571500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57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Out_Tim"/>
          <p:cNvSpPr txBox="1">
            <a:spLocks noChangeArrowheads="1"/>
          </p:cNvSpPr>
          <p:nvPr/>
        </p:nvSpPr>
        <p:spPr bwMode="auto">
          <a:xfrm>
            <a:off x="8101013" y="6436711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Cambria" panose="02040503050406030204" pitchFamily="18" charset="0"/>
              </a:rPr>
              <a:t>Затрачено времени</a:t>
            </a:r>
          </a:p>
        </p:txBody>
      </p:sp>
      <p:sp>
        <p:nvSpPr>
          <p:cNvPr id="5" name="Exit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Выход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sym typeface="Webdings" pitchFamily="18" charset="2"/>
            </a:endParaRPr>
          </a:p>
        </p:txBody>
      </p:sp>
      <p:sp>
        <p:nvSpPr>
          <p:cNvPr id="6" name="Again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Снова</a:t>
            </a:r>
          </a:p>
        </p:txBody>
      </p:sp>
      <p:sp>
        <p:nvSpPr>
          <p:cNvPr id="7" name="Cena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smtClean="0">
                <a:solidFill>
                  <a:schemeClr val="tx2"/>
                </a:solidFill>
                <a:latin typeface="Cambria" panose="02040503050406030204" pitchFamily="18" charset="0"/>
              </a:rPr>
              <a:t>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Cambria" panose="02040503050406030204" pitchFamily="18" charset="0"/>
              </a:rPr>
              <a:t>Всего заданий</a:t>
            </a:r>
          </a:p>
        </p:txBody>
      </p:sp>
      <p:sp>
        <p:nvSpPr>
          <p:cNvPr id="10" name="Out_osh"/>
          <p:cNvSpPr txBox="1">
            <a:spLocks noChangeArrowheads="1"/>
          </p:cNvSpPr>
          <p:nvPr/>
        </p:nvSpPr>
        <p:spPr bwMode="auto">
          <a:xfrm>
            <a:off x="2627313" y="4830763"/>
            <a:ext cx="59769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 dirty="0">
              <a:latin typeface="Cambria" panose="02040503050406030204" pitchFamily="18" charset="0"/>
            </a:endParaRPr>
          </a:p>
        </p:txBody>
      </p:sp>
      <p:sp>
        <p:nvSpPr>
          <p:cNvPr id="11" name="T_osh"/>
          <p:cNvSpPr txBox="1">
            <a:spLocks noChangeArrowheads="1"/>
          </p:cNvSpPr>
          <p:nvPr/>
        </p:nvSpPr>
        <p:spPr bwMode="auto">
          <a:xfrm>
            <a:off x="539750" y="4678363"/>
            <a:ext cx="190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Cambria" panose="02040503050406030204" pitchFamily="18" charset="0"/>
              </a:rPr>
              <a:t>Ошибки в выборе ответов на задания:</a:t>
            </a:r>
          </a:p>
        </p:txBody>
      </p:sp>
      <p:sp>
        <p:nvSpPr>
          <p:cNvPr id="12" name="Out_oc"/>
          <p:cNvSpPr txBox="1">
            <a:spLocks noChangeArrowheads="1"/>
          </p:cNvSpPr>
          <p:nvPr/>
        </p:nvSpPr>
        <p:spPr bwMode="auto">
          <a:xfrm>
            <a:off x="7020250" y="3101975"/>
            <a:ext cx="15840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  <a:defRPr/>
            </a:pPr>
            <a:endParaRPr lang="ru-RU" sz="6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Out_prb"/>
          <p:cNvSpPr txBox="1">
            <a:spLocks noChangeArrowheads="1"/>
          </p:cNvSpPr>
          <p:nvPr/>
        </p:nvSpPr>
        <p:spPr bwMode="auto">
          <a:xfrm>
            <a:off x="6047744" y="381952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000" b="1">
              <a:latin typeface="Cambria" panose="02040503050406030204" pitchFamily="18" charset="0"/>
            </a:endParaRPr>
          </a:p>
        </p:txBody>
      </p:sp>
      <p:sp>
        <p:nvSpPr>
          <p:cNvPr id="14" name="Out_bal"/>
          <p:cNvSpPr txBox="1">
            <a:spLocks noChangeArrowheads="1"/>
          </p:cNvSpPr>
          <p:nvPr/>
        </p:nvSpPr>
        <p:spPr bwMode="auto">
          <a:xfrm>
            <a:off x="5075238" y="38163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000" b="1">
              <a:latin typeface="Cambria" panose="02040503050406030204" pitchFamily="18" charset="0"/>
            </a:endParaRPr>
          </a:p>
        </p:txBody>
      </p:sp>
      <p:sp>
        <p:nvSpPr>
          <p:cNvPr id="15" name="Out_proc"/>
          <p:cNvSpPr txBox="1">
            <a:spLocks noChangeArrowheads="1"/>
          </p:cNvSpPr>
          <p:nvPr/>
        </p:nvSpPr>
        <p:spPr bwMode="auto">
          <a:xfrm>
            <a:off x="6047744" y="31051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000" b="1">
              <a:latin typeface="Cambria" panose="02040503050406030204" pitchFamily="18" charset="0"/>
            </a:endParaRPr>
          </a:p>
        </p:txBody>
      </p:sp>
      <p:sp>
        <p:nvSpPr>
          <p:cNvPr id="16" name="Out_ver"/>
          <p:cNvSpPr txBox="1">
            <a:spLocks noChangeArrowheads="1"/>
          </p:cNvSpPr>
          <p:nvPr/>
        </p:nvSpPr>
        <p:spPr bwMode="auto">
          <a:xfrm>
            <a:off x="5075238" y="310197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000" b="1">
              <a:latin typeface="Cambria" panose="02040503050406030204" pitchFamily="18" charset="0"/>
            </a:endParaRPr>
          </a:p>
        </p:txBody>
      </p:sp>
      <p:sp>
        <p:nvSpPr>
          <p:cNvPr id="17" name="Tx_NabBall"/>
          <p:cNvSpPr>
            <a:spLocks noChangeArrowheads="1"/>
          </p:cNvSpPr>
          <p:nvPr/>
        </p:nvSpPr>
        <p:spPr bwMode="auto">
          <a:xfrm>
            <a:off x="788988" y="3773488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Cambria" panose="02040503050406030204" pitchFamily="18" charset="0"/>
              </a:rPr>
              <a:t>Набранных баллов</a:t>
            </a:r>
          </a:p>
        </p:txBody>
      </p:sp>
      <p:sp>
        <p:nvSpPr>
          <p:cNvPr id="18" name="Tx_PrOtv"/>
          <p:cNvSpPr>
            <a:spLocks noChangeArrowheads="1"/>
          </p:cNvSpPr>
          <p:nvPr/>
        </p:nvSpPr>
        <p:spPr bwMode="auto">
          <a:xfrm>
            <a:off x="788988" y="3052763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Cambria" panose="02040503050406030204" pitchFamily="18" charset="0"/>
              </a:rPr>
              <a:t>Правильных ответов</a:t>
            </a:r>
          </a:p>
        </p:txBody>
      </p:sp>
      <p:sp>
        <p:nvSpPr>
          <p:cNvPr id="19" name="Tx_Ocen"/>
          <p:cNvSpPr>
            <a:spLocks noChangeArrowheads="1"/>
          </p:cNvSpPr>
          <p:nvPr/>
        </p:nvSpPr>
        <p:spPr bwMode="auto">
          <a:xfrm>
            <a:off x="6964002" y="2518097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  <a:latin typeface="Cambria" panose="02040503050406030204" pitchFamily="18" charset="0"/>
              </a:rPr>
              <a:t>Оценка</a:t>
            </a:r>
          </a:p>
        </p:txBody>
      </p:sp>
      <p:sp>
        <p:nvSpPr>
          <p:cNvPr id="20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21" name="RezTest"/>
          <p:cNvSpPr/>
          <p:nvPr/>
        </p:nvSpPr>
        <p:spPr>
          <a:xfrm>
            <a:off x="3465734" y="160637"/>
            <a:ext cx="44412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  <a:latin typeface="Cambria" panose="02040503050406030204" pitchFamily="18" charset="0"/>
              </a:rPr>
              <a:t>Результаты</a:t>
            </a:r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  <a:latin typeface="Cambria" panose="02040503050406030204" pitchFamily="18" charset="0"/>
              </a:rPr>
              <a:t>тестирования</a:t>
            </a:r>
            <a:endParaRPr lang="ru-RU" sz="36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25400" dir="5400000" algn="tl">
                  <a:srgbClr val="000000">
                    <a:alpha val="3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2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5643" y="3392299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1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35610" y="3989566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5643" y="4599166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35610" y="5229200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sp>
        <p:nvSpPr>
          <p:cNvPr id="43" name="Заголовок 42"/>
          <p:cNvSpPr>
            <a:spLocks noGrp="1"/>
          </p:cNvSpPr>
          <p:nvPr>
            <p:ph type="title"/>
          </p:nvPr>
        </p:nvSpPr>
        <p:spPr>
          <a:xfrm>
            <a:off x="5796136" y="188640"/>
            <a:ext cx="324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«АЛГЕБРА»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4" name="Объект 43"/>
          <p:cNvSpPr>
            <a:spLocks noGrp="1"/>
          </p:cNvSpPr>
          <p:nvPr>
            <p:ph idx="1"/>
          </p:nvPr>
        </p:nvSpPr>
        <p:spPr>
          <a:xfrm>
            <a:off x="1330325" y="3334380"/>
            <a:ext cx="3797548" cy="511696"/>
          </a:xfrm>
        </p:spPr>
        <p:txBody>
          <a:bodyPr/>
          <a:lstStyle/>
          <a:p>
            <a:r>
              <a:rPr lang="en-US" i="1" dirty="0" smtClean="0">
                <a:latin typeface="Cambria" pitchFamily="18" charset="0"/>
              </a:rPr>
              <a:t>q &gt; m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45" name="Объект 44"/>
          <p:cNvSpPr>
            <a:spLocks noGrp="1"/>
          </p:cNvSpPr>
          <p:nvPr>
            <p:ph idx="13"/>
          </p:nvPr>
        </p:nvSpPr>
        <p:spPr>
          <a:xfrm>
            <a:off x="1333500" y="3932473"/>
            <a:ext cx="1861840" cy="511696"/>
          </a:xfrm>
        </p:spPr>
        <p:txBody>
          <a:bodyPr/>
          <a:lstStyle/>
          <a:p>
            <a:r>
              <a:rPr lang="en-US" i="1" dirty="0" smtClean="0">
                <a:latin typeface="Cambria" pitchFamily="18" charset="0"/>
              </a:rPr>
              <a:t>q &lt; m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46" name="Объект 45"/>
          <p:cNvSpPr>
            <a:spLocks noGrp="1"/>
          </p:cNvSpPr>
          <p:nvPr>
            <p:ph idx="14"/>
          </p:nvPr>
        </p:nvSpPr>
        <p:spPr>
          <a:xfrm>
            <a:off x="1333500" y="4569296"/>
            <a:ext cx="2573412" cy="511696"/>
          </a:xfrm>
        </p:spPr>
        <p:txBody>
          <a:bodyPr/>
          <a:lstStyle/>
          <a:p>
            <a:r>
              <a:rPr lang="en-US" i="1" dirty="0" smtClean="0">
                <a:latin typeface="Cambria" pitchFamily="18" charset="0"/>
              </a:rPr>
              <a:t>q = m</a:t>
            </a:r>
            <a:endParaRPr lang="ru-RU" i="1" dirty="0">
              <a:latin typeface="Cambria" pitchFamily="18" charset="0"/>
            </a:endParaRPr>
          </a:p>
        </p:txBody>
      </p:sp>
      <p:sp>
        <p:nvSpPr>
          <p:cNvPr id="47" name="Объект 46"/>
          <p:cNvSpPr>
            <a:spLocks noGrp="1"/>
          </p:cNvSpPr>
          <p:nvPr>
            <p:ph idx="15"/>
          </p:nvPr>
        </p:nvSpPr>
        <p:spPr>
          <a:xfrm>
            <a:off x="1234529" y="5171281"/>
            <a:ext cx="7543800" cy="511696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Сравнить невозможно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9" name="Заголовок 42"/>
          <p:cNvSpPr txBox="1">
            <a:spLocks/>
          </p:cNvSpPr>
          <p:nvPr/>
        </p:nvSpPr>
        <p:spPr>
          <a:xfrm>
            <a:off x="715772" y="1988840"/>
            <a:ext cx="8176708" cy="997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ambria" pitchFamily="18" charset="0"/>
              </a:rPr>
              <a:t>2. О числах </a:t>
            </a:r>
            <a:r>
              <a:rPr lang="en-US" sz="2400" i="1" dirty="0" smtClean="0">
                <a:latin typeface="Cambria" pitchFamily="18" charset="0"/>
              </a:rPr>
              <a:t>m, n, p </a:t>
            </a:r>
            <a:r>
              <a:rPr lang="ru-RU" sz="2400" dirty="0" smtClean="0">
                <a:latin typeface="Cambria" pitchFamily="18" charset="0"/>
              </a:rPr>
              <a:t>и </a:t>
            </a:r>
            <a:r>
              <a:rPr lang="en-US" sz="2400" i="1" dirty="0" smtClean="0">
                <a:latin typeface="Cambria" pitchFamily="18" charset="0"/>
              </a:rPr>
              <a:t>q</a:t>
            </a:r>
            <a:r>
              <a:rPr lang="ru-RU" sz="2400" dirty="0" smtClean="0">
                <a:latin typeface="Cambria" pitchFamily="18" charset="0"/>
              </a:rPr>
              <a:t> известно, что </a:t>
            </a:r>
            <a:r>
              <a:rPr lang="en-US" sz="2400" i="1" dirty="0" smtClean="0">
                <a:latin typeface="Cambria" pitchFamily="18" charset="0"/>
              </a:rPr>
              <a:t>q &gt; n</a:t>
            </a:r>
            <a:r>
              <a:rPr lang="ru-RU" sz="2400" i="1" dirty="0" smtClean="0">
                <a:latin typeface="Cambria" pitchFamily="18" charset="0"/>
              </a:rPr>
              <a:t>, </a:t>
            </a:r>
            <a:r>
              <a:rPr lang="en-US" sz="2400" i="1" dirty="0" smtClean="0">
                <a:latin typeface="Cambria" pitchFamily="18" charset="0"/>
              </a:rPr>
              <a:t>n = p</a:t>
            </a:r>
            <a:r>
              <a:rPr lang="ru-RU" sz="2400" i="1" dirty="0" smtClean="0">
                <a:latin typeface="Cambria" pitchFamily="18" charset="0"/>
              </a:rPr>
              <a:t>, </a:t>
            </a:r>
            <a:r>
              <a:rPr lang="en-US" sz="2400" i="1" dirty="0" smtClean="0">
                <a:latin typeface="Cambria" pitchFamily="18" charset="0"/>
              </a:rPr>
              <a:t>m &lt; p</a:t>
            </a:r>
            <a:r>
              <a:rPr lang="ru-RU" sz="2400" i="1" dirty="0" smtClean="0">
                <a:latin typeface="Cambria" pitchFamily="18" charset="0"/>
              </a:rPr>
              <a:t>. </a:t>
            </a:r>
            <a:r>
              <a:rPr lang="ru-RU" sz="2400" dirty="0" smtClean="0">
                <a:latin typeface="Cambria" pitchFamily="18" charset="0"/>
              </a:rPr>
              <a:t>Сравните числа </a:t>
            </a:r>
            <a:r>
              <a:rPr lang="en-US" sz="2400" i="1" dirty="0" smtClean="0">
                <a:latin typeface="Cambria" pitchFamily="18" charset="0"/>
              </a:rPr>
              <a:t>q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и</a:t>
            </a:r>
            <a:r>
              <a:rPr lang="ru-RU" sz="2400" i="1" dirty="0" smtClean="0">
                <a:latin typeface="Cambria" pitchFamily="18" charset="0"/>
              </a:rPr>
              <a:t> </a:t>
            </a:r>
            <a:r>
              <a:rPr lang="en-US" sz="2400" i="1" dirty="0" smtClean="0">
                <a:latin typeface="Cambria" pitchFamily="18" charset="0"/>
              </a:rPr>
              <a:t>m</a:t>
            </a:r>
            <a:r>
              <a:rPr lang="ru-RU" sz="2400" dirty="0">
                <a:latin typeface="Cambria" pitchFamily="18" charset="0"/>
              </a:rPr>
              <a:t>.</a:t>
            </a:r>
            <a:endParaRPr lang="ru-RU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3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1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060848"/>
                <a:ext cx="8075240" cy="16561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Cambria" panose="02040503050406030204" pitchFamily="18" charset="0"/>
                  </a:rPr>
                  <a:t>3. Упростите выражение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2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  <m:r>
                          <a:rPr lang="ru-RU" sz="3200" b="0" i="1" smtClean="0">
                            <a:latin typeface="Cambria Math"/>
                          </a:rPr>
                          <m:t>∗14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32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3200" dirty="0" smtClean="0">
                    <a:latin typeface="Cambria" panose="02040503050406030204" pitchFamily="18" charset="0"/>
                  </a:rPr>
                  <a:t> 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 smtClean="0">
                    <a:latin typeface="Cambria" panose="02040503050406030204" pitchFamily="18" charset="0"/>
                  </a:rPr>
                  <a:t> </a:t>
                </a:r>
                <a:endParaRPr lang="ru-RU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Объект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060848"/>
                <a:ext cx="8075240" cy="1656184"/>
              </a:xfrm>
              <a:blipFill rotWithShape="1">
                <a:blip r:embed="rId5"/>
                <a:stretch>
                  <a:fillRect l="-1132"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Заголовок 42"/>
          <p:cNvSpPr>
            <a:spLocks noGrp="1"/>
          </p:cNvSpPr>
          <p:nvPr>
            <p:ph type="title"/>
          </p:nvPr>
        </p:nvSpPr>
        <p:spPr>
          <a:xfrm>
            <a:off x="5796136" y="332656"/>
            <a:ext cx="324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«АЛГЕБРА»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02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573405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262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4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8075240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4. Найдите корни уравнения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Cambria" panose="02040503050406030204" pitchFamily="18" charset="0"/>
              </a:rPr>
              <a:t>х</a:t>
            </a:r>
            <a:r>
              <a:rPr lang="ru-RU" sz="2400" baseline="30000" dirty="0" smtClean="0">
                <a:latin typeface="Cambria" panose="02040503050406030204" pitchFamily="18" charset="0"/>
              </a:rPr>
              <a:t>2</a:t>
            </a:r>
            <a:r>
              <a:rPr lang="ru-RU" sz="2400" dirty="0" smtClean="0">
                <a:latin typeface="Cambria" panose="02040503050406030204" pitchFamily="18" charset="0"/>
              </a:rPr>
              <a:t> + 3</a:t>
            </a:r>
            <a:r>
              <a:rPr lang="ru-RU" sz="2400" i="1" dirty="0" smtClean="0">
                <a:latin typeface="Cambria" panose="02040503050406030204" pitchFamily="18" charset="0"/>
              </a:rPr>
              <a:t>х</a:t>
            </a:r>
            <a:r>
              <a:rPr lang="ru-RU" sz="2400" dirty="0" smtClean="0">
                <a:latin typeface="Cambria" panose="02040503050406030204" pitchFamily="18" charset="0"/>
              </a:rPr>
              <a:t> = 4</a:t>
            </a:r>
          </a:p>
          <a:p>
            <a:pPr marL="0" indent="0">
              <a:buNone/>
            </a:pPr>
            <a:endParaRPr lang="ru-RU" sz="1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Примечание.</a:t>
            </a:r>
          </a:p>
          <a:p>
            <a:pPr marL="0" indent="0">
              <a:buNone/>
            </a:pPr>
            <a:r>
              <a:rPr lang="ru-RU" sz="1600" dirty="0" smtClean="0">
                <a:latin typeface="Cambria" panose="02040503050406030204" pitchFamily="18" charset="0"/>
              </a:rPr>
              <a:t>Если получилось несколько корней, запишите их через точку с запятой (;) без пробелов</a:t>
            </a:r>
          </a:p>
        </p:txBody>
      </p:sp>
      <p:sp>
        <p:nvSpPr>
          <p:cNvPr id="17" name="Заголовок 42"/>
          <p:cNvSpPr>
            <a:spLocks noGrp="1"/>
          </p:cNvSpPr>
          <p:nvPr>
            <p:ph type="title"/>
          </p:nvPr>
        </p:nvSpPr>
        <p:spPr>
          <a:xfrm>
            <a:off x="5796136" y="332656"/>
            <a:ext cx="324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«АЛГЕБРА»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26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573405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795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5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25703" y="3074876"/>
            <a:ext cx="647700" cy="429640"/>
            <a:chOff x="444500" y="1999870"/>
            <a:chExt cx="647700" cy="42964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1999870"/>
              <a:ext cx="647700" cy="42964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1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68312" y="4938648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2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709697" y="3119646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3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36" name="KAN 4"/>
          <p:cNvGrpSpPr/>
          <p:nvPr/>
        </p:nvGrpSpPr>
        <p:grpSpPr>
          <a:xfrm>
            <a:off x="4690376" y="4918963"/>
            <a:ext cx="647700" cy="397510"/>
            <a:chOff x="444500" y="2032000"/>
            <a:chExt cx="647700" cy="397510"/>
          </a:xfrm>
        </p:grpSpPr>
        <p:sp>
          <p:nvSpPr>
            <p:cNvPr id="31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Cambria" panose="02040503050406030204" pitchFamily="18" charset="0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32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3" name="Oval_1">
              <a:hlinkClick r:id="" action="ppaction://macro?name=Obr_FP"/>
            </p:cNvPr>
            <p:cNvSpPr/>
            <p:nvPr/>
          </p:nvSpPr>
          <p:spPr>
            <a:xfrm>
              <a:off x="499110" y="2085975"/>
              <a:ext cx="287909" cy="28790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rgbClr val="000000"/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4" name="Oval_2">
              <a:hlinkClick r:id="" action="ppaction://macro?name=Obr_FP"/>
            </p:cNvPr>
            <p:cNvSpPr/>
            <p:nvPr/>
          </p:nvSpPr>
          <p:spPr>
            <a:xfrm>
              <a:off x="534924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35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80"/>
            </a:xfrm>
            <a:prstGeom prst="ellipse">
              <a:avLst/>
            </a:prstGeom>
            <a:solidFill>
              <a:schemeClr val="hlink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sp>
        <p:nvSpPr>
          <p:cNvPr id="39" name="Заголовок 42"/>
          <p:cNvSpPr>
            <a:spLocks noGrp="1"/>
          </p:cNvSpPr>
          <p:nvPr>
            <p:ph type="title"/>
          </p:nvPr>
        </p:nvSpPr>
        <p:spPr>
          <a:xfrm>
            <a:off x="5796136" y="332656"/>
            <a:ext cx="324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«АЛГЕБРА»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7" y="2389696"/>
            <a:ext cx="1925597" cy="180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38" y="4239054"/>
            <a:ext cx="1926116" cy="1800000"/>
          </a:xfrm>
          <a:prstGeom prst="rect">
            <a:avLst/>
          </a:prstGeom>
        </p:spPr>
      </p:pic>
      <p:sp>
        <p:nvSpPr>
          <p:cNvPr id="43" name="Заголовок 42"/>
          <p:cNvSpPr txBox="1">
            <a:spLocks/>
          </p:cNvSpPr>
          <p:nvPr/>
        </p:nvSpPr>
        <p:spPr>
          <a:xfrm>
            <a:off x="715772" y="1988840"/>
            <a:ext cx="8176708" cy="498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Cambria" pitchFamily="18" charset="0"/>
              </a:rPr>
              <a:t>5. Укажите рисунок, на котором изображена гипербола</a:t>
            </a:r>
            <a:endParaRPr lang="ru-RU" sz="2400" i="1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77" y="2404935"/>
            <a:ext cx="1929096" cy="18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14" y="4360847"/>
            <a:ext cx="1929092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4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6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1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060848"/>
                <a:ext cx="8075240" cy="28083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Cambria" panose="02040503050406030204" pitchFamily="18" charset="0"/>
                  </a:rPr>
                  <a:t>6. Последовательность задана условиями </a:t>
                </a:r>
                <a:endParaRPr lang="en-US" sz="2400" dirty="0" smtClean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i="1" dirty="0" smtClean="0">
                    <a:latin typeface="Cambria" panose="02040503050406030204" pitchFamily="18" charset="0"/>
                  </a:rPr>
                  <a:t>b</a:t>
                </a:r>
                <a:r>
                  <a:rPr lang="en-US" i="1" baseline="-25000" dirty="0" smtClean="0">
                    <a:latin typeface="Cambria" panose="02040503050406030204" pitchFamily="18" charset="0"/>
                  </a:rPr>
                  <a:t>1</a:t>
                </a:r>
                <a:r>
                  <a:rPr lang="en-US" i="1" dirty="0" smtClean="0">
                    <a:latin typeface="Cambria" panose="02040503050406030204" pitchFamily="18" charset="0"/>
                  </a:rPr>
                  <a:t> </a:t>
                </a:r>
                <a:r>
                  <a:rPr lang="en-US" dirty="0" smtClean="0">
                    <a:latin typeface="Cambria" panose="02040503050406030204" pitchFamily="18" charset="0"/>
                  </a:rPr>
                  <a:t>= 3</a:t>
                </a:r>
                <a:r>
                  <a:rPr lang="ru-RU" dirty="0" smtClean="0">
                    <a:latin typeface="Cambria" panose="02040503050406030204" pitchFamily="18" charset="0"/>
                  </a:rPr>
                  <a:t>;</a:t>
                </a:r>
                <a:r>
                  <a:rPr lang="en-US" dirty="0" smtClean="0">
                    <a:latin typeface="Cambria" panose="02040503050406030204" pitchFamily="18" charset="0"/>
                  </a:rPr>
                  <a:t>    </a:t>
                </a:r>
                <a:r>
                  <a:rPr lang="en-US" i="1" dirty="0" smtClean="0">
                    <a:latin typeface="Cambria" panose="02040503050406030204" pitchFamily="18" charset="0"/>
                  </a:rPr>
                  <a:t>b</a:t>
                </a:r>
                <a:r>
                  <a:rPr lang="en-US" i="1" baseline="-20000" dirty="0" smtClean="0">
                    <a:latin typeface="Cambria" panose="02040503050406030204" pitchFamily="18" charset="0"/>
                  </a:rPr>
                  <a:t>n+1</a:t>
                </a:r>
                <a:r>
                  <a:rPr lang="ru-RU" dirty="0" smtClean="0">
                    <a:latin typeface="Cambria" panose="02040503050406030204" pitchFamily="18" charset="0"/>
                  </a:rPr>
                  <a:t> =</a:t>
                </a:r>
                <a:r>
                  <a:rPr lang="ru-RU" sz="2400" dirty="0" smtClean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3600" b="0" i="1" baseline="-25000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mbria" panose="02040503050406030204" pitchFamily="18" charset="0"/>
                  </a:rPr>
                  <a:t> </a:t>
                </a:r>
                <a:r>
                  <a:rPr lang="en-US" dirty="0" smtClean="0">
                    <a:latin typeface="Cambria" panose="02040503050406030204" pitchFamily="18" charset="0"/>
                  </a:rPr>
                  <a:t>+ 1</a:t>
                </a:r>
                <a:endParaRPr lang="ru-RU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Cambria" panose="02040503050406030204" pitchFamily="18" charset="0"/>
                  </a:rPr>
                  <a:t>Найдите </a:t>
                </a:r>
                <a:r>
                  <a:rPr lang="ru-RU" sz="2400" i="1" dirty="0" smtClean="0">
                    <a:latin typeface="Cambria" panose="02040503050406030204" pitchFamily="18" charset="0"/>
                  </a:rPr>
                  <a:t>b</a:t>
                </a:r>
                <a:r>
                  <a:rPr lang="ru-RU" sz="2400" i="1" baseline="-25000" dirty="0" smtClean="0">
                    <a:latin typeface="Cambria" panose="02040503050406030204" pitchFamily="18" charset="0"/>
                  </a:rPr>
                  <a:t>6</a:t>
                </a:r>
              </a:p>
              <a:p>
                <a:pPr marL="0" indent="0">
                  <a:buNone/>
                </a:pPr>
                <a:endParaRPr lang="ru-RU" sz="1600" i="1" dirty="0" smtClean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Cambria" panose="02040503050406030204" pitchFamily="18" charset="0"/>
                  </a:rPr>
                  <a:t>Ответ запишите, используя черту дроби (/), не выделяя целую часть</a:t>
                </a:r>
              </a:p>
            </p:txBody>
          </p:sp>
        </mc:Choice>
        <mc:Fallback xmlns="">
          <p:sp>
            <p:nvSpPr>
              <p:cNvPr id="15" name="Объект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060848"/>
                <a:ext cx="8075240" cy="2808312"/>
              </a:xfrm>
              <a:blipFill rotWithShape="1">
                <a:blip r:embed="rId5"/>
                <a:stretch>
                  <a:fillRect l="-1132" t="-1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Заголовок 42"/>
          <p:cNvSpPr>
            <a:spLocks noGrp="1"/>
          </p:cNvSpPr>
          <p:nvPr>
            <p:ph type="title"/>
          </p:nvPr>
        </p:nvSpPr>
        <p:spPr>
          <a:xfrm>
            <a:off x="5796136" y="332656"/>
            <a:ext cx="324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«АЛГЕБРА»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50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573405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325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7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493514" y="2348880"/>
            <a:ext cx="807524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ambria" panose="02040503050406030204" pitchFamily="18" charset="0"/>
              </a:rPr>
              <a:t>7</a:t>
            </a:r>
            <a:r>
              <a:rPr lang="ru-RU" sz="2400" dirty="0" smtClean="0">
                <a:latin typeface="Cambria" panose="02040503050406030204" pitchFamily="18" charset="0"/>
              </a:rPr>
              <a:t>. Упростите выражение </a:t>
            </a:r>
            <a:r>
              <a:rPr lang="ru-RU" sz="2400" i="1" dirty="0" smtClean="0">
                <a:latin typeface="Cambria" panose="02040503050406030204" pitchFamily="18" charset="0"/>
              </a:rPr>
              <a:t>4</a:t>
            </a:r>
            <a:r>
              <a:rPr lang="en-US" sz="2400" i="1" dirty="0" smtClean="0">
                <a:latin typeface="Cambria" panose="02040503050406030204" pitchFamily="18" charset="0"/>
              </a:rPr>
              <a:t>a</a:t>
            </a:r>
            <a:r>
              <a:rPr lang="en-US" sz="2400" i="1" baseline="30000" dirty="0" smtClean="0">
                <a:latin typeface="Cambria" panose="02040503050406030204" pitchFamily="18" charset="0"/>
              </a:rPr>
              <a:t>2</a:t>
            </a:r>
            <a:r>
              <a:rPr lang="en-US" sz="2400" i="1" dirty="0" smtClean="0">
                <a:latin typeface="Cambria" panose="02040503050406030204" pitchFamily="18" charset="0"/>
              </a:rPr>
              <a:t> – (a + </a:t>
            </a:r>
            <a:r>
              <a:rPr lang="en-US" sz="2400" dirty="0" smtClean="0">
                <a:latin typeface="Cambria" panose="02040503050406030204" pitchFamily="18" charset="0"/>
              </a:rPr>
              <a:t>1)</a:t>
            </a:r>
            <a:r>
              <a:rPr lang="en-US" sz="2400" baseline="30000" dirty="0" smtClean="0">
                <a:latin typeface="Cambria" panose="02040503050406030204" pitchFamily="18" charset="0"/>
              </a:rPr>
              <a:t>2</a:t>
            </a:r>
            <a:r>
              <a:rPr lang="en-US" sz="2400" i="1" dirty="0" smtClean="0">
                <a:latin typeface="Cambria" panose="02040503050406030204" pitchFamily="18" charset="0"/>
              </a:rPr>
              <a:t> </a:t>
            </a:r>
            <a:r>
              <a:rPr lang="ru-RU" sz="2400" i="1" dirty="0" smtClean="0">
                <a:latin typeface="Cambria" panose="02040503050406030204" pitchFamily="18" charset="0"/>
              </a:rPr>
              <a:t>–</a:t>
            </a:r>
            <a:r>
              <a:rPr lang="en-US" sz="2400" i="1" dirty="0" smtClean="0">
                <a:latin typeface="Cambria" panose="02040503050406030204" pitchFamily="18" charset="0"/>
              </a:rPr>
              <a:t> 3a</a:t>
            </a:r>
            <a:r>
              <a:rPr lang="en-US" sz="2400" i="1" baseline="30000" dirty="0" smtClean="0">
                <a:latin typeface="Cambria" panose="02040503050406030204" pitchFamily="18" charset="0"/>
              </a:rPr>
              <a:t>2</a:t>
            </a:r>
            <a:r>
              <a:rPr lang="en-US" sz="2400" baseline="30000" dirty="0" smtClean="0"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latin typeface="Cambria" panose="02040503050406030204" pitchFamily="18" charset="0"/>
              </a:rPr>
              <a:t>. В ответ запишите полученное выражение.</a:t>
            </a:r>
            <a:endParaRPr lang="ru-RU" sz="2400" i="1" baseline="-25000" dirty="0" smtClean="0">
              <a:latin typeface="Cambria" panose="02040503050406030204" pitchFamily="18" charset="0"/>
            </a:endParaRPr>
          </a:p>
        </p:txBody>
      </p:sp>
      <p:sp>
        <p:nvSpPr>
          <p:cNvPr id="17" name="Заголовок 42"/>
          <p:cNvSpPr>
            <a:spLocks noGrp="1"/>
          </p:cNvSpPr>
          <p:nvPr>
            <p:ph type="title"/>
          </p:nvPr>
        </p:nvSpPr>
        <p:spPr>
          <a:xfrm>
            <a:off x="5796136" y="332656"/>
            <a:ext cx="324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«АЛГЕБРА»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174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573405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290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2"/>
            <a:ext cx="290068" cy="301752"/>
            <a:chOff x="6712712" y="6395212"/>
            <a:chExt cx="290068" cy="301752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4"/>
              <a:ext cx="298450" cy="284226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9" cy="251968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2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ambria" panose="02040503050406030204" pitchFamily="18" charset="0"/>
              </a:rPr>
              <a:t>Далее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424044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Cambria" panose="02040503050406030204" pitchFamily="18" charset="0"/>
              </a:rPr>
              <a:t>8</a:t>
            </a:r>
            <a:endParaRPr lang="ru-RU" b="1" dirty="0">
              <a:solidFill>
                <a:schemeClr val="hlin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Задание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10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 бал.</a:t>
            </a:r>
            <a:endParaRPr lang="ru-RU" sz="1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x_Inp"/>
          <p:cNvSpPr txBox="1"/>
          <p:nvPr/>
        </p:nvSpPr>
        <p:spPr>
          <a:xfrm>
            <a:off x="2514600" y="5592634"/>
            <a:ext cx="2374900" cy="461665"/>
          </a:xfrm>
          <a:prstGeom prst="rect">
            <a:avLst/>
          </a:prstGeom>
          <a:noFill/>
        </p:spPr>
        <p:txBody>
          <a:bodyPr vert="horz" rtlCol="0" anchor="ctr">
            <a:spAutoFit/>
          </a:bodyPr>
          <a:lstStyle/>
          <a:p>
            <a:pPr algn="r"/>
            <a:r>
              <a:rPr lang="ru-RU" sz="2400" dirty="0" smtClean="0">
                <a:latin typeface="Cambria" panose="02040503050406030204" pitchFamily="18" charset="0"/>
              </a:rPr>
              <a:t>Введите ответ: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493514" y="2348880"/>
            <a:ext cx="8075240" cy="1656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8. Решите неравенство</a:t>
            </a:r>
          </a:p>
          <a:p>
            <a:pPr marL="0" indent="0" algn="ctr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2(х – 1)(х + 2) ≤ 0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Ответ запишите с помощью числового промежутка</a:t>
            </a:r>
          </a:p>
        </p:txBody>
      </p:sp>
      <p:sp>
        <p:nvSpPr>
          <p:cNvPr id="17" name="Заголовок 42"/>
          <p:cNvSpPr>
            <a:spLocks noGrp="1"/>
          </p:cNvSpPr>
          <p:nvPr>
            <p:ph type="title"/>
          </p:nvPr>
        </p:nvSpPr>
        <p:spPr>
          <a:xfrm>
            <a:off x="5796136" y="332656"/>
            <a:ext cx="3240000" cy="540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МОДУЛЬ «АЛГЕБРА»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198" name="KAN_1" r:id="rId3" imgW="3876840" imgH="295200"/>
        </mc:Choice>
        <mc:Fallback>
          <p:control name="KAN_1" r:id="rId3" imgW="3876840" imgH="295200">
            <p:pic>
              <p:nvPicPr>
                <p:cNvPr id="0" name="KAN_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5734050"/>
                  <a:ext cx="3873500" cy="292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04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" val="True"/>
  <p:tag name="TK" val="0.9"/>
  <p:tag name="TFM" val="True"/>
  <p:tag name="TSB" val="5"/>
  <p:tag name="TFO" val="False"/>
  <p:tag name="TFF" val="True"/>
  <p:tag name="TFT" val="True"/>
  <p:tag name="TTIM" val="35"/>
  <p:tag name="TFS" val="True"/>
  <p:tag name="TFC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90"/>
  <p:tag name="V3" val="90°"/>
  <p:tag name="V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KO" val="1"/>
  <p:tag name="KP" val="0"/>
  <p:tag name="V1" val="3а"/>
  <p:tag name="V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KO" val="1"/>
  <p:tag name="KP" val="0"/>
  <p:tag name="V1" val="38,5"/>
  <p:tag name="V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4/3"/>
  <p:tag name="V3" val=""/>
  <p:tag name="V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5"/>
  <p:tag name="KP" val="0"/>
  <p:tag name="V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3"/>
  <p:tag name="V3" val="3°"/>
  <p:tag name="V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KO" val="1"/>
  <p:tag name="KP" val="0"/>
  <p:tag name="V1" val="7"/>
  <p:tag name="V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KO" val="1"/>
  <p:tag name="KP" val="0"/>
  <p:tag name="V1" val="10"/>
  <p:tag name="V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1" val="0,98"/>
  <p:tag name="V3" val="98%"/>
  <p:tag name="KO" val="1"/>
  <p:tag name="KP" val="0"/>
  <p:tag name="V2" val="49/50"/>
  <p:tag name="V4" val="392/400"/>
  <p:tag name="V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KO" val="1"/>
  <p:tag name="KP" val="0"/>
  <p:tag name="V1" val="2500"/>
  <p:tag name="V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14"/>
  <p:tag name="V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1;-4"/>
  <p:tag name="V3" val="-4;1"/>
  <p:tag name="V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1"/>
  <p:tag name="KP" val="0"/>
  <p:tag name="V1" val="29/18"/>
  <p:tag name="V3" val=""/>
  <p:tag name="V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3" val=""/>
  <p:tag name="KO" val="1"/>
  <p:tag name="KP" val="0"/>
  <p:tag name="V1" val="-2а-1"/>
  <p:tag name="V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1" val="[-2;1]"/>
  <p:tag name="V3" val=""/>
  <p:tag name="KO" val="1"/>
  <p:tag name="KP" val="0"/>
  <p:tag name="V" val="1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Школьный1</Template>
  <TotalTime>1926</TotalTime>
  <Words>1009</Words>
  <Application>Microsoft Office PowerPoint</Application>
  <PresentationFormat>Экран (4:3)</PresentationFormat>
  <Paragraphs>251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МОДУЛЬ «АЛГЕБРА»</vt:lpstr>
      <vt:lpstr>МОДУЛЬ «АЛГЕБРА»</vt:lpstr>
      <vt:lpstr>МОДУЛЬ «АЛГЕБРА»</vt:lpstr>
      <vt:lpstr>МОДУЛЬ «АЛГЕБРА»</vt:lpstr>
      <vt:lpstr>МОДУЛЬ «АЛГЕБРА»</vt:lpstr>
      <vt:lpstr>МОДУЛЬ «АЛГЕБРА»</vt:lpstr>
      <vt:lpstr>МОДУЛЬ «АЛГЕБРА»</vt:lpstr>
      <vt:lpstr>МОДУЛЬ «АЛГЕБРА»</vt:lpstr>
      <vt:lpstr>МОДУЛЬ «ГЕОМЕТРИЯ»</vt:lpstr>
      <vt:lpstr>МОДУЛЬ «ГЕОМЕТРИЯ»</vt:lpstr>
      <vt:lpstr>МОДУЛЬ «ГЕОМЕТРИЯ»</vt:lpstr>
      <vt:lpstr>МОДУЛЬ «ГЕОМЕТРИЯ»</vt:lpstr>
      <vt:lpstr>МОДУЛЬ «ГЕОМЕТРИЯ»</vt:lpstr>
      <vt:lpstr>МОДУЛЬ «РЕАЛЬНАЯ МАТЕМАТИКА»</vt:lpstr>
      <vt:lpstr>МОДУЛЬ «РЕАЛЬНАЯ МАТЕМАТИКА»</vt:lpstr>
      <vt:lpstr>МОДУЛЬ «РЕАЛЬНАЯ МАТЕМАТИКА»</vt:lpstr>
      <vt:lpstr>МОДУЛЬ «РЕАЛЬНАЯ МАТЕМАТИКА»</vt:lpstr>
      <vt:lpstr>МОДУЛЬ «РЕАЛЬНАЯ МАТЕМАТИКА»</vt:lpstr>
      <vt:lpstr>МОДУЛЬ «РЕАЛЬНАЯ МАТЕМАТИКА»</vt:lpstr>
      <vt:lpstr>МОДУЛЬ «РЕАЛЬНАЯ МАТЕМАТИКА»</vt:lpstr>
      <vt:lpstr>Презентация PowerPoint</vt:lpstr>
    </vt:vector>
  </TitlesOfParts>
  <Company>Россошанская школа-интернат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Комаровский Анатолий Николаевич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Елена</cp:lastModifiedBy>
  <cp:revision>236</cp:revision>
  <dcterms:created xsi:type="dcterms:W3CDTF">2011-08-18T05:12:14Z</dcterms:created>
  <dcterms:modified xsi:type="dcterms:W3CDTF">2014-10-26T08:08:14Z</dcterms:modified>
</cp:coreProperties>
</file>