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22"/>
  </p:notesMasterIdLst>
  <p:sldIdLst>
    <p:sldId id="256" r:id="rId2"/>
    <p:sldId id="263" r:id="rId3"/>
    <p:sldId id="264" r:id="rId4"/>
    <p:sldId id="258" r:id="rId5"/>
    <p:sldId id="265" r:id="rId6"/>
    <p:sldId id="259" r:id="rId7"/>
    <p:sldId id="266" r:id="rId8"/>
    <p:sldId id="260" r:id="rId9"/>
    <p:sldId id="261" r:id="rId10"/>
    <p:sldId id="267" r:id="rId11"/>
    <p:sldId id="279" r:id="rId12"/>
    <p:sldId id="268" r:id="rId13"/>
    <p:sldId id="280" r:id="rId14"/>
    <p:sldId id="270" r:id="rId15"/>
    <p:sldId id="271" r:id="rId16"/>
    <p:sldId id="273" r:id="rId17"/>
    <p:sldId id="274" r:id="rId18"/>
    <p:sldId id="275" r:id="rId19"/>
    <p:sldId id="262" r:id="rId20"/>
    <p:sldId id="277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C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1778C4-79B2-4766-AEDF-6D709A7428C0}" type="datetimeFigureOut">
              <a:rPr lang="ru-RU" smtClean="0"/>
              <a:pPr/>
              <a:t>02.10.2014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A94719-3C2D-49DC-B728-A8D5C86A3BA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A94719-3C2D-49DC-B728-A8D5C86A3BA4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A94719-3C2D-49DC-B728-A8D5C86A3BA4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A94719-3C2D-49DC-B728-A8D5C86A3BA4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A94719-3C2D-49DC-B728-A8D5C86A3BA4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A94719-3C2D-49DC-B728-A8D5C86A3BA4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A94719-3C2D-49DC-B728-A8D5C86A3BA4}" type="slidenum">
              <a:rPr lang="ru-RU" smtClean="0"/>
              <a:pPr/>
              <a:t>16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4ED1D-7086-46DD-BED9-EEE5EB232F2E}" type="datetime1">
              <a:rPr lang="ru-RU" smtClean="0"/>
              <a:pPr/>
              <a:t>02.10.2014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A638A-94F9-45F4-BF4D-CEAD4829D8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newsflash/>
    <p:sndAc>
      <p:stSnd>
        <p:snd r:embed="rId1" name="chimes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C376F-D1B3-43C2-8A00-59B34D23B4F3}" type="datetime1">
              <a:rPr lang="ru-RU" smtClean="0"/>
              <a:pPr/>
              <a:t>02.10.2014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A638A-94F9-45F4-BF4D-CEAD4829D8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newsflash/>
    <p:sndAc>
      <p:stSnd>
        <p:snd r:embed="rId1" name="chimes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1B64D-B5D4-409D-AEAA-2C9FFA61C55B}" type="datetime1">
              <a:rPr lang="ru-RU" smtClean="0"/>
              <a:pPr/>
              <a:t>02.10.2014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A638A-94F9-45F4-BF4D-CEAD4829D8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newsflash/>
    <p:sndAc>
      <p:stSnd>
        <p:snd r:embed="rId1" name="chimes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5195E-A408-4393-843B-1BBFFAA21046}" type="datetime1">
              <a:rPr lang="ru-RU" smtClean="0"/>
              <a:pPr/>
              <a:t>02.10.2014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A638A-94F9-45F4-BF4D-CEAD4829D8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newsflash/>
    <p:sndAc>
      <p:stSnd>
        <p:snd r:embed="rId1" name="chimes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E49E3-5309-4DC6-B247-0B8595841B72}" type="datetime1">
              <a:rPr lang="ru-RU" smtClean="0"/>
              <a:pPr/>
              <a:t>02.10.2014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A638A-94F9-45F4-BF4D-CEAD4829D8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newsflash/>
    <p:sndAc>
      <p:stSnd>
        <p:snd r:embed="rId1" name="chimes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E3A8E-B0C6-4B4A-9E16-32BB70F1D64F}" type="datetime1">
              <a:rPr lang="ru-RU" smtClean="0"/>
              <a:pPr/>
              <a:t>02.10.2014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A638A-94F9-45F4-BF4D-CEAD4829D8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newsflash/>
    <p:sndAc>
      <p:stSnd>
        <p:snd r:embed="rId1" name="chimes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1E70C-F023-48C1-92D3-9991838A033D}" type="datetime1">
              <a:rPr lang="ru-RU" smtClean="0"/>
              <a:pPr/>
              <a:t>02.10.2014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A638A-94F9-45F4-BF4D-CEAD4829D8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newsflash/>
    <p:sndAc>
      <p:stSnd>
        <p:snd r:embed="rId1" name="chimes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3F570-245E-4C21-963C-2A62A78DAE60}" type="datetime1">
              <a:rPr lang="ru-RU" smtClean="0"/>
              <a:pPr/>
              <a:t>02.10.2014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1EA638A-94F9-45F4-BF4D-CEAD4829D8A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med">
    <p:newsflash/>
    <p:sndAc>
      <p:stSnd>
        <p:snd r:embed="rId1" name="chimes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EDD8B-BC43-4820-876C-0082A0937BCD}" type="datetime1">
              <a:rPr lang="ru-RU" smtClean="0"/>
              <a:pPr/>
              <a:t>02.10.2014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A638A-94F9-45F4-BF4D-CEAD4829D8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newsflash/>
    <p:sndAc>
      <p:stSnd>
        <p:snd r:embed="rId1" name="chimes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C59A2-9BD8-4711-9D18-9D6E14A11076}" type="datetime1">
              <a:rPr lang="ru-RU" smtClean="0"/>
              <a:pPr/>
              <a:t>02.10.2014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C1EA638A-94F9-45F4-BF4D-CEAD4829D8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newsflash/>
    <p:sndAc>
      <p:stSnd>
        <p:snd r:embed="rId1" name="chimes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0C1A8EC6-ED75-4620-8EFB-BF7F9A72C67A}" type="datetime1">
              <a:rPr lang="ru-RU" smtClean="0"/>
              <a:pPr/>
              <a:t>02.10.2014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A638A-94F9-45F4-BF4D-CEAD4829D8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newsflash/>
    <p:sndAc>
      <p:stSnd>
        <p:snd r:embed="rId1" name="chimes.wav"/>
      </p:stSnd>
    </p:sndAc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3971465D-7F96-4142-A60B-60DDE3923EB4}" type="datetime1">
              <a:rPr lang="ru-RU" smtClean="0"/>
              <a:pPr/>
              <a:t>02.10.2014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C1EA638A-94F9-45F4-BF4D-CEAD4829D8A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ransition spd="med">
    <p:newsflash/>
    <p:sndAc>
      <p:stSnd>
        <p:snd r:embed="rId13" name="chimes.wav"/>
      </p:stSnd>
    </p:sndAc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6" Type="http://schemas.openxmlformats.org/officeDocument/2006/relationships/image" Target="../media/image1.jpeg"/><Relationship Id="rId5" Type="http://schemas.openxmlformats.org/officeDocument/2006/relationships/audio" Target="../media/audio2.wav"/><Relationship Id="rId4" Type="http://schemas.openxmlformats.org/officeDocument/2006/relationships/audio" Target="../media/audio1.wav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slide" Target="slide2.xml"/><Relationship Id="rId4" Type="http://schemas.openxmlformats.org/officeDocument/2006/relationships/slide" Target="slide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slide" Target="slide1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slide" Target="slide1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slide" Target="slide1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slide" Target="slide1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5" Type="http://schemas.openxmlformats.org/officeDocument/2006/relationships/slide" Target="slide17.xml"/><Relationship Id="rId4" Type="http://schemas.openxmlformats.org/officeDocument/2006/relationships/slide" Target="slide1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slide" Target="slide19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7.xml"/><Relationship Id="rId13" Type="http://schemas.openxmlformats.org/officeDocument/2006/relationships/slide" Target="slide20.xml"/><Relationship Id="rId3" Type="http://schemas.openxmlformats.org/officeDocument/2006/relationships/audio" Target="../media/audio1.wav"/><Relationship Id="rId7" Type="http://schemas.openxmlformats.org/officeDocument/2006/relationships/slide" Target="slide6.xml"/><Relationship Id="rId12" Type="http://schemas.openxmlformats.org/officeDocument/2006/relationships/slide" Target="slide19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slide" Target="slide5.xml"/><Relationship Id="rId11" Type="http://schemas.openxmlformats.org/officeDocument/2006/relationships/slide" Target="slide10.xml"/><Relationship Id="rId5" Type="http://schemas.openxmlformats.org/officeDocument/2006/relationships/slide" Target="slide4.xml"/><Relationship Id="rId10" Type="http://schemas.openxmlformats.org/officeDocument/2006/relationships/slide" Target="slide9.xml"/><Relationship Id="rId4" Type="http://schemas.openxmlformats.org/officeDocument/2006/relationships/slide" Target="slide3.xml"/><Relationship Id="rId9" Type="http://schemas.openxmlformats.org/officeDocument/2006/relationships/slide" Target="slide8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slide" Target="slid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14414" y="285728"/>
            <a:ext cx="6843706" cy="1000132"/>
          </a:xfrm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>
            <a:noAutofit/>
          </a:bodyPr>
          <a:lstStyle/>
          <a:p>
            <a:r>
              <a:rPr lang="ru-RU" b="1" i="1" dirty="0" smtClean="0">
                <a:latin typeface="Franklin Gothic Demi" pitchFamily="34" charset="0"/>
              </a:rPr>
              <a:t>Путешествие к планете  </a:t>
            </a:r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i="1" dirty="0" smtClean="0"/>
              <a:t>           </a:t>
            </a:r>
            <a:br>
              <a:rPr lang="ru-RU" b="1" i="1" dirty="0" smtClean="0"/>
            </a:br>
            <a:r>
              <a:rPr lang="ru-RU" sz="6600" b="1" i="1" dirty="0" smtClean="0">
                <a:latin typeface="Century Schoolbook" pitchFamily="18" charset="0"/>
              </a:rPr>
              <a:t>вектор.</a:t>
            </a:r>
            <a:endParaRPr lang="ru-RU" sz="6600" b="1" i="1" dirty="0">
              <a:latin typeface="Century Schoolbook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34" y="3000372"/>
            <a:ext cx="3714776" cy="3416029"/>
          </a:xfrm>
        </p:spPr>
        <p:txBody>
          <a:bodyPr>
            <a:noAutofit/>
          </a:bodyPr>
          <a:lstStyle/>
          <a:p>
            <a:pPr algn="ctr"/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Презентация к уроку геометрии </a:t>
            </a:r>
          </a:p>
          <a:p>
            <a:pPr algn="ctr"/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по теме: </a:t>
            </a:r>
          </a:p>
          <a:p>
            <a:pPr algn="ctr"/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« Сложение и вычитание векторов»</a:t>
            </a:r>
            <a:endParaRPr lang="ru-RU" sz="32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A638A-94F9-45F4-BF4D-CEAD4829D8AA}" type="slidenum">
              <a:rPr lang="ru-RU" smtClean="0">
                <a:solidFill>
                  <a:schemeClr val="tx1"/>
                </a:solidFill>
              </a:rPr>
              <a:pPr/>
              <a:t>1</a:t>
            </a:fld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 rot="21205569">
            <a:off x="285720" y="4610693"/>
            <a:ext cx="55721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32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6802" name="Picture 2" descr="детские обои, фантазия, ребёнок, улыбка, планеты, звёзды, цветы, космический корабль, фото, обои, картинка #415282 - www.GdeFon.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100477" y="3357562"/>
            <a:ext cx="5043523" cy="3152202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  <p:transition spd="med">
    <p:newsflash/>
    <p:sndAc>
      <p:stSnd>
        <p:snd r:embed="rId4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500"/>
                            </p:stCondLst>
                            <p:childTnLst>
                              <p:par>
                                <p:cTn id="15" presetID="4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mute="1"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000"/>
                            </p:stCondLst>
                            <p:childTnLst>
                              <p:par>
                                <p:cTn id="21" presetID="4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mute="1"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7600"/>
                            </p:stCondLst>
                            <p:childTnLst>
                              <p:par>
                                <p:cTn id="27" presetID="4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mute="1"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1300"/>
                            </p:stCondLst>
                            <p:childTnLst>
                              <p:par>
                                <p:cTn id="33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8" name="Прямая со стрелкой 57"/>
          <p:cNvCxnSpPr/>
          <p:nvPr/>
        </p:nvCxnSpPr>
        <p:spPr>
          <a:xfrm flipV="1">
            <a:off x="857224" y="5357826"/>
            <a:ext cx="2571768" cy="642942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Овальная выноска 4"/>
          <p:cNvSpPr/>
          <p:nvPr/>
        </p:nvSpPr>
        <p:spPr>
          <a:xfrm>
            <a:off x="2000232" y="0"/>
            <a:ext cx="6858048" cy="1785926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dirty="0" smtClean="0">
                <a:solidFill>
                  <a:schemeClr val="tx1"/>
                </a:solidFill>
              </a:rPr>
              <a:t>Давайте проверим, как вы поняли?</a:t>
            </a:r>
            <a:endParaRPr lang="ru-RU" sz="2400" b="1" i="1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8596" y="2500306"/>
            <a:ext cx="62865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1.  Укажите вектор суммы векторов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" name="Прямая со стрелкой 7"/>
          <p:cNvCxnSpPr/>
          <p:nvPr/>
        </p:nvCxnSpPr>
        <p:spPr>
          <a:xfrm rot="5400000" flipH="1" flipV="1">
            <a:off x="-107189" y="4964917"/>
            <a:ext cx="2000264" cy="7143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928662" y="4000504"/>
            <a:ext cx="2571768" cy="135732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 стрелкой 59"/>
          <p:cNvCxnSpPr/>
          <p:nvPr/>
        </p:nvCxnSpPr>
        <p:spPr>
          <a:xfrm>
            <a:off x="5643570" y="2571744"/>
            <a:ext cx="214314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 стрелкой 63"/>
          <p:cNvCxnSpPr/>
          <p:nvPr/>
        </p:nvCxnSpPr>
        <p:spPr>
          <a:xfrm>
            <a:off x="6000760" y="2571744"/>
            <a:ext cx="285752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/>
        </p:nvSpPr>
        <p:spPr>
          <a:xfrm>
            <a:off x="357158" y="4572008"/>
            <a:ext cx="3571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а</a:t>
            </a:r>
            <a:endParaRPr lang="ru-RU" sz="2400" dirty="0"/>
          </a:p>
        </p:txBody>
      </p:sp>
      <p:sp>
        <p:nvSpPr>
          <p:cNvPr id="66" name="TextBox 65"/>
          <p:cNvSpPr txBox="1"/>
          <p:nvPr/>
        </p:nvSpPr>
        <p:spPr>
          <a:xfrm>
            <a:off x="2000232" y="4143380"/>
            <a:ext cx="4286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b</a:t>
            </a:r>
            <a:endParaRPr lang="ru-RU" sz="2400" dirty="0"/>
          </a:p>
        </p:txBody>
      </p:sp>
      <p:cxnSp>
        <p:nvCxnSpPr>
          <p:cNvPr id="72" name="Прямая со стрелкой 71"/>
          <p:cNvCxnSpPr/>
          <p:nvPr/>
        </p:nvCxnSpPr>
        <p:spPr>
          <a:xfrm rot="5400000" flipH="1" flipV="1">
            <a:off x="517100" y="4483504"/>
            <a:ext cx="1588" cy="17859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Прямая со стрелкой 73"/>
          <p:cNvCxnSpPr>
            <a:endCxn id="66" idx="0"/>
          </p:cNvCxnSpPr>
          <p:nvPr/>
        </p:nvCxnSpPr>
        <p:spPr>
          <a:xfrm>
            <a:off x="2071670" y="4143380"/>
            <a:ext cx="142876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TextBox 84"/>
          <p:cNvSpPr txBox="1"/>
          <p:nvPr/>
        </p:nvSpPr>
        <p:spPr>
          <a:xfrm>
            <a:off x="714348" y="3357562"/>
            <a:ext cx="571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а)</a:t>
            </a:r>
            <a:endParaRPr lang="ru-RU" sz="2800" b="1" dirty="0"/>
          </a:p>
        </p:txBody>
      </p:sp>
      <p:cxnSp>
        <p:nvCxnSpPr>
          <p:cNvPr id="92" name="Прямая со стрелкой 91"/>
          <p:cNvCxnSpPr/>
          <p:nvPr/>
        </p:nvCxnSpPr>
        <p:spPr>
          <a:xfrm rot="10800000" flipV="1">
            <a:off x="857224" y="5357826"/>
            <a:ext cx="2571768" cy="642942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3357554" y="5000636"/>
            <a:ext cx="285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hlinkClick r:id="rId4" action="ppaction://hlinksldjump"/>
              </a:rPr>
              <a:t>А</a:t>
            </a:r>
            <a:endParaRPr lang="ru-RU" sz="2400" dirty="0"/>
          </a:p>
        </p:txBody>
      </p:sp>
      <p:sp>
        <p:nvSpPr>
          <p:cNvPr id="30" name="TextBox 29"/>
          <p:cNvSpPr txBox="1"/>
          <p:nvPr/>
        </p:nvSpPr>
        <p:spPr>
          <a:xfrm>
            <a:off x="571472" y="5715017"/>
            <a:ext cx="3571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hlinkClick r:id="rId4" action="ppaction://hlinksldjump"/>
              </a:rPr>
              <a:t>В</a:t>
            </a:r>
            <a:endParaRPr lang="ru-RU" sz="2400" dirty="0"/>
          </a:p>
        </p:txBody>
      </p:sp>
      <p:sp>
        <p:nvSpPr>
          <p:cNvPr id="19" name="Управляющая кнопка: назад 18">
            <a:hlinkClick r:id="rId5" action="ppaction://hlinksldjump" highlightClick="1"/>
          </p:cNvPr>
          <p:cNvSpPr/>
          <p:nvPr/>
        </p:nvSpPr>
        <p:spPr>
          <a:xfrm>
            <a:off x="1785918" y="6143644"/>
            <a:ext cx="642942" cy="32806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Номер слайда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A638A-94F9-45F4-BF4D-CEAD4829D8AA}" type="slidenum">
              <a:rPr lang="ru-RU" smtClean="0">
                <a:solidFill>
                  <a:schemeClr val="tx1"/>
                </a:solidFill>
              </a:rPr>
              <a:pPr/>
              <a:t>10</a:t>
            </a:fld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>
    <p:newsflash/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вальная выноска 2"/>
          <p:cNvSpPr/>
          <p:nvPr/>
        </p:nvSpPr>
        <p:spPr>
          <a:xfrm>
            <a:off x="1785918" y="0"/>
            <a:ext cx="3643338" cy="1714488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dirty="0" smtClean="0">
                <a:solidFill>
                  <a:schemeClr val="tx1"/>
                </a:solidFill>
              </a:rPr>
              <a:t>Так -так -так ! Посмотрим, что тут у нас.</a:t>
            </a:r>
            <a:endParaRPr lang="ru-RU" sz="2400" b="1" i="1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00364" y="2071678"/>
            <a:ext cx="50720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357158" y="1928802"/>
            <a:ext cx="87868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22" name="TextBox 21"/>
          <p:cNvSpPr txBox="1"/>
          <p:nvPr/>
        </p:nvSpPr>
        <p:spPr>
          <a:xfrm rot="19240063">
            <a:off x="3324820" y="4120186"/>
            <a:ext cx="32147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 </a:t>
            </a:r>
            <a:r>
              <a:rPr lang="ru-RU" dirty="0" smtClean="0"/>
              <a:t>                </a:t>
            </a:r>
            <a:endParaRPr lang="ru-RU" dirty="0"/>
          </a:p>
        </p:txBody>
      </p:sp>
      <p:sp>
        <p:nvSpPr>
          <p:cNvPr id="49" name="TextBox 48"/>
          <p:cNvSpPr txBox="1"/>
          <p:nvPr/>
        </p:nvSpPr>
        <p:spPr>
          <a:xfrm>
            <a:off x="2571736" y="2071678"/>
            <a:ext cx="635798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sz="2800" b="1" i="1" u="sng" dirty="0" smtClean="0">
                <a:latin typeface="Times New Roman" pitchFamily="18" charset="0"/>
                <a:cs typeface="Times New Roman" pitchFamily="18" charset="0"/>
              </a:rPr>
              <a:t>Суммой двух векторов 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называется </a:t>
            </a:r>
            <a:r>
              <a:rPr lang="ru-RU" sz="2800" b="1" i="1" u="sng" dirty="0" smtClean="0">
                <a:latin typeface="Times New Roman" pitchFamily="18" charset="0"/>
                <a:cs typeface="Times New Roman" pitchFamily="18" charset="0"/>
              </a:rPr>
              <a:t>вектор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начало которого – в начале первого вектора, а конец – в конце второго вектора.</a:t>
            </a:r>
            <a:endParaRPr lang="ru-RU" sz="28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" name="Стрелка вверх 50"/>
          <p:cNvSpPr/>
          <p:nvPr/>
        </p:nvSpPr>
        <p:spPr>
          <a:xfrm>
            <a:off x="2928926" y="4357694"/>
            <a:ext cx="71438" cy="1643074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Стрелка вправо 51"/>
          <p:cNvSpPr/>
          <p:nvPr/>
        </p:nvSpPr>
        <p:spPr>
          <a:xfrm>
            <a:off x="3000364" y="4357694"/>
            <a:ext cx="1928826" cy="71438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Стрелка вправо 52"/>
          <p:cNvSpPr/>
          <p:nvPr/>
        </p:nvSpPr>
        <p:spPr>
          <a:xfrm rot="19228998" flipV="1">
            <a:off x="2676649" y="5144631"/>
            <a:ext cx="2512863" cy="109679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2428860" y="4643446"/>
            <a:ext cx="5715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 smtClean="0"/>
          </a:p>
          <a:p>
            <a:endParaRPr lang="ru-RU" dirty="0"/>
          </a:p>
          <a:p>
            <a:r>
              <a:rPr lang="ru-RU" dirty="0"/>
              <a:t>а</a:t>
            </a:r>
          </a:p>
        </p:txBody>
      </p:sp>
      <p:sp>
        <p:nvSpPr>
          <p:cNvPr id="55" name="Стрелка вправо 54"/>
          <p:cNvSpPr/>
          <p:nvPr/>
        </p:nvSpPr>
        <p:spPr>
          <a:xfrm>
            <a:off x="2500298" y="5214950"/>
            <a:ext cx="142876" cy="45719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TextBox 55"/>
          <p:cNvSpPr txBox="1"/>
          <p:nvPr/>
        </p:nvSpPr>
        <p:spPr>
          <a:xfrm>
            <a:off x="3143240" y="4000504"/>
            <a:ext cx="1285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    </a:t>
            </a:r>
            <a:r>
              <a:rPr lang="en-US" dirty="0" smtClean="0"/>
              <a:t>b</a:t>
            </a:r>
            <a:endParaRPr lang="ru-RU" dirty="0"/>
          </a:p>
        </p:txBody>
      </p:sp>
      <p:sp>
        <p:nvSpPr>
          <p:cNvPr id="57" name="Стрелка вправо 56"/>
          <p:cNvSpPr/>
          <p:nvPr/>
        </p:nvSpPr>
        <p:spPr>
          <a:xfrm>
            <a:off x="3571868" y="4071942"/>
            <a:ext cx="142876" cy="45719"/>
          </a:xfrm>
          <a:prstGeom prst="right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8" name="TextBox 57"/>
          <p:cNvSpPr txBox="1"/>
          <p:nvPr/>
        </p:nvSpPr>
        <p:spPr>
          <a:xfrm rot="19145643">
            <a:off x="3572319" y="5184355"/>
            <a:ext cx="1571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     а + </a:t>
            </a:r>
            <a:r>
              <a:rPr lang="en-US" dirty="0" smtClean="0"/>
              <a:t>b</a:t>
            </a:r>
            <a:endParaRPr lang="ru-RU" dirty="0"/>
          </a:p>
        </p:txBody>
      </p:sp>
      <p:sp>
        <p:nvSpPr>
          <p:cNvPr id="59" name="Стрелка вправо 58"/>
          <p:cNvSpPr/>
          <p:nvPr/>
        </p:nvSpPr>
        <p:spPr>
          <a:xfrm rot="19157426">
            <a:off x="3935122" y="5409085"/>
            <a:ext cx="240881" cy="107962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Стрелка вправо 59"/>
          <p:cNvSpPr/>
          <p:nvPr/>
        </p:nvSpPr>
        <p:spPr>
          <a:xfrm rot="18916709">
            <a:off x="4228175" y="5134105"/>
            <a:ext cx="231029" cy="133028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TextBox 60"/>
          <p:cNvSpPr txBox="1"/>
          <p:nvPr/>
        </p:nvSpPr>
        <p:spPr>
          <a:xfrm>
            <a:off x="2928926" y="4286256"/>
            <a:ext cx="2857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62" name="TextBox 61"/>
          <p:cNvSpPr txBox="1"/>
          <p:nvPr/>
        </p:nvSpPr>
        <p:spPr>
          <a:xfrm>
            <a:off x="6072166" y="4143380"/>
            <a:ext cx="30718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63" name="TextBox 62"/>
          <p:cNvSpPr txBox="1"/>
          <p:nvPr/>
        </p:nvSpPr>
        <p:spPr>
          <a:xfrm>
            <a:off x="3000364" y="4000504"/>
            <a:ext cx="33575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64" name="TextBox 63"/>
          <p:cNvSpPr txBox="1"/>
          <p:nvPr/>
        </p:nvSpPr>
        <p:spPr>
          <a:xfrm>
            <a:off x="2928926" y="4214818"/>
            <a:ext cx="2571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23" name="Управляющая кнопка: назад 22">
            <a:hlinkClick r:id="rId3" action="ppaction://hlinksldjump" highlightClick="1"/>
          </p:cNvPr>
          <p:cNvSpPr/>
          <p:nvPr/>
        </p:nvSpPr>
        <p:spPr>
          <a:xfrm>
            <a:off x="428596" y="5357826"/>
            <a:ext cx="642942" cy="428628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Номер слайда 2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A638A-94F9-45F4-BF4D-CEAD4829D8AA}" type="slidenum">
              <a:rPr lang="ru-RU" smtClean="0">
                <a:solidFill>
                  <a:schemeClr val="tx1"/>
                </a:solidFill>
              </a:rPr>
              <a:pPr/>
              <a:t>11</a:t>
            </a:fld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71682" name="Picture 2" descr="Сказки для инопланетян, сделать фотоэффекты онлайн лучшие для детей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86446" y="3620338"/>
            <a:ext cx="2357422" cy="3237662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newsflash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" dur="80"/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" dur="80"/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80"/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54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6540"/>
                            </p:stCondLst>
                            <p:childTnLst>
                              <p:par>
                                <p:cTn id="2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8540"/>
                            </p:stCondLst>
                            <p:childTnLst>
                              <p:par>
                                <p:cTn id="41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2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2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2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2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1" grpId="0" animBg="1"/>
      <p:bldP spid="52" grpId="0" animBg="1"/>
      <p:bldP spid="53" grpId="0" animBg="1"/>
      <p:bldP spid="54" grpId="0"/>
      <p:bldP spid="55" grpId="0" animBg="1"/>
      <p:bldP spid="56" grpId="0"/>
      <p:bldP spid="57" grpId="0" animBg="1"/>
      <p:bldP spid="58" grpId="0"/>
      <p:bldP spid="59" grpId="0" animBg="1"/>
      <p:bldP spid="6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5" descr="AG00373_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43240" y="2000240"/>
            <a:ext cx="3143240" cy="30234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Управляющая кнопка: назад 5">
            <a:hlinkClick r:id="rId4" action="ppaction://hlinksldjump" highlightClick="1"/>
          </p:cNvPr>
          <p:cNvSpPr/>
          <p:nvPr/>
        </p:nvSpPr>
        <p:spPr>
          <a:xfrm>
            <a:off x="357158" y="5715016"/>
            <a:ext cx="714380" cy="35719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A638A-94F9-45F4-BF4D-CEAD4829D8AA}" type="slidenum">
              <a:rPr lang="ru-RU" smtClean="0">
                <a:solidFill>
                  <a:schemeClr val="tx1"/>
                </a:solidFill>
              </a:rPr>
              <a:pPr/>
              <a:t>12</a:t>
            </a:fld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>
    <p:newsflash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5" descr="AG00373_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57884" y="4521668"/>
            <a:ext cx="2428860" cy="233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Управляющая кнопка: назад 5">
            <a:hlinkClick r:id="rId4" action="ppaction://hlinksldjump" highlightClick="1"/>
          </p:cNvPr>
          <p:cNvSpPr/>
          <p:nvPr/>
        </p:nvSpPr>
        <p:spPr>
          <a:xfrm>
            <a:off x="357158" y="5715016"/>
            <a:ext cx="714380" cy="35719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A638A-94F9-45F4-BF4D-CEAD4829D8AA}" type="slidenum">
              <a:rPr lang="ru-RU" smtClean="0">
                <a:solidFill>
                  <a:schemeClr val="tx1"/>
                </a:solidFill>
              </a:rPr>
              <a:pPr/>
              <a:t>13</a:t>
            </a:fld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9" name="Picture 2" descr="детские обои, фантазия, ребёнок, улыбка, планеты, звёзды, цветы, космический корабль, фото, обои, картинка #415282 - www.GdeFon.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14348" y="1071546"/>
            <a:ext cx="6400845" cy="4000528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newsflash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вальная выноска 4"/>
          <p:cNvSpPr/>
          <p:nvPr/>
        </p:nvSpPr>
        <p:spPr>
          <a:xfrm>
            <a:off x="2000232" y="0"/>
            <a:ext cx="6858048" cy="1785926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dirty="0" smtClean="0">
                <a:solidFill>
                  <a:schemeClr val="tx1"/>
                </a:solidFill>
              </a:rPr>
              <a:t>Давайте попробуем ещё раз.</a:t>
            </a:r>
            <a:endParaRPr lang="ru-RU" sz="2400" b="1" i="1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7158" y="2786058"/>
            <a:ext cx="62865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2.  Укажите вектор суммы векторов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0" name="Прямая со стрелкой 19"/>
          <p:cNvCxnSpPr/>
          <p:nvPr/>
        </p:nvCxnSpPr>
        <p:spPr>
          <a:xfrm rot="5400000">
            <a:off x="4357686" y="4500570"/>
            <a:ext cx="2143140" cy="100013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>
            <a:off x="5929322" y="3929066"/>
            <a:ext cx="1285884" cy="92869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4929190" y="6000768"/>
            <a:ext cx="1357322" cy="85723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rot="5400000">
            <a:off x="5679301" y="5393533"/>
            <a:ext cx="2000240" cy="92869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 стрелкой 41">
            <a:hlinkClick r:id="rId4" action="ppaction://hlinksldjump"/>
          </p:cNvPr>
          <p:cNvCxnSpPr/>
          <p:nvPr/>
        </p:nvCxnSpPr>
        <p:spPr>
          <a:xfrm rot="16200000" flipH="1">
            <a:off x="4607731" y="5250657"/>
            <a:ext cx="2928934" cy="285752"/>
          </a:xfrm>
          <a:prstGeom prst="straightConnector1">
            <a:avLst/>
          </a:prstGeom>
          <a:ln w="571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 стрелкой 43">
            <a:hlinkClick r:id="rId4" action="ppaction://hlinksldjump"/>
          </p:cNvPr>
          <p:cNvCxnSpPr/>
          <p:nvPr/>
        </p:nvCxnSpPr>
        <p:spPr>
          <a:xfrm flipV="1">
            <a:off x="4929190" y="4857760"/>
            <a:ext cx="2214578" cy="1143008"/>
          </a:xfrm>
          <a:prstGeom prst="straightConnector1">
            <a:avLst/>
          </a:prstGeom>
          <a:ln w="571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 стрелкой 59"/>
          <p:cNvCxnSpPr/>
          <p:nvPr/>
        </p:nvCxnSpPr>
        <p:spPr>
          <a:xfrm>
            <a:off x="5643570" y="2571744"/>
            <a:ext cx="214314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 стрелкой 63"/>
          <p:cNvCxnSpPr/>
          <p:nvPr/>
        </p:nvCxnSpPr>
        <p:spPr>
          <a:xfrm>
            <a:off x="6072198" y="2571744"/>
            <a:ext cx="285752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 rot="17763138">
            <a:off x="4681877" y="4613318"/>
            <a:ext cx="857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b</a:t>
            </a:r>
            <a:endParaRPr lang="ru-RU" sz="2400" dirty="0"/>
          </a:p>
        </p:txBody>
      </p:sp>
      <p:sp>
        <p:nvSpPr>
          <p:cNvPr id="68" name="TextBox 67"/>
          <p:cNvSpPr txBox="1"/>
          <p:nvPr/>
        </p:nvSpPr>
        <p:spPr>
          <a:xfrm>
            <a:off x="6715140" y="3929066"/>
            <a:ext cx="285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</a:t>
            </a:r>
            <a:endParaRPr lang="ru-RU" sz="2400" dirty="0"/>
          </a:p>
        </p:txBody>
      </p:sp>
      <p:cxnSp>
        <p:nvCxnSpPr>
          <p:cNvPr id="76" name="Прямая со стрелкой 75"/>
          <p:cNvCxnSpPr/>
          <p:nvPr/>
        </p:nvCxnSpPr>
        <p:spPr>
          <a:xfrm rot="5400000" flipH="1" flipV="1">
            <a:off x="4644232" y="4928404"/>
            <a:ext cx="214314" cy="7302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Прямая со стрелкой 79"/>
          <p:cNvCxnSpPr/>
          <p:nvPr/>
        </p:nvCxnSpPr>
        <p:spPr>
          <a:xfrm rot="5400000" flipH="1" flipV="1">
            <a:off x="6892941" y="3894141"/>
            <a:ext cx="1588" cy="21431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TextBox 85"/>
          <p:cNvSpPr txBox="1"/>
          <p:nvPr/>
        </p:nvSpPr>
        <p:spPr>
          <a:xfrm>
            <a:off x="5643570" y="3214686"/>
            <a:ext cx="6429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б)</a:t>
            </a:r>
            <a:endParaRPr lang="ru-RU" sz="2800" b="1" dirty="0"/>
          </a:p>
        </p:txBody>
      </p:sp>
      <p:sp>
        <p:nvSpPr>
          <p:cNvPr id="21" name="Номер слайда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A638A-94F9-45F4-BF4D-CEAD4829D8AA}" type="slidenum">
              <a:rPr lang="ru-RU" smtClean="0">
                <a:solidFill>
                  <a:schemeClr val="tx1"/>
                </a:solidFill>
              </a:rPr>
              <a:pPr/>
              <a:t>14</a:t>
            </a:fld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23" name="Picture 2" descr="Сказки для инопланетян, сделать фотоэффекты онлайн лучшие для детей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21215193">
            <a:off x="796396" y="3679421"/>
            <a:ext cx="2086089" cy="2865016"/>
          </a:xfrm>
          <a:prstGeom prst="rect">
            <a:avLst/>
          </a:prstGeom>
          <a:noFill/>
        </p:spPr>
      </p:pic>
    </p:spTree>
  </p:cSld>
  <p:clrMapOvr>
    <a:masterClrMapping/>
  </p:clrMapOvr>
  <p:transition spd="med" advClick="0">
    <p:newsflash/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5" descr="AG00373_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15140" y="4214818"/>
            <a:ext cx="2428860" cy="233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Управляющая кнопка: назад 5">
            <a:hlinkClick r:id="rId4" action="ppaction://hlinksldjump" highlightClick="1"/>
          </p:cNvPr>
          <p:cNvSpPr/>
          <p:nvPr/>
        </p:nvSpPr>
        <p:spPr>
          <a:xfrm>
            <a:off x="357158" y="5715016"/>
            <a:ext cx="714380" cy="35719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A638A-94F9-45F4-BF4D-CEAD4829D8AA}" type="slidenum">
              <a:rPr lang="ru-RU" smtClean="0">
                <a:solidFill>
                  <a:schemeClr val="tx1"/>
                </a:solidFill>
              </a:rPr>
              <a:pPr/>
              <a:t>15</a:t>
            </a:fld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9" name="Picture 2" descr="детские обои, фантазия, ребёнок, улыбка, планеты, звёзды, цветы, космический корабль, фото, обои, картинка #415282 - www.GdeFon.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14348" y="1071546"/>
            <a:ext cx="6400845" cy="4000528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newsflash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вальная выноска 4"/>
          <p:cNvSpPr/>
          <p:nvPr/>
        </p:nvSpPr>
        <p:spPr>
          <a:xfrm>
            <a:off x="2000232" y="0"/>
            <a:ext cx="6858048" cy="1785926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dirty="0" smtClean="0">
                <a:solidFill>
                  <a:schemeClr val="tx1"/>
                </a:solidFill>
              </a:rPr>
              <a:t>И ещё раз.</a:t>
            </a:r>
            <a:endParaRPr lang="ru-RU" sz="2400" b="1" i="1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8596" y="2500306"/>
            <a:ext cx="72152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3.  Укажите вектор разности векторов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0" name="Прямая со стрелкой 19"/>
          <p:cNvCxnSpPr/>
          <p:nvPr/>
        </p:nvCxnSpPr>
        <p:spPr>
          <a:xfrm rot="5400000">
            <a:off x="4357686" y="4500570"/>
            <a:ext cx="2143140" cy="100013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>
            <a:off x="5929322" y="3929066"/>
            <a:ext cx="1285884" cy="92869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4929190" y="6000768"/>
            <a:ext cx="1357322" cy="85723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rot="5400000">
            <a:off x="5679301" y="5393533"/>
            <a:ext cx="2000240" cy="92869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 стрелкой 41">
            <a:hlinkClick r:id="rId4" action="ppaction://hlinksldjump"/>
          </p:cNvPr>
          <p:cNvCxnSpPr/>
          <p:nvPr/>
        </p:nvCxnSpPr>
        <p:spPr>
          <a:xfrm rot="16200000" flipH="1">
            <a:off x="4607731" y="5250657"/>
            <a:ext cx="2928934" cy="285752"/>
          </a:xfrm>
          <a:prstGeom prst="straightConnector1">
            <a:avLst/>
          </a:prstGeom>
          <a:ln w="571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 стрелкой 43">
            <a:hlinkClick r:id="rId5" action="ppaction://hlinksldjump"/>
          </p:cNvPr>
          <p:cNvCxnSpPr/>
          <p:nvPr/>
        </p:nvCxnSpPr>
        <p:spPr>
          <a:xfrm flipV="1">
            <a:off x="4929190" y="4857760"/>
            <a:ext cx="2214578" cy="1143008"/>
          </a:xfrm>
          <a:prstGeom prst="straightConnector1">
            <a:avLst/>
          </a:prstGeom>
          <a:ln w="571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 стрелкой 59"/>
          <p:cNvCxnSpPr/>
          <p:nvPr/>
        </p:nvCxnSpPr>
        <p:spPr>
          <a:xfrm>
            <a:off x="6143636" y="2571744"/>
            <a:ext cx="214314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 стрелкой 63"/>
          <p:cNvCxnSpPr/>
          <p:nvPr/>
        </p:nvCxnSpPr>
        <p:spPr>
          <a:xfrm>
            <a:off x="6572264" y="2571744"/>
            <a:ext cx="285752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 rot="17763138">
            <a:off x="4681877" y="4613318"/>
            <a:ext cx="857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b</a:t>
            </a:r>
            <a:endParaRPr lang="ru-RU" sz="2400" dirty="0"/>
          </a:p>
        </p:txBody>
      </p:sp>
      <p:sp>
        <p:nvSpPr>
          <p:cNvPr id="68" name="TextBox 67"/>
          <p:cNvSpPr txBox="1"/>
          <p:nvPr/>
        </p:nvSpPr>
        <p:spPr>
          <a:xfrm>
            <a:off x="6715140" y="3929066"/>
            <a:ext cx="285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</a:t>
            </a:r>
            <a:endParaRPr lang="ru-RU" sz="2400" dirty="0"/>
          </a:p>
        </p:txBody>
      </p:sp>
      <p:cxnSp>
        <p:nvCxnSpPr>
          <p:cNvPr id="76" name="Прямая со стрелкой 75"/>
          <p:cNvCxnSpPr/>
          <p:nvPr/>
        </p:nvCxnSpPr>
        <p:spPr>
          <a:xfrm rot="5400000" flipH="1" flipV="1">
            <a:off x="4644232" y="4928404"/>
            <a:ext cx="214314" cy="7302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Прямая со стрелкой 79"/>
          <p:cNvCxnSpPr/>
          <p:nvPr/>
        </p:nvCxnSpPr>
        <p:spPr>
          <a:xfrm rot="5400000" flipH="1" flipV="1">
            <a:off x="6892941" y="3894141"/>
            <a:ext cx="1588" cy="21431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TextBox 85"/>
          <p:cNvSpPr txBox="1"/>
          <p:nvPr/>
        </p:nvSpPr>
        <p:spPr>
          <a:xfrm>
            <a:off x="5643570" y="3214686"/>
            <a:ext cx="6429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б)</a:t>
            </a:r>
            <a:endParaRPr lang="ru-RU" sz="2800" b="1" dirty="0"/>
          </a:p>
        </p:txBody>
      </p:sp>
      <p:sp>
        <p:nvSpPr>
          <p:cNvPr id="21" name="Номер слайда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A638A-94F9-45F4-BF4D-CEAD4829D8AA}" type="slidenum">
              <a:rPr lang="ru-RU" smtClean="0">
                <a:solidFill>
                  <a:schemeClr val="tx1"/>
                </a:solidFill>
              </a:rPr>
              <a:pPr/>
              <a:t>16</a:t>
            </a:fld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>
    <p:newsflash/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5" descr="AG00373_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71802" y="857232"/>
            <a:ext cx="4929222" cy="47414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Управляющая кнопка: назад 5">
            <a:hlinkClick r:id="rId4" action="ppaction://hlinksldjump" highlightClick="1"/>
          </p:cNvPr>
          <p:cNvSpPr/>
          <p:nvPr/>
        </p:nvSpPr>
        <p:spPr>
          <a:xfrm>
            <a:off x="357158" y="5715016"/>
            <a:ext cx="714380" cy="35719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A638A-94F9-45F4-BF4D-CEAD4829D8AA}" type="slidenum">
              <a:rPr lang="ru-RU" smtClean="0">
                <a:solidFill>
                  <a:schemeClr val="tx1"/>
                </a:solidFill>
              </a:rPr>
              <a:pPr/>
              <a:t>17</a:t>
            </a:fld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>
    <p:newsflash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Управляющая кнопка: назад 4">
            <a:hlinkClick r:id="rId3" action="ppaction://hlinksldjump" highlightClick="1"/>
          </p:cNvPr>
          <p:cNvSpPr/>
          <p:nvPr/>
        </p:nvSpPr>
        <p:spPr>
          <a:xfrm>
            <a:off x="285720" y="5500702"/>
            <a:ext cx="500066" cy="428628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A638A-94F9-45F4-BF4D-CEAD4829D8AA}" type="slidenum">
              <a:rPr lang="ru-RU" smtClean="0">
                <a:solidFill>
                  <a:schemeClr val="tx1"/>
                </a:solidFill>
              </a:rPr>
              <a:pPr/>
              <a:t>18</a:t>
            </a:fld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53250" name="Picture 2" descr="Поделки - Поделки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285852" y="1000108"/>
            <a:ext cx="6096000" cy="493395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newsflash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вальная выноска 4"/>
          <p:cNvSpPr/>
          <p:nvPr/>
        </p:nvSpPr>
        <p:spPr>
          <a:xfrm>
            <a:off x="928662" y="357166"/>
            <a:ext cx="8215338" cy="4643470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i="1" dirty="0" smtClean="0"/>
          </a:p>
          <a:p>
            <a:pPr algn="ctr"/>
            <a:r>
              <a:rPr lang="ru-RU" sz="2400" b="1" i="1" dirty="0" smtClean="0">
                <a:solidFill>
                  <a:schemeClr val="tx1"/>
                </a:solidFill>
              </a:rPr>
              <a:t>Дорогой друг!!! Вот и закончилось наше увлекательное путешествие. Я думаю, что ты усвоил новый материал. И всегда будешь выполнять сложение и вычитание векторов на  « 5». Не забывай ,что мир полон ярких красок и интересных вещей!! </a:t>
            </a:r>
          </a:p>
          <a:p>
            <a:pPr algn="ctr"/>
            <a:r>
              <a:rPr lang="ru-RU" sz="2400" b="1" i="1" dirty="0" smtClean="0">
                <a:solidFill>
                  <a:schemeClr val="tx1"/>
                </a:solidFill>
              </a:rPr>
              <a:t>Твой самый, самый лучший друг </a:t>
            </a:r>
            <a:r>
              <a:rPr lang="ru-RU" sz="2400" b="1" i="1" dirty="0" err="1" smtClean="0">
                <a:solidFill>
                  <a:schemeClr val="tx1"/>
                </a:solidFill>
              </a:rPr>
              <a:t>Космонавтик</a:t>
            </a:r>
            <a:r>
              <a:rPr lang="ru-RU" sz="2400" b="1" i="1" dirty="0" smtClean="0">
                <a:solidFill>
                  <a:schemeClr val="tx1"/>
                </a:solidFill>
              </a:rPr>
              <a:t> !</a:t>
            </a:r>
          </a:p>
          <a:p>
            <a:pPr algn="ctr"/>
            <a:endParaRPr lang="ru-RU" sz="2400" b="1" i="1" dirty="0">
              <a:solidFill>
                <a:schemeClr val="tx1"/>
              </a:solidFill>
            </a:endParaRPr>
          </a:p>
          <a:p>
            <a:pPr algn="ctr"/>
            <a:r>
              <a:rPr lang="ru-RU" sz="2400" b="1" i="1" dirty="0" smtClean="0">
                <a:solidFill>
                  <a:schemeClr val="tx1"/>
                </a:solidFill>
              </a:rPr>
              <a:t>КОНЕЦ!!</a:t>
            </a:r>
            <a:endParaRPr lang="ru-RU" sz="2400" b="1" i="1" dirty="0">
              <a:solidFill>
                <a:schemeClr val="tx1"/>
              </a:solidFill>
            </a:endParaRPr>
          </a:p>
        </p:txBody>
      </p:sp>
      <p:sp>
        <p:nvSpPr>
          <p:cNvPr id="4" name="Управляющая кнопка: назад 3">
            <a:hlinkClick r:id="rId3" action="ppaction://hlinksldjump" highlightClick="1"/>
          </p:cNvPr>
          <p:cNvSpPr/>
          <p:nvPr/>
        </p:nvSpPr>
        <p:spPr>
          <a:xfrm>
            <a:off x="2928926" y="6215082"/>
            <a:ext cx="642942" cy="428628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A638A-94F9-45F4-BF4D-CEAD4829D8AA}" type="slidenum">
              <a:rPr lang="ru-RU" smtClean="0">
                <a:solidFill>
                  <a:schemeClr val="tx1"/>
                </a:solidFill>
              </a:rPr>
              <a:pPr/>
              <a:t>19</a:t>
            </a:fld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6" name="Picture 2" descr="Профессии 5 - Человек - Картинки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5720" y="3295424"/>
            <a:ext cx="2285984" cy="3562576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newsflash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142900"/>
            <a:ext cx="8686800" cy="838200"/>
          </a:xfrm>
        </p:spPr>
        <p:txBody>
          <a:bodyPr/>
          <a:lstStyle/>
          <a:p>
            <a:pPr algn="ctr"/>
            <a:r>
              <a:rPr lang="ru-RU" b="1" i="1" dirty="0" smtClean="0"/>
              <a:t>Содержание:</a:t>
            </a:r>
            <a:endParaRPr lang="ru-RU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571480"/>
            <a:ext cx="8686800" cy="5929329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571500" indent="-571500">
              <a:buClrTx/>
              <a:buNone/>
            </a:pPr>
            <a:r>
              <a:rPr lang="ru-RU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4" action="ppaction://hlinksldjump"/>
              </a:rPr>
              <a:t>1. Цели урока.</a:t>
            </a:r>
            <a:endParaRPr lang="ru-RU" sz="2800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71500" indent="-571500">
              <a:buClrTx/>
              <a:buNone/>
            </a:pPr>
            <a:r>
              <a:rPr lang="ru-RU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5" action="ppaction://hlinksldjump"/>
              </a:rPr>
              <a:t>2. Основная часть.</a:t>
            </a:r>
            <a:endParaRPr lang="ru-RU" sz="2800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71500" indent="-571500">
              <a:buClrTx/>
              <a:buFont typeface="Wingdings" pitchFamily="2" charset="2"/>
              <a:buChar char="Ø"/>
            </a:pPr>
            <a:r>
              <a:rPr lang="ru-RU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5" action="ppaction://hlinksldjump"/>
              </a:rPr>
              <a:t>Сложение векторов.</a:t>
            </a:r>
            <a:endParaRPr lang="ru-RU" sz="2800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71500" indent="-571500">
              <a:buClrTx/>
              <a:buNone/>
            </a:pPr>
            <a:r>
              <a:rPr lang="ru-RU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</a:t>
            </a:r>
            <a:r>
              <a:rPr lang="ru-RU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6" action="ppaction://hlinksldjump"/>
              </a:rPr>
              <a:t>а) Правило треугольника</a:t>
            </a:r>
            <a:endParaRPr lang="ru-RU" sz="2800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71500" indent="-571500">
              <a:buClrTx/>
              <a:buNone/>
            </a:pPr>
            <a:r>
              <a:rPr lang="ru-RU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</a:t>
            </a:r>
            <a:r>
              <a:rPr lang="ru-RU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7" action="ppaction://hlinksldjump"/>
              </a:rPr>
              <a:t>б) Правило параллелограмма.</a:t>
            </a:r>
            <a:endParaRPr lang="ru-RU" sz="2800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71500" indent="-571500">
              <a:buClrTx/>
              <a:buFont typeface="Wingdings" pitchFamily="2" charset="2"/>
              <a:buChar char="Ø"/>
            </a:pPr>
            <a:r>
              <a:rPr lang="ru-RU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8" action="ppaction://hlinksldjump"/>
              </a:rPr>
              <a:t>Вычитание векторов.</a:t>
            </a:r>
            <a:endParaRPr lang="ru-RU" sz="2800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71500" indent="-571500">
              <a:buClrTx/>
              <a:buNone/>
            </a:pPr>
            <a:r>
              <a:rPr lang="ru-RU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</a:t>
            </a:r>
            <a:r>
              <a:rPr lang="ru-RU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9" action="ppaction://hlinksldjump"/>
              </a:rPr>
              <a:t>а) По определению.</a:t>
            </a:r>
            <a:endParaRPr lang="ru-RU" sz="2800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71500" indent="-571500">
              <a:buClrTx/>
              <a:buNone/>
            </a:pPr>
            <a:r>
              <a:rPr lang="ru-RU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</a:t>
            </a:r>
            <a:r>
              <a:rPr lang="ru-RU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10" action="ppaction://hlinksldjump"/>
              </a:rPr>
              <a:t>б) С помощью противоположного вектора.</a:t>
            </a:r>
            <a:endParaRPr lang="ru-RU" sz="2800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71500" indent="-571500">
              <a:buClrTx/>
              <a:buFont typeface="Wingdings" pitchFamily="2" charset="2"/>
              <a:buChar char="Ø"/>
            </a:pPr>
            <a:r>
              <a:rPr lang="ru-RU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11" action="ppaction://hlinksldjump"/>
              </a:rPr>
              <a:t>Экспресс – опрос.</a:t>
            </a:r>
            <a:endParaRPr lang="ru-RU" sz="2800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71500" indent="-571500">
              <a:buClrTx/>
              <a:buFont typeface="Wingdings" pitchFamily="2" charset="2"/>
              <a:buChar char="Ø"/>
            </a:pPr>
            <a:r>
              <a:rPr lang="ru-RU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12" action="ppaction://hlinksldjump"/>
              </a:rPr>
              <a:t>Заключение.</a:t>
            </a:r>
            <a:endParaRPr lang="ru-RU" sz="2800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71500" indent="-571500">
              <a:buClrTx/>
              <a:buNone/>
            </a:pPr>
            <a:r>
              <a:rPr lang="ru-RU" sz="2800" b="1" i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13" action="ppaction://hlinksldjump"/>
              </a:rPr>
              <a:t>4</a:t>
            </a:r>
            <a:r>
              <a:rPr lang="ru-RU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13" action="ppaction://hlinksldjump"/>
              </a:rPr>
              <a:t>. Список литературы.</a:t>
            </a:r>
            <a:endParaRPr lang="ru-RU" sz="2800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71500" indent="-571500">
              <a:buFont typeface="+mj-lt"/>
              <a:buAutoNum type="romanUcPeriod"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A638A-94F9-45F4-BF4D-CEAD4829D8AA}" type="slidenum">
              <a:rPr lang="ru-RU" smtClean="0">
                <a:solidFill>
                  <a:schemeClr val="tx1"/>
                </a:solidFill>
              </a:rPr>
              <a:pPr/>
              <a:t>2</a:t>
            </a:fld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>
    <p:newsflash/>
    <p:sndAc>
      <p:stSnd>
        <p:snd r:embed="rId3" name="chimes.wav"/>
      </p:stSnd>
    </p:sndAc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Управляющая кнопка: назад 2">
            <a:hlinkClick r:id="rId3" action="ppaction://hlinksldjump" highlightClick="1"/>
          </p:cNvPr>
          <p:cNvSpPr/>
          <p:nvPr/>
        </p:nvSpPr>
        <p:spPr>
          <a:xfrm>
            <a:off x="285720" y="5715016"/>
            <a:ext cx="571504" cy="428628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/>
              <a:t>Список используемой литературы:</a:t>
            </a:r>
            <a:endParaRPr lang="ru-RU" b="1" i="1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0" y="2000240"/>
            <a:ext cx="8991600" cy="4525963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ru-RU" sz="2800" b="1" i="1" dirty="0" smtClean="0"/>
              <a:t>  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1. Учебник «Геометрия 7 – 9»: (авт. </a:t>
            </a:r>
            <a:r>
              <a:rPr lang="ru-RU" sz="2800" b="1" i="1" dirty="0" err="1" smtClean="0">
                <a:latin typeface="Times New Roman" pitchFamily="18" charset="0"/>
                <a:cs typeface="Times New Roman" pitchFamily="18" charset="0"/>
              </a:rPr>
              <a:t>Л.С.Атанасян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, В.Ф.Бутузов, С.Б.Кадомцев и др.) – М.: Просвещение, 2009.</a:t>
            </a:r>
          </a:p>
          <a:p>
            <a:pPr marL="514350" indent="-514350">
              <a:buNone/>
            </a:pPr>
            <a:endParaRPr lang="ru-RU" sz="2800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 2. Опорные конспекты учителя.</a:t>
            </a:r>
          </a:p>
          <a:p>
            <a:pPr marL="514350" indent="-514350">
              <a:buNone/>
            </a:pPr>
            <a:endParaRPr lang="ru-RU" sz="2800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A638A-94F9-45F4-BF4D-CEAD4829D8AA}" type="slidenum">
              <a:rPr lang="ru-RU" smtClean="0">
                <a:solidFill>
                  <a:schemeClr val="tx1"/>
                </a:solidFill>
              </a:rPr>
              <a:pPr/>
              <a:t>20</a:t>
            </a:fld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>
    <p:newsflash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220"/>
                            </p:stCondLst>
                            <p:childTnLst>
                              <p:par>
                                <p:cTn id="1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300"/>
                            </p:stCondLst>
                            <p:childTnLst>
                              <p:par>
                                <p:cTn id="21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3" dur="8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4" dur="8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8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A638A-94F9-45F4-BF4D-CEAD4829D8AA}" type="slidenum">
              <a:rPr lang="ru-RU" smtClean="0">
                <a:solidFill>
                  <a:schemeClr val="tx1"/>
                </a:solidFill>
              </a:rPr>
              <a:pPr/>
              <a:t>3</a:t>
            </a:fld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7467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/>
            </a:r>
            <a:br>
              <a:rPr lang="ru-RU" b="1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ru-RU" b="1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/>
            </a:r>
            <a:br>
              <a:rPr lang="ru-RU" b="1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ru-RU" b="1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/>
            </a:r>
            <a:br>
              <a:rPr lang="ru-RU" b="1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ru-RU" b="1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Что мы должны узнать на уроке?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b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b="1" i="1" dirty="0" smtClean="0"/>
              <a:t> </a:t>
            </a:r>
            <a:br>
              <a:rPr lang="ru-RU" b="1" i="1" dirty="0" smtClean="0"/>
            </a:br>
            <a:r>
              <a:rPr lang="ru-RU" b="1" i="1" dirty="0" smtClean="0"/>
              <a:t> </a:t>
            </a:r>
            <a:r>
              <a:rPr lang="ru-RU" b="1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Наши цели:</a:t>
            </a:r>
            <a:br>
              <a:rPr lang="ru-RU" b="1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4294967295"/>
          </p:nvPr>
        </p:nvSpPr>
        <p:spPr>
          <a:xfrm>
            <a:off x="0" y="1600200"/>
            <a:ext cx="3657600" cy="4525963"/>
          </a:xfrm>
        </p:spPr>
        <p:txBody>
          <a:bodyPr>
            <a:normAutofit fontScale="92500"/>
          </a:bodyPr>
          <a:lstStyle/>
          <a:p>
            <a:pPr marL="514350" indent="-514350">
              <a:buClrTx/>
              <a:buFont typeface="+mj-lt"/>
              <a:buAutoNum type="arabicPeriod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Узнать способы сложение и вычитания векторов.</a:t>
            </a:r>
          </a:p>
          <a:p>
            <a:pPr marL="514350" indent="-514350">
              <a:buClrTx/>
              <a:buFont typeface="+mj-lt"/>
              <a:buAutoNum type="arabicPeriod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Научиться складывать векторы.</a:t>
            </a:r>
          </a:p>
          <a:p>
            <a:pPr marL="514350" indent="-514350">
              <a:buClrTx/>
              <a:buFont typeface="+mj-lt"/>
              <a:buAutoNum type="arabicPeriod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Узнать способы вычитания векторов. </a:t>
            </a:r>
          </a:p>
          <a:p>
            <a:pPr marL="514350" indent="-514350">
              <a:buClrTx/>
              <a:buFont typeface="+mj-lt"/>
              <a:buAutoNum type="arabicPeriod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Научиться вычитать векторы.</a:t>
            </a:r>
          </a:p>
          <a:p>
            <a:endParaRPr lang="ru-RU" dirty="0"/>
          </a:p>
        </p:txBody>
      </p:sp>
      <p:sp>
        <p:nvSpPr>
          <p:cNvPr id="5" name="Овальная выноска 4"/>
          <p:cNvSpPr/>
          <p:nvPr/>
        </p:nvSpPr>
        <p:spPr>
          <a:xfrm>
            <a:off x="928662" y="1571612"/>
            <a:ext cx="5357850" cy="3571900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 algn="ctr"/>
            <a:r>
              <a:rPr lang="ru-RU" sz="2400" b="1" i="1" dirty="0" smtClean="0">
                <a:solidFill>
                  <a:schemeClr val="tx1"/>
                </a:solidFill>
              </a:rPr>
              <a:t>Привет мой друг!!!</a:t>
            </a:r>
          </a:p>
          <a:p>
            <a:pPr algn="ctr"/>
            <a:r>
              <a:rPr lang="ru-RU" sz="2400" b="1" i="1" dirty="0" smtClean="0">
                <a:solidFill>
                  <a:schemeClr val="tx1"/>
                </a:solidFill>
              </a:rPr>
              <a:t>Я </a:t>
            </a:r>
            <a:r>
              <a:rPr lang="ru-RU" sz="2400" b="1" i="1" dirty="0" err="1" smtClean="0">
                <a:solidFill>
                  <a:schemeClr val="tx1"/>
                </a:solidFill>
              </a:rPr>
              <a:t>Космонавтик</a:t>
            </a:r>
            <a:r>
              <a:rPr lang="ru-RU" sz="2400" b="1" i="1" dirty="0" smtClean="0">
                <a:solidFill>
                  <a:schemeClr val="tx1"/>
                </a:solidFill>
              </a:rPr>
              <a:t> ! Хочешь узнать больше о планете Вектор? Присоединяйся к нам. </a:t>
            </a:r>
            <a:endParaRPr lang="ru-RU" sz="2400" b="1" i="1" dirty="0">
              <a:solidFill>
                <a:schemeClr val="tx1"/>
              </a:solidFill>
            </a:endParaRPr>
          </a:p>
        </p:txBody>
      </p:sp>
      <p:sp>
        <p:nvSpPr>
          <p:cNvPr id="6" name="Управляющая кнопка: назад 5">
            <a:hlinkClick r:id="rId3" action="ppaction://hlinksldjump" highlightClick="1"/>
          </p:cNvPr>
          <p:cNvSpPr/>
          <p:nvPr/>
        </p:nvSpPr>
        <p:spPr>
          <a:xfrm>
            <a:off x="214282" y="5643578"/>
            <a:ext cx="714380" cy="428628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2706" name="Picture 2" descr="Профессии 5 - Человек - Картинки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72198" y="1571612"/>
            <a:ext cx="2643174" cy="4119236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newsflash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0"/>
                            </p:stCondLst>
                            <p:childTnLst>
                              <p:par>
                                <p:cTn id="17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7000"/>
                            </p:stCondLst>
                            <p:childTnLst>
                              <p:par>
                                <p:cTn id="21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9000"/>
                            </p:stCondLst>
                            <p:childTnLst>
                              <p:par>
                                <p:cTn id="25" presetID="19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вальная выноска 2"/>
          <p:cNvSpPr/>
          <p:nvPr/>
        </p:nvSpPr>
        <p:spPr>
          <a:xfrm>
            <a:off x="1785918" y="0"/>
            <a:ext cx="3643338" cy="1714488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dirty="0" smtClean="0">
                <a:solidFill>
                  <a:schemeClr val="tx1"/>
                </a:solidFill>
              </a:rPr>
              <a:t>Так -так -так ! Посмотрим, что тут у нас.</a:t>
            </a:r>
            <a:endParaRPr lang="ru-RU" sz="2400" b="1" i="1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00364" y="2071678"/>
            <a:ext cx="50720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357158" y="1928802"/>
            <a:ext cx="87868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22" name="TextBox 21"/>
          <p:cNvSpPr txBox="1"/>
          <p:nvPr/>
        </p:nvSpPr>
        <p:spPr>
          <a:xfrm rot="19240063">
            <a:off x="3324820" y="4120186"/>
            <a:ext cx="32147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 </a:t>
            </a:r>
            <a:r>
              <a:rPr lang="ru-RU" dirty="0" smtClean="0"/>
              <a:t>                </a:t>
            </a:r>
            <a:endParaRPr lang="ru-RU" dirty="0"/>
          </a:p>
        </p:txBody>
      </p:sp>
      <p:sp>
        <p:nvSpPr>
          <p:cNvPr id="49" name="TextBox 48"/>
          <p:cNvSpPr txBox="1"/>
          <p:nvPr/>
        </p:nvSpPr>
        <p:spPr>
          <a:xfrm>
            <a:off x="2571736" y="2071678"/>
            <a:ext cx="635798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sz="2800" b="1" i="1" u="sng" dirty="0" smtClean="0">
                <a:latin typeface="Times New Roman" pitchFamily="18" charset="0"/>
                <a:cs typeface="Times New Roman" pitchFamily="18" charset="0"/>
              </a:rPr>
              <a:t>Суммой двух векторов 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называется </a:t>
            </a:r>
            <a:r>
              <a:rPr lang="ru-RU" sz="2800" b="1" i="1" u="sng" dirty="0" smtClean="0">
                <a:latin typeface="Times New Roman" pitchFamily="18" charset="0"/>
                <a:cs typeface="Times New Roman" pitchFamily="18" charset="0"/>
              </a:rPr>
              <a:t>вектор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начало которого – в начале первого вектора, а конец – в конце второго вектора.</a:t>
            </a:r>
            <a:endParaRPr lang="ru-RU" sz="28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" name="Стрелка вверх 50"/>
          <p:cNvSpPr/>
          <p:nvPr/>
        </p:nvSpPr>
        <p:spPr>
          <a:xfrm>
            <a:off x="2928926" y="4357694"/>
            <a:ext cx="71438" cy="1643074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Стрелка вправо 51"/>
          <p:cNvSpPr/>
          <p:nvPr/>
        </p:nvSpPr>
        <p:spPr>
          <a:xfrm>
            <a:off x="3000364" y="4357694"/>
            <a:ext cx="1928826" cy="71438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Стрелка вправо 52"/>
          <p:cNvSpPr/>
          <p:nvPr/>
        </p:nvSpPr>
        <p:spPr>
          <a:xfrm rot="19228998" flipV="1">
            <a:off x="2676649" y="5144631"/>
            <a:ext cx="2512863" cy="109679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2428860" y="4643446"/>
            <a:ext cx="5715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 smtClean="0"/>
          </a:p>
          <a:p>
            <a:endParaRPr lang="ru-RU" dirty="0"/>
          </a:p>
          <a:p>
            <a:r>
              <a:rPr lang="ru-RU" dirty="0"/>
              <a:t>а</a:t>
            </a:r>
          </a:p>
        </p:txBody>
      </p:sp>
      <p:sp>
        <p:nvSpPr>
          <p:cNvPr id="55" name="Стрелка вправо 54"/>
          <p:cNvSpPr/>
          <p:nvPr/>
        </p:nvSpPr>
        <p:spPr>
          <a:xfrm>
            <a:off x="2500298" y="5214950"/>
            <a:ext cx="142876" cy="45719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TextBox 55"/>
          <p:cNvSpPr txBox="1"/>
          <p:nvPr/>
        </p:nvSpPr>
        <p:spPr>
          <a:xfrm>
            <a:off x="3143240" y="4000504"/>
            <a:ext cx="1285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    </a:t>
            </a:r>
            <a:r>
              <a:rPr lang="en-US" dirty="0" smtClean="0"/>
              <a:t>b</a:t>
            </a:r>
            <a:endParaRPr lang="ru-RU" dirty="0"/>
          </a:p>
        </p:txBody>
      </p:sp>
      <p:sp>
        <p:nvSpPr>
          <p:cNvPr id="57" name="Стрелка вправо 56"/>
          <p:cNvSpPr/>
          <p:nvPr/>
        </p:nvSpPr>
        <p:spPr>
          <a:xfrm>
            <a:off x="3571868" y="4071942"/>
            <a:ext cx="142876" cy="45719"/>
          </a:xfrm>
          <a:prstGeom prst="right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8" name="TextBox 57"/>
          <p:cNvSpPr txBox="1"/>
          <p:nvPr/>
        </p:nvSpPr>
        <p:spPr>
          <a:xfrm rot="19145643">
            <a:off x="3572319" y="5184355"/>
            <a:ext cx="1571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     а + </a:t>
            </a:r>
            <a:r>
              <a:rPr lang="en-US" dirty="0" smtClean="0"/>
              <a:t>b</a:t>
            </a:r>
            <a:endParaRPr lang="ru-RU" dirty="0"/>
          </a:p>
        </p:txBody>
      </p:sp>
      <p:sp>
        <p:nvSpPr>
          <p:cNvPr id="59" name="Стрелка вправо 58"/>
          <p:cNvSpPr/>
          <p:nvPr/>
        </p:nvSpPr>
        <p:spPr>
          <a:xfrm rot="19157426">
            <a:off x="3935122" y="5409085"/>
            <a:ext cx="240881" cy="107962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Стрелка вправо 59"/>
          <p:cNvSpPr/>
          <p:nvPr/>
        </p:nvSpPr>
        <p:spPr>
          <a:xfrm rot="18916709">
            <a:off x="4228175" y="5134105"/>
            <a:ext cx="231029" cy="133028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TextBox 60"/>
          <p:cNvSpPr txBox="1"/>
          <p:nvPr/>
        </p:nvSpPr>
        <p:spPr>
          <a:xfrm>
            <a:off x="2928926" y="4286256"/>
            <a:ext cx="2857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62" name="TextBox 61"/>
          <p:cNvSpPr txBox="1"/>
          <p:nvPr/>
        </p:nvSpPr>
        <p:spPr>
          <a:xfrm>
            <a:off x="6072166" y="4143380"/>
            <a:ext cx="30718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63" name="TextBox 62"/>
          <p:cNvSpPr txBox="1"/>
          <p:nvPr/>
        </p:nvSpPr>
        <p:spPr>
          <a:xfrm>
            <a:off x="3000364" y="4000504"/>
            <a:ext cx="33575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64" name="TextBox 63"/>
          <p:cNvSpPr txBox="1"/>
          <p:nvPr/>
        </p:nvSpPr>
        <p:spPr>
          <a:xfrm>
            <a:off x="2928926" y="4214818"/>
            <a:ext cx="2571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23" name="Управляющая кнопка: назад 22">
            <a:hlinkClick r:id="rId3" action="ppaction://hlinksldjump" highlightClick="1"/>
          </p:cNvPr>
          <p:cNvSpPr/>
          <p:nvPr/>
        </p:nvSpPr>
        <p:spPr>
          <a:xfrm>
            <a:off x="428596" y="5357826"/>
            <a:ext cx="642942" cy="428628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Номер слайда 2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A638A-94F9-45F4-BF4D-CEAD4829D8AA}" type="slidenum">
              <a:rPr lang="ru-RU" smtClean="0">
                <a:solidFill>
                  <a:schemeClr val="tx1"/>
                </a:solidFill>
              </a:rPr>
              <a:pPr/>
              <a:t>4</a:t>
            </a:fld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71682" name="Picture 2" descr="Сказки для инопланетян, сделать фотоэффекты онлайн лучшие для детей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1798133"/>
            <a:ext cx="2357422" cy="3237662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newsflash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" dur="80"/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" dur="80"/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80"/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54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6540"/>
                            </p:stCondLst>
                            <p:childTnLst>
                              <p:par>
                                <p:cTn id="2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8540"/>
                            </p:stCondLst>
                            <p:childTnLst>
                              <p:par>
                                <p:cTn id="41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2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2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2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2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1" grpId="0" animBg="1"/>
      <p:bldP spid="52" grpId="0" animBg="1"/>
      <p:bldP spid="53" grpId="0" animBg="1"/>
      <p:bldP spid="54" grpId="0"/>
      <p:bldP spid="55" grpId="0" animBg="1"/>
      <p:bldP spid="56" grpId="0"/>
      <p:bldP spid="57" grpId="0" animBg="1"/>
      <p:bldP spid="58" grpId="0"/>
      <p:bldP spid="59" grpId="0" animBg="1"/>
      <p:bldP spid="6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вальная выноска 2"/>
          <p:cNvSpPr/>
          <p:nvPr/>
        </p:nvSpPr>
        <p:spPr>
          <a:xfrm>
            <a:off x="2786050" y="0"/>
            <a:ext cx="3643338" cy="1714488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dirty="0" smtClean="0">
                <a:solidFill>
                  <a:schemeClr val="tx1"/>
                </a:solidFill>
              </a:rPr>
              <a:t>Первый Способ.</a:t>
            </a:r>
            <a:endParaRPr lang="ru-RU" sz="2400" b="1" i="1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00364" y="2071678"/>
            <a:ext cx="50720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357158" y="1928802"/>
            <a:ext cx="87868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49" name="TextBox 48"/>
          <p:cNvSpPr txBox="1"/>
          <p:nvPr/>
        </p:nvSpPr>
        <p:spPr>
          <a:xfrm>
            <a:off x="2571736" y="2071678"/>
            <a:ext cx="50720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sz="3200" b="1" i="1" u="sng" dirty="0" smtClean="0">
                <a:latin typeface="Times New Roman" pitchFamily="18" charset="0"/>
                <a:cs typeface="Times New Roman" pitchFamily="18" charset="0"/>
              </a:rPr>
              <a:t>Правило треугольника.</a:t>
            </a:r>
            <a:endParaRPr lang="ru-RU" sz="3200" b="1" i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428596" y="3000372"/>
            <a:ext cx="8501090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От точки   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  отложим  вектор 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AB.</a:t>
            </a:r>
            <a:endParaRPr lang="ru-RU" sz="2800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От точки  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 отложим вектор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BC.</a:t>
            </a:r>
            <a:endParaRPr lang="ru-RU" sz="2800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Тогда вектор 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AC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 равен сумме векторов  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AB 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BC.</a:t>
            </a:r>
            <a:r>
              <a:rPr lang="ru-RU" sz="2800" b="1" i="1" dirty="0" smtClean="0"/>
              <a:t>     </a:t>
            </a:r>
            <a:r>
              <a:rPr lang="ru-RU" dirty="0" smtClean="0"/>
              <a:t>                                             </a:t>
            </a:r>
          </a:p>
          <a:p>
            <a:r>
              <a:rPr lang="ru-RU" dirty="0" smtClean="0"/>
              <a:t>  </a:t>
            </a:r>
            <a:endParaRPr lang="ru-RU" dirty="0"/>
          </a:p>
        </p:txBody>
      </p:sp>
      <p:sp>
        <p:nvSpPr>
          <p:cNvPr id="62" name="TextBox 61"/>
          <p:cNvSpPr txBox="1"/>
          <p:nvPr/>
        </p:nvSpPr>
        <p:spPr>
          <a:xfrm>
            <a:off x="5214942" y="5072074"/>
            <a:ext cx="30718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23" name="TextBox 22"/>
          <p:cNvSpPr txBox="1"/>
          <p:nvPr/>
        </p:nvSpPr>
        <p:spPr>
          <a:xfrm>
            <a:off x="2500298" y="6143644"/>
            <a:ext cx="3770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А</a:t>
            </a:r>
            <a:endParaRPr lang="ru-RU" sz="2800" b="1" dirty="0"/>
          </a:p>
        </p:txBody>
      </p:sp>
      <p:cxnSp>
        <p:nvCxnSpPr>
          <p:cNvPr id="25" name="Прямая со стрелкой 24"/>
          <p:cNvCxnSpPr/>
          <p:nvPr/>
        </p:nvCxnSpPr>
        <p:spPr>
          <a:xfrm rot="5400000" flipH="1" flipV="1">
            <a:off x="2500298" y="5429264"/>
            <a:ext cx="1357322" cy="50006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3071802" y="4572008"/>
            <a:ext cx="2857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В</a:t>
            </a:r>
            <a:endParaRPr lang="ru-RU" sz="2800" b="1" dirty="0"/>
          </a:p>
        </p:txBody>
      </p:sp>
      <p:cxnSp>
        <p:nvCxnSpPr>
          <p:cNvPr id="28" name="Прямая со стрелкой 27"/>
          <p:cNvCxnSpPr/>
          <p:nvPr/>
        </p:nvCxnSpPr>
        <p:spPr>
          <a:xfrm rot="5400000" flipH="1" flipV="1">
            <a:off x="4423053" y="4006575"/>
            <a:ext cx="12142" cy="200026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5429256" y="4643446"/>
            <a:ext cx="2143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/>
              <a:t>С</a:t>
            </a:r>
            <a:endParaRPr lang="ru-RU" sz="2800" b="1" i="1" dirty="0"/>
          </a:p>
        </p:txBody>
      </p:sp>
      <p:sp>
        <p:nvSpPr>
          <p:cNvPr id="36" name="TextBox 35"/>
          <p:cNvSpPr txBox="1"/>
          <p:nvPr/>
        </p:nvSpPr>
        <p:spPr>
          <a:xfrm>
            <a:off x="5429256" y="6000768"/>
            <a:ext cx="35004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/>
              <a:t>АС = АВ + ВС</a:t>
            </a:r>
            <a:endParaRPr lang="ru-RU" sz="2800" b="1" i="1" dirty="0"/>
          </a:p>
        </p:txBody>
      </p:sp>
      <p:cxnSp>
        <p:nvCxnSpPr>
          <p:cNvPr id="44" name="Прямая со стрелкой 43"/>
          <p:cNvCxnSpPr/>
          <p:nvPr/>
        </p:nvCxnSpPr>
        <p:spPr>
          <a:xfrm flipV="1">
            <a:off x="2928926" y="5000636"/>
            <a:ext cx="2500330" cy="1357322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 стрелкой 47"/>
          <p:cNvCxnSpPr/>
          <p:nvPr/>
        </p:nvCxnSpPr>
        <p:spPr>
          <a:xfrm>
            <a:off x="5572132" y="6000768"/>
            <a:ext cx="35719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Прямая со стрелкой 67"/>
          <p:cNvCxnSpPr/>
          <p:nvPr/>
        </p:nvCxnSpPr>
        <p:spPr>
          <a:xfrm>
            <a:off x="6357950" y="6000768"/>
            <a:ext cx="35719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Прямая со стрелкой 69"/>
          <p:cNvCxnSpPr/>
          <p:nvPr/>
        </p:nvCxnSpPr>
        <p:spPr>
          <a:xfrm>
            <a:off x="7072330" y="6000768"/>
            <a:ext cx="428628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Управляющая кнопка: назад 18">
            <a:hlinkClick r:id="rId3" action="ppaction://hlinksldjump" highlightClick="1"/>
          </p:cNvPr>
          <p:cNvSpPr/>
          <p:nvPr/>
        </p:nvSpPr>
        <p:spPr>
          <a:xfrm>
            <a:off x="428596" y="5572140"/>
            <a:ext cx="500066" cy="428628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Номер слайда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A638A-94F9-45F4-BF4D-CEAD4829D8AA}" type="slidenum">
              <a:rPr lang="ru-RU" smtClean="0">
                <a:solidFill>
                  <a:schemeClr val="tx1"/>
                </a:solidFill>
              </a:rPr>
              <a:pPr/>
              <a:t>5</a:t>
            </a:fld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70658" name="Picture 2" descr="Картинка Reach for the Stars для iPhone и iPod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0034" y="500042"/>
            <a:ext cx="1857388" cy="249686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newsflash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" dur="80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" dur="80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80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000"/>
                            </p:stCondLst>
                            <p:childTnLst>
                              <p:par>
                                <p:cTn id="3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7" dur="80"/>
                                        <p:tgtEl>
                                          <p:spTgt spid="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8" dur="80"/>
                                        <p:tgtEl>
                                          <p:spTgt spid="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80"/>
                                        <p:tgtEl>
                                          <p:spTgt spid="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0"/>
                            </p:stCondLst>
                            <p:childTnLst>
                              <p:par>
                                <p:cTn id="41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6000"/>
                            </p:stCondLst>
                            <p:childTnLst>
                              <p:par>
                                <p:cTn id="50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2" dur="80"/>
                                        <p:tgtEl>
                                          <p:spTgt spid="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3" dur="80"/>
                                        <p:tgtEl>
                                          <p:spTgt spid="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80"/>
                                        <p:tgtEl>
                                          <p:spTgt spid="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7520"/>
                            </p:stCondLst>
                            <p:childTnLst>
                              <p:par>
                                <p:cTn id="56" presetID="2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8520"/>
                            </p:stCondLst>
                            <p:childTnLst>
                              <p:par>
                                <p:cTn id="6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3" dur="100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5625 -0.00694 L 0.09375 -0.00694 " pathEditMode="relative" rAng="0" ptsTypes="AA">
                                      <p:cBhvr>
                                        <p:cTn id="79" dur="2000" fill="hold"/>
                                        <p:tgtEl>
                                          <p:spTgt spid="706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3" grpId="0"/>
      <p:bldP spid="26" grpId="0"/>
      <p:bldP spid="3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вальная выноска 2"/>
          <p:cNvSpPr/>
          <p:nvPr/>
        </p:nvSpPr>
        <p:spPr>
          <a:xfrm>
            <a:off x="1643042" y="3357562"/>
            <a:ext cx="3500462" cy="1714512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dirty="0" smtClean="0">
                <a:solidFill>
                  <a:schemeClr val="tx1"/>
                </a:solidFill>
              </a:rPr>
              <a:t>Ты посмотри, что  тут есть!! </a:t>
            </a:r>
          </a:p>
          <a:p>
            <a:pPr algn="ctr"/>
            <a:r>
              <a:rPr lang="ru-RU" sz="2400" b="1" i="1" dirty="0" smtClean="0">
                <a:solidFill>
                  <a:schemeClr val="tx1"/>
                </a:solidFill>
              </a:rPr>
              <a:t> Второй способ!!</a:t>
            </a:r>
            <a:endParaRPr lang="ru-RU" sz="2400" b="1" i="1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71604" y="214290"/>
            <a:ext cx="63579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u="sng" dirty="0" smtClean="0">
                <a:latin typeface="Times New Roman" pitchFamily="18" charset="0"/>
                <a:cs typeface="Times New Roman" pitchFamily="18" charset="0"/>
              </a:rPr>
              <a:t>Правило параллелограмма.</a:t>
            </a:r>
            <a:endParaRPr lang="ru-RU" sz="3200" b="1" i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42910" y="1000108"/>
            <a:ext cx="850109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От точки А отложим оба вектора.</a:t>
            </a:r>
          </a:p>
          <a:p>
            <a:pPr marL="342900" indent="-342900">
              <a:buAutoNum type="arabicPeriod"/>
            </a:pP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Достроим фигуру до параллелограмма.</a:t>
            </a:r>
          </a:p>
          <a:p>
            <a:pPr marL="342900" indent="-342900">
              <a:buAutoNum type="arabicPeriod"/>
            </a:pP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Тогда вектор, являющийся диагональю параллелограмма и выходящий из этой же точки, и есть вектор суммы двух исходных векторов. 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929190" y="3643314"/>
            <a:ext cx="4286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28" name="TextBox 27"/>
          <p:cNvSpPr txBox="1"/>
          <p:nvPr/>
        </p:nvSpPr>
        <p:spPr>
          <a:xfrm>
            <a:off x="5643570" y="5857892"/>
            <a:ext cx="2000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             </a:t>
            </a:r>
            <a:endParaRPr lang="ru-RU" dirty="0"/>
          </a:p>
        </p:txBody>
      </p:sp>
      <p:sp>
        <p:nvSpPr>
          <p:cNvPr id="30" name="TextBox 29"/>
          <p:cNvSpPr txBox="1"/>
          <p:nvPr/>
        </p:nvSpPr>
        <p:spPr>
          <a:xfrm rot="18959833">
            <a:off x="5645065" y="4071411"/>
            <a:ext cx="1571636" cy="3740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5072066" y="5929330"/>
            <a:ext cx="7143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/>
              <a:t>А</a:t>
            </a:r>
            <a:endParaRPr lang="ru-RU" sz="2400" b="1" i="1" dirty="0"/>
          </a:p>
        </p:txBody>
      </p:sp>
      <p:cxnSp>
        <p:nvCxnSpPr>
          <p:cNvPr id="20" name="Прямая со стрелкой 19"/>
          <p:cNvCxnSpPr/>
          <p:nvPr/>
        </p:nvCxnSpPr>
        <p:spPr>
          <a:xfrm rot="5400000" flipH="1" flipV="1">
            <a:off x="4464843" y="5107793"/>
            <a:ext cx="2071702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>
            <a:off x="5500694" y="6143644"/>
            <a:ext cx="1857388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>
            <a:off x="5500694" y="4071942"/>
            <a:ext cx="1857388" cy="1588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 rot="5400000" flipH="1" flipV="1">
            <a:off x="6322231" y="5107793"/>
            <a:ext cx="2071702" cy="1588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 стрелкой 50"/>
          <p:cNvCxnSpPr/>
          <p:nvPr/>
        </p:nvCxnSpPr>
        <p:spPr>
          <a:xfrm rot="5400000" flipH="1" flipV="1">
            <a:off x="5393537" y="4179099"/>
            <a:ext cx="2071702" cy="18573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4929190" y="5072074"/>
            <a:ext cx="4286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а</a:t>
            </a:r>
            <a:endParaRPr lang="ru-RU" sz="2400" dirty="0"/>
          </a:p>
        </p:txBody>
      </p:sp>
      <p:cxnSp>
        <p:nvCxnSpPr>
          <p:cNvPr id="62" name="Прямая со стрелкой 61"/>
          <p:cNvCxnSpPr/>
          <p:nvPr/>
        </p:nvCxnSpPr>
        <p:spPr>
          <a:xfrm>
            <a:off x="5000628" y="5143512"/>
            <a:ext cx="214314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6143636" y="6286520"/>
            <a:ext cx="571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b</a:t>
            </a:r>
            <a:endParaRPr lang="ru-RU" sz="2400" dirty="0"/>
          </a:p>
        </p:txBody>
      </p:sp>
      <p:cxnSp>
        <p:nvCxnSpPr>
          <p:cNvPr id="67" name="Прямая со стрелкой 66"/>
          <p:cNvCxnSpPr>
            <a:endCxn id="63" idx="0"/>
          </p:cNvCxnSpPr>
          <p:nvPr/>
        </p:nvCxnSpPr>
        <p:spPr>
          <a:xfrm>
            <a:off x="6143636" y="6286520"/>
            <a:ext cx="285752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 rot="18813722">
            <a:off x="5786446" y="4500570"/>
            <a:ext cx="9286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a+b</a:t>
            </a:r>
            <a:endParaRPr lang="ru-RU" sz="2400" dirty="0"/>
          </a:p>
        </p:txBody>
      </p:sp>
      <p:cxnSp>
        <p:nvCxnSpPr>
          <p:cNvPr id="70" name="Прямая со стрелкой 69"/>
          <p:cNvCxnSpPr/>
          <p:nvPr/>
        </p:nvCxnSpPr>
        <p:spPr>
          <a:xfrm rot="5400000" flipH="1" flipV="1">
            <a:off x="5857884" y="4714884"/>
            <a:ext cx="214314" cy="21431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Прямая со стрелкой 72"/>
          <p:cNvCxnSpPr/>
          <p:nvPr/>
        </p:nvCxnSpPr>
        <p:spPr>
          <a:xfrm rot="5400000" flipH="1" flipV="1">
            <a:off x="6143636" y="4429132"/>
            <a:ext cx="214312" cy="21431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Управляющая кнопка: назад 22">
            <a:hlinkClick r:id="rId3" action="ppaction://hlinksldjump" highlightClick="1"/>
          </p:cNvPr>
          <p:cNvSpPr/>
          <p:nvPr/>
        </p:nvSpPr>
        <p:spPr>
          <a:xfrm>
            <a:off x="2571736" y="6072206"/>
            <a:ext cx="714380" cy="35719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Номер слайда 2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A638A-94F9-45F4-BF4D-CEAD4829D8AA}" type="slidenum">
              <a:rPr lang="ru-RU" smtClean="0">
                <a:solidFill>
                  <a:schemeClr val="tx1"/>
                </a:solidFill>
              </a:rPr>
              <a:pPr/>
              <a:t>6</a:t>
            </a:fld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24" name="Picture 2" descr="Картинка Reach for the Stars для iPhone и iPod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7158" y="3786190"/>
            <a:ext cx="1857388" cy="249686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newsflash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" dur="8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" dur="8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8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80"/>
                            </p:stCondLst>
                            <p:childTnLst>
                              <p:par>
                                <p:cTn id="3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3580"/>
                            </p:stCondLst>
                            <p:childTnLst>
                              <p:par>
                                <p:cTn id="48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0" dur="8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1" dur="8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8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4900"/>
                            </p:stCondLst>
                            <p:childTnLst>
                              <p:par>
                                <p:cTn id="54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900"/>
                            </p:stCondLst>
                            <p:childTnLst>
                              <p:par>
                                <p:cTn id="61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3" dur="8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4" dur="8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8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0260"/>
                            </p:stCondLst>
                            <p:childTnLst>
                              <p:par>
                                <p:cTn id="67" presetID="2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8" grpId="0"/>
      <p:bldP spid="52" grpId="0"/>
      <p:bldP spid="63" grpId="0"/>
      <p:bldP spid="6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вальная выноска 4"/>
          <p:cNvSpPr/>
          <p:nvPr/>
        </p:nvSpPr>
        <p:spPr>
          <a:xfrm>
            <a:off x="1785918" y="0"/>
            <a:ext cx="3643338" cy="1714488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dirty="0" smtClean="0">
                <a:solidFill>
                  <a:schemeClr val="tx1"/>
                </a:solidFill>
              </a:rPr>
              <a:t>Так -так -так ! </a:t>
            </a:r>
          </a:p>
          <a:p>
            <a:pPr algn="ctr"/>
            <a:r>
              <a:rPr lang="ru-RU" sz="2400" b="1" i="1" dirty="0" smtClean="0">
                <a:solidFill>
                  <a:schemeClr val="tx1"/>
                </a:solidFill>
              </a:rPr>
              <a:t>А здесь что у нас?</a:t>
            </a:r>
            <a:endParaRPr lang="ru-RU" sz="2400" b="1" i="1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357422" y="1928802"/>
            <a:ext cx="657228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/>
              <a:t> </a:t>
            </a:r>
            <a:r>
              <a:rPr lang="ru-RU" sz="2800" b="1" i="1" u="sng" dirty="0" smtClean="0">
                <a:latin typeface="Times New Roman" pitchFamily="18" charset="0"/>
                <a:cs typeface="Times New Roman" pitchFamily="18" charset="0"/>
              </a:rPr>
              <a:t>Разностью  векторов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a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и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b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называется такой </a:t>
            </a:r>
            <a:r>
              <a:rPr lang="ru-RU" sz="2800" b="1" i="1" u="sng" dirty="0" smtClean="0">
                <a:latin typeface="Times New Roman" pitchFamily="18" charset="0"/>
                <a:cs typeface="Times New Roman" pitchFamily="18" charset="0"/>
              </a:rPr>
              <a:t>вектор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сумма которого с вектором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b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равна вектору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" name="Прямая со стрелкой 7"/>
          <p:cNvCxnSpPr/>
          <p:nvPr/>
        </p:nvCxnSpPr>
        <p:spPr>
          <a:xfrm>
            <a:off x="6215074" y="2071678"/>
            <a:ext cx="214314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6715140" y="2071678"/>
            <a:ext cx="214314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2428860" y="2928934"/>
            <a:ext cx="214314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>
            <a:off x="4929190" y="2928934"/>
            <a:ext cx="214314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 rot="5400000" flipH="1" flipV="1">
            <a:off x="2428860" y="4786322"/>
            <a:ext cx="1643074" cy="7143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>
            <a:off x="3214678" y="5643578"/>
            <a:ext cx="1857388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>
            <a:off x="3286116" y="4000504"/>
            <a:ext cx="1714512" cy="164307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3571868" y="5857892"/>
            <a:ext cx="6429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</a:t>
            </a:r>
            <a:endParaRPr lang="ru-RU" sz="2400" dirty="0"/>
          </a:p>
        </p:txBody>
      </p:sp>
      <p:sp>
        <p:nvSpPr>
          <p:cNvPr id="31" name="TextBox 30"/>
          <p:cNvSpPr txBox="1"/>
          <p:nvPr/>
        </p:nvSpPr>
        <p:spPr>
          <a:xfrm>
            <a:off x="2786050" y="4643446"/>
            <a:ext cx="3571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b</a:t>
            </a:r>
            <a:endParaRPr lang="ru-RU" sz="2400" dirty="0"/>
          </a:p>
        </p:txBody>
      </p:sp>
      <p:sp>
        <p:nvSpPr>
          <p:cNvPr id="33" name="TextBox 32"/>
          <p:cNvSpPr txBox="1"/>
          <p:nvPr/>
        </p:nvSpPr>
        <p:spPr>
          <a:xfrm rot="2609072">
            <a:off x="4002501" y="4473316"/>
            <a:ext cx="11430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 - b</a:t>
            </a:r>
            <a:endParaRPr lang="ru-RU" sz="2400" dirty="0"/>
          </a:p>
        </p:txBody>
      </p:sp>
      <p:cxnSp>
        <p:nvCxnSpPr>
          <p:cNvPr id="47" name="Прямая со стрелкой 46"/>
          <p:cNvCxnSpPr/>
          <p:nvPr/>
        </p:nvCxnSpPr>
        <p:spPr>
          <a:xfrm>
            <a:off x="2857488" y="4643446"/>
            <a:ext cx="214314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 стрелкой 55"/>
          <p:cNvCxnSpPr/>
          <p:nvPr/>
        </p:nvCxnSpPr>
        <p:spPr>
          <a:xfrm>
            <a:off x="3643306" y="5857892"/>
            <a:ext cx="214314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 стрелкой 58"/>
          <p:cNvCxnSpPr/>
          <p:nvPr/>
        </p:nvCxnSpPr>
        <p:spPr>
          <a:xfrm rot="16200000" flipH="1">
            <a:off x="4286248" y="4214818"/>
            <a:ext cx="142876" cy="14287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 стрелкой 62"/>
          <p:cNvCxnSpPr/>
          <p:nvPr/>
        </p:nvCxnSpPr>
        <p:spPr>
          <a:xfrm rot="16200000" flipH="1">
            <a:off x="4572000" y="4500570"/>
            <a:ext cx="142876" cy="14287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Управляющая кнопка: назад 18">
            <a:hlinkClick r:id="rId3" action="ppaction://hlinksldjump" highlightClick="1"/>
          </p:cNvPr>
          <p:cNvSpPr/>
          <p:nvPr/>
        </p:nvSpPr>
        <p:spPr>
          <a:xfrm>
            <a:off x="285720" y="5572140"/>
            <a:ext cx="642942" cy="428628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A638A-94F9-45F4-BF4D-CEAD4829D8AA}" type="slidenum">
              <a:rPr lang="ru-RU" smtClean="0">
                <a:solidFill>
                  <a:schemeClr val="tx1"/>
                </a:solidFill>
              </a:rPr>
              <a:pPr/>
              <a:t>7</a:t>
            </a:fld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24" name="Picture 2" descr="Картинка Reach for the Stars для iPhone и iPod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29322" y="3143248"/>
            <a:ext cx="2571768" cy="3457191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newsflash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200"/>
                            </p:stCondLst>
                            <p:childTnLst>
                              <p:par>
                                <p:cTn id="32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200"/>
                            </p:stCondLst>
                            <p:childTnLst>
                              <p:par>
                                <p:cTn id="4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200"/>
                            </p:stCondLst>
                            <p:childTnLst>
                              <p:par>
                                <p:cTn id="58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30" grpId="0"/>
      <p:bldP spid="31" grpId="0"/>
      <p:bldP spid="3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вальная выноска 5"/>
          <p:cNvSpPr/>
          <p:nvPr/>
        </p:nvSpPr>
        <p:spPr>
          <a:xfrm>
            <a:off x="2000232" y="0"/>
            <a:ext cx="6858048" cy="1785926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dirty="0" smtClean="0">
                <a:solidFill>
                  <a:schemeClr val="tx1"/>
                </a:solidFill>
              </a:rPr>
              <a:t>Ты, наверное, не знал ,что вектора можно еще и вычитать…Тогда давай посмотрим ,как это делается…))</a:t>
            </a:r>
            <a:endParaRPr lang="ru-RU" sz="2400" b="1" i="1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928794" y="2071678"/>
            <a:ext cx="62865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                Первый способ. </a:t>
            </a:r>
            <a:endParaRPr lang="ru-RU" sz="32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85720" y="2428868"/>
            <a:ext cx="8572560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endParaRPr lang="ru-RU" dirty="0"/>
          </a:p>
          <a:p>
            <a:pPr marL="342900" indent="-342900"/>
            <a:r>
              <a:rPr lang="ru-RU" sz="2800" b="1" i="1" dirty="0" smtClean="0"/>
              <a:t>     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1. Из одной точки отложим оба вектора.</a:t>
            </a:r>
          </a:p>
          <a:p>
            <a:pPr marL="342900" indent="-342900"/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    2. Достроим до треугольника.</a:t>
            </a:r>
          </a:p>
          <a:p>
            <a:pPr marL="342900" indent="-342900"/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    3. Вектор, начало которого в конце вычитаемого вектора, а конец - в конце уменьшаемого  вектора и является искомым.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000364" y="5429264"/>
            <a:ext cx="785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</a:t>
            </a:r>
            <a:endParaRPr lang="ru-RU" dirty="0"/>
          </a:p>
        </p:txBody>
      </p:sp>
      <p:sp>
        <p:nvSpPr>
          <p:cNvPr id="22" name="TextBox 21"/>
          <p:cNvSpPr txBox="1"/>
          <p:nvPr/>
        </p:nvSpPr>
        <p:spPr>
          <a:xfrm>
            <a:off x="3643306" y="6286520"/>
            <a:ext cx="1214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25" name="TextBox 24"/>
          <p:cNvSpPr txBox="1"/>
          <p:nvPr/>
        </p:nvSpPr>
        <p:spPr>
          <a:xfrm rot="1489492">
            <a:off x="4500562" y="5286388"/>
            <a:ext cx="928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 </a:t>
            </a:r>
            <a:endParaRPr lang="ru-RU" dirty="0"/>
          </a:p>
        </p:txBody>
      </p:sp>
      <p:sp>
        <p:nvSpPr>
          <p:cNvPr id="24" name="TextBox 23"/>
          <p:cNvSpPr txBox="1"/>
          <p:nvPr/>
        </p:nvSpPr>
        <p:spPr>
          <a:xfrm>
            <a:off x="2357422" y="6143644"/>
            <a:ext cx="6429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А</a:t>
            </a:r>
            <a:endParaRPr lang="ru-RU" sz="2400" dirty="0"/>
          </a:p>
        </p:txBody>
      </p:sp>
      <p:cxnSp>
        <p:nvCxnSpPr>
          <p:cNvPr id="29" name="Прямая со стрелкой 28"/>
          <p:cNvCxnSpPr>
            <a:stCxn id="24" idx="3"/>
          </p:cNvCxnSpPr>
          <p:nvPr/>
        </p:nvCxnSpPr>
        <p:spPr>
          <a:xfrm flipV="1">
            <a:off x="3000364" y="4929198"/>
            <a:ext cx="714380" cy="1445279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>
            <a:stCxn id="24" idx="3"/>
          </p:cNvCxnSpPr>
          <p:nvPr/>
        </p:nvCxnSpPr>
        <p:spPr>
          <a:xfrm flipV="1">
            <a:off x="3000364" y="6286520"/>
            <a:ext cx="2714644" cy="87957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/>
          <p:nvPr/>
        </p:nvCxnSpPr>
        <p:spPr>
          <a:xfrm rot="10800000">
            <a:off x="3714744" y="4929198"/>
            <a:ext cx="2000264" cy="135732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 rot="17989116">
            <a:off x="2681828" y="5234934"/>
            <a:ext cx="6429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</a:t>
            </a:r>
            <a:endParaRPr lang="ru-RU" sz="2400" dirty="0"/>
          </a:p>
        </p:txBody>
      </p:sp>
      <p:sp>
        <p:nvSpPr>
          <p:cNvPr id="36" name="TextBox 35"/>
          <p:cNvSpPr txBox="1"/>
          <p:nvPr/>
        </p:nvSpPr>
        <p:spPr>
          <a:xfrm>
            <a:off x="4000496" y="6488668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b</a:t>
            </a:r>
            <a:endParaRPr lang="ru-RU" sz="2400" dirty="0"/>
          </a:p>
        </p:txBody>
      </p:sp>
      <p:sp>
        <p:nvSpPr>
          <p:cNvPr id="37" name="TextBox 36"/>
          <p:cNvSpPr txBox="1"/>
          <p:nvPr/>
        </p:nvSpPr>
        <p:spPr>
          <a:xfrm rot="2229362">
            <a:off x="4546412" y="5017849"/>
            <a:ext cx="9218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 - b</a:t>
            </a:r>
            <a:endParaRPr lang="ru-RU" sz="2400" dirty="0"/>
          </a:p>
        </p:txBody>
      </p:sp>
      <p:cxnSp>
        <p:nvCxnSpPr>
          <p:cNvPr id="39" name="Прямая со стрелкой 38"/>
          <p:cNvCxnSpPr/>
          <p:nvPr/>
        </p:nvCxnSpPr>
        <p:spPr>
          <a:xfrm>
            <a:off x="4071934" y="6500834"/>
            <a:ext cx="35719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 стрелкой 40"/>
          <p:cNvCxnSpPr/>
          <p:nvPr/>
        </p:nvCxnSpPr>
        <p:spPr>
          <a:xfrm rot="5400000" flipH="1" flipV="1">
            <a:off x="2714612" y="5429264"/>
            <a:ext cx="285752" cy="14287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 стрелкой 45"/>
          <p:cNvCxnSpPr/>
          <p:nvPr/>
        </p:nvCxnSpPr>
        <p:spPr>
          <a:xfrm>
            <a:off x="4714876" y="4857760"/>
            <a:ext cx="214314" cy="14287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 стрелкой 50"/>
          <p:cNvCxnSpPr/>
          <p:nvPr/>
        </p:nvCxnSpPr>
        <p:spPr>
          <a:xfrm>
            <a:off x="5072066" y="5072074"/>
            <a:ext cx="214314" cy="14287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Управляющая кнопка: назад 20">
            <a:hlinkClick r:id="rId4" action="ppaction://hlinksldjump" highlightClick="1"/>
          </p:cNvPr>
          <p:cNvSpPr/>
          <p:nvPr/>
        </p:nvSpPr>
        <p:spPr>
          <a:xfrm>
            <a:off x="428596" y="5715016"/>
            <a:ext cx="571504" cy="428628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Номер слайда 2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A638A-94F9-45F4-BF4D-CEAD4829D8AA}" type="slidenum">
              <a:rPr lang="ru-RU" smtClean="0">
                <a:solidFill>
                  <a:schemeClr val="tx1"/>
                </a:solidFill>
              </a:rPr>
              <a:pPr/>
              <a:t>8</a:t>
            </a:fld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23" name="Picture 2" descr="Картинка Reach for the Stars для iPhone и iPod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142976" y="285728"/>
            <a:ext cx="1857388" cy="249686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newsflash/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" dur="8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7" dur="8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8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32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320"/>
                            </p:stCondLst>
                            <p:childTnLst>
                              <p:par>
                                <p:cTn id="2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6320"/>
                            </p:stCondLst>
                            <p:childTnLst>
                              <p:par>
                                <p:cTn id="38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7320"/>
                            </p:stCondLst>
                            <p:childTnLst>
                              <p:par>
                                <p:cTn id="51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3" dur="8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4" dur="8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" dur="8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8360"/>
                            </p:stCondLst>
                            <p:childTnLst>
                              <p:par>
                                <p:cTn id="57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9" dur="8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0" dur="8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" dur="8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2280"/>
                            </p:stCondLst>
                            <p:childTnLst>
                              <p:par>
                                <p:cTn id="63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2" animBg="1"/>
      <p:bldP spid="10" grpId="0"/>
      <p:bldP spid="24" grpId="0"/>
      <p:bldP spid="34" grpId="0"/>
      <p:bldP spid="36" grpId="0"/>
      <p:bldP spid="3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вальная выноска 2"/>
          <p:cNvSpPr/>
          <p:nvPr/>
        </p:nvSpPr>
        <p:spPr>
          <a:xfrm>
            <a:off x="1428728" y="3929066"/>
            <a:ext cx="5286412" cy="2286016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dirty="0" smtClean="0">
                <a:solidFill>
                  <a:schemeClr val="tx1"/>
                </a:solidFill>
              </a:rPr>
              <a:t>Друг мой!! Я нашел никому неизвестный второй способ вычитания векторов. Никому не говори !!</a:t>
            </a:r>
            <a:endParaRPr lang="ru-RU" sz="2400" b="1" i="1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71472" y="357166"/>
            <a:ext cx="76438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24" name="TextBox 23"/>
          <p:cNvSpPr txBox="1"/>
          <p:nvPr/>
        </p:nvSpPr>
        <p:spPr>
          <a:xfrm>
            <a:off x="0" y="0"/>
            <a:ext cx="9144000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Второй способ.</a:t>
            </a:r>
          </a:p>
          <a:p>
            <a:endParaRPr lang="ru-RU" dirty="0"/>
          </a:p>
          <a:p>
            <a:pPr marL="342900" indent="-342900">
              <a:buAutoNum type="arabicPeriod"/>
            </a:pP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Вычитаемый вектор заменить противоположным вектором.</a:t>
            </a:r>
          </a:p>
          <a:p>
            <a:pPr marL="342900" indent="-342900">
              <a:buAutoNum type="arabicPeriod"/>
            </a:pP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К уменьшаемому вектору прибавить вектор противоположный вычитаемому. (любым способом).    </a:t>
            </a:r>
          </a:p>
          <a:p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                                    Теорема!!!</a:t>
            </a:r>
          </a:p>
          <a:p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Для любых векторов 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a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справедливо равенство </a:t>
            </a:r>
            <a:endParaRPr lang="en-US" sz="2800" b="1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                           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а  -  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= а + ( - 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)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cxnSp>
        <p:nvCxnSpPr>
          <p:cNvPr id="21" name="Прямая со стрелкой 20"/>
          <p:cNvCxnSpPr/>
          <p:nvPr/>
        </p:nvCxnSpPr>
        <p:spPr>
          <a:xfrm>
            <a:off x="3571868" y="3000372"/>
            <a:ext cx="285752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>
            <a:off x="4071934" y="3000372"/>
            <a:ext cx="285752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 стрелкой 40"/>
          <p:cNvCxnSpPr/>
          <p:nvPr/>
        </p:nvCxnSpPr>
        <p:spPr>
          <a:xfrm>
            <a:off x="2643174" y="3429000"/>
            <a:ext cx="214314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 стрелкой 43"/>
          <p:cNvCxnSpPr/>
          <p:nvPr/>
        </p:nvCxnSpPr>
        <p:spPr>
          <a:xfrm>
            <a:off x="3286116" y="3429000"/>
            <a:ext cx="214314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 стрелкой 46"/>
          <p:cNvCxnSpPr/>
          <p:nvPr/>
        </p:nvCxnSpPr>
        <p:spPr>
          <a:xfrm>
            <a:off x="3786182" y="3429000"/>
            <a:ext cx="214314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 стрелкой 48"/>
          <p:cNvCxnSpPr/>
          <p:nvPr/>
        </p:nvCxnSpPr>
        <p:spPr>
          <a:xfrm>
            <a:off x="4857752" y="3429000"/>
            <a:ext cx="214314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 стрелкой 50"/>
          <p:cNvCxnSpPr/>
          <p:nvPr/>
        </p:nvCxnSpPr>
        <p:spPr>
          <a:xfrm flipV="1">
            <a:off x="6357950" y="3857628"/>
            <a:ext cx="1643074" cy="7143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7358082" y="3429000"/>
            <a:ext cx="285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b</a:t>
            </a:r>
            <a:endParaRPr lang="ru-RU" sz="2400" dirty="0"/>
          </a:p>
        </p:txBody>
      </p:sp>
      <p:cxnSp>
        <p:nvCxnSpPr>
          <p:cNvPr id="54" name="Прямая со стрелкой 53"/>
          <p:cNvCxnSpPr/>
          <p:nvPr/>
        </p:nvCxnSpPr>
        <p:spPr>
          <a:xfrm rot="5400000" flipH="1" flipV="1">
            <a:off x="7535883" y="3322637"/>
            <a:ext cx="1588" cy="21431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 стрелкой 59"/>
          <p:cNvCxnSpPr/>
          <p:nvPr/>
        </p:nvCxnSpPr>
        <p:spPr>
          <a:xfrm rot="16200000" flipH="1">
            <a:off x="7322363" y="5464983"/>
            <a:ext cx="1714512" cy="7143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 стрелкой 61"/>
          <p:cNvCxnSpPr/>
          <p:nvPr/>
        </p:nvCxnSpPr>
        <p:spPr>
          <a:xfrm rot="10800000">
            <a:off x="6500826" y="6357958"/>
            <a:ext cx="1714512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 стрелкой 63"/>
          <p:cNvCxnSpPr/>
          <p:nvPr/>
        </p:nvCxnSpPr>
        <p:spPr>
          <a:xfrm rot="5400000">
            <a:off x="6500826" y="4714884"/>
            <a:ext cx="1714512" cy="157163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/>
        </p:nvSpPr>
        <p:spPr>
          <a:xfrm>
            <a:off x="8429652" y="5072074"/>
            <a:ext cx="4286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</a:t>
            </a:r>
            <a:endParaRPr lang="ru-RU" sz="2400" dirty="0"/>
          </a:p>
        </p:txBody>
      </p:sp>
      <p:sp>
        <p:nvSpPr>
          <p:cNvPr id="66" name="TextBox 65"/>
          <p:cNvSpPr txBox="1"/>
          <p:nvPr/>
        </p:nvSpPr>
        <p:spPr>
          <a:xfrm>
            <a:off x="7072330" y="6429396"/>
            <a:ext cx="857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-b</a:t>
            </a:r>
            <a:endParaRPr lang="ru-RU" sz="2400" dirty="0"/>
          </a:p>
        </p:txBody>
      </p:sp>
      <p:sp>
        <p:nvSpPr>
          <p:cNvPr id="67" name="TextBox 66"/>
          <p:cNvSpPr txBox="1"/>
          <p:nvPr/>
        </p:nvSpPr>
        <p:spPr>
          <a:xfrm rot="18670058">
            <a:off x="6528117" y="5101543"/>
            <a:ext cx="857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 - b</a:t>
            </a:r>
            <a:endParaRPr lang="ru-RU" sz="2400" dirty="0"/>
          </a:p>
        </p:txBody>
      </p:sp>
      <p:cxnSp>
        <p:nvCxnSpPr>
          <p:cNvPr id="69" name="Прямая со стрелкой 68"/>
          <p:cNvCxnSpPr/>
          <p:nvPr/>
        </p:nvCxnSpPr>
        <p:spPr>
          <a:xfrm>
            <a:off x="8501090" y="5143512"/>
            <a:ext cx="214314" cy="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Прямая со стрелкой 72"/>
          <p:cNvCxnSpPr/>
          <p:nvPr/>
        </p:nvCxnSpPr>
        <p:spPr>
          <a:xfrm>
            <a:off x="7215206" y="6500834"/>
            <a:ext cx="285752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Прямая со стрелкой 75"/>
          <p:cNvCxnSpPr/>
          <p:nvPr/>
        </p:nvCxnSpPr>
        <p:spPr>
          <a:xfrm rot="5400000" flipH="1" flipV="1">
            <a:off x="6572264" y="5286388"/>
            <a:ext cx="214314" cy="21431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Прямая со стрелкой 79"/>
          <p:cNvCxnSpPr/>
          <p:nvPr/>
        </p:nvCxnSpPr>
        <p:spPr>
          <a:xfrm rot="5400000" flipH="1" flipV="1">
            <a:off x="6823091" y="4964123"/>
            <a:ext cx="212726" cy="14287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Управляющая кнопка: назад 24">
            <a:hlinkClick r:id="rId3" action="ppaction://hlinksldjump" highlightClick="1"/>
          </p:cNvPr>
          <p:cNvSpPr/>
          <p:nvPr/>
        </p:nvSpPr>
        <p:spPr>
          <a:xfrm>
            <a:off x="214282" y="4714884"/>
            <a:ext cx="500066" cy="428628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A638A-94F9-45F4-BF4D-CEAD4829D8AA}" type="slidenum">
              <a:rPr lang="ru-RU" smtClean="0">
                <a:solidFill>
                  <a:schemeClr val="tx1"/>
                </a:solidFill>
              </a:rPr>
              <a:pPr/>
              <a:t>9</a:t>
            </a:fld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65538" name="Picture 2" descr="Широкоэкранные обои направление вектора (2) #15 - 1920x1200 Скачать обои - Широкоэкранные обои направление вектора (2) - Анимаци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4282" y="5286388"/>
            <a:ext cx="2174161" cy="1357298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newsflash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10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80"/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80"/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80"/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960"/>
                            </p:stCondLst>
                            <p:childTnLst>
                              <p:par>
                                <p:cTn id="29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8120"/>
                            </p:stCondLst>
                            <p:childTnLst>
                              <p:par>
                                <p:cTn id="3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8620"/>
                            </p:stCondLst>
                            <p:childTnLst>
                              <p:par>
                                <p:cTn id="48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9620"/>
                            </p:stCondLst>
                            <p:childTnLst>
                              <p:par>
                                <p:cTn id="61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0620"/>
                            </p:stCondLst>
                            <p:childTnLst>
                              <p:par>
                                <p:cTn id="74" presetID="2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11620"/>
                            </p:stCondLst>
                            <p:childTnLst>
                              <p:par>
                                <p:cTn id="9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3" dur="1000"/>
                                        <p:tgtEl>
                                          <p:spTgt spid="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2620"/>
                            </p:stCondLst>
                            <p:childTnLst>
                              <p:par>
                                <p:cTn id="9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7" dur="80"/>
                                        <p:tgtEl>
                                          <p:spTgt spid="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8" dur="80"/>
                                        <p:tgtEl>
                                          <p:spTgt spid="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9" dur="80"/>
                                        <p:tgtEl>
                                          <p:spTgt spid="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4220"/>
                            </p:stCondLst>
                            <p:childTnLst>
                              <p:par>
                                <p:cTn id="101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3" dur="80"/>
                                        <p:tgtEl>
                                          <p:spTgt spid="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4" dur="80"/>
                                        <p:tgtEl>
                                          <p:spTgt spid="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5" dur="80"/>
                                        <p:tgtEl>
                                          <p:spTgt spid="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0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4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8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2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6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2" grpId="0"/>
      <p:bldP spid="65" grpId="0"/>
      <p:bldP spid="66" grpId="0"/>
      <p:bldP spid="67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7|2.7|5.2"/>
</p:tagLst>
</file>

<file path=ppt/theme/theme1.xml><?xml version="1.0" encoding="utf-8"?>
<a:theme xmlns:a="http://schemas.openxmlformats.org/drawingml/2006/main" name="Техническая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892</TotalTime>
  <Words>646</Words>
  <Application>Microsoft Office PowerPoint</Application>
  <PresentationFormat>Экран (4:3)</PresentationFormat>
  <Paragraphs>152</Paragraphs>
  <Slides>20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Техническая</vt:lpstr>
      <vt:lpstr>Путешествие к планете               вектор.</vt:lpstr>
      <vt:lpstr>Содержание:</vt:lpstr>
      <vt:lpstr>   Что мы должны узнать на уроке?     Наши цели: 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Список используемой литературы: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      Презинтация.</dc:title>
  <dc:creator>UserXP</dc:creator>
  <cp:lastModifiedBy>Марат</cp:lastModifiedBy>
  <cp:revision>97</cp:revision>
  <dcterms:created xsi:type="dcterms:W3CDTF">2011-10-27T16:00:37Z</dcterms:created>
  <dcterms:modified xsi:type="dcterms:W3CDTF">2014-10-02T02:46:02Z</dcterms:modified>
</cp:coreProperties>
</file>