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87FB257-801E-44DA-A95F-56BDCA9CA800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CD93988-CAA0-44B9-B817-1F1428542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F6EE2-874D-4093-85A9-B98F0C07CB70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F421F-B5EA-498A-97DA-AC95AF8BC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BC29-3C97-4E44-BA98-E84F74C016C4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B4AB8-92C4-46E3-976E-3E26E9016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4EF76-6BB4-4AF5-A793-FB3120EDF602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EEFF8-536D-43DD-A3A2-D7C2D6A37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6AFA-6635-4DAB-A4A7-3961A95D0895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AD86C-8F20-4319-A172-3544FC924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7E257-2B75-4D19-B7E9-0FAD71251CCE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D028C-610F-44B2-A920-6853E1E9E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F9FF-87E7-42FE-98DA-2DF4E572CA20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E60B-6F7B-47AD-9CFB-14A6FCA7F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5CED7-5890-4D37-AD7A-65AF06FFA2D6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975A3-4279-4CC6-9C33-FB1E9E66B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3C65-AD30-4B68-B6A5-76A1B4C11F96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874E-C416-4EC3-A9C9-4E12164E4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179F-324A-4AA6-A633-E5088B77D982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C17C2-A03B-497A-A689-26A964B3F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888B-A323-474A-98F1-0F9F4B6DF330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5F533-4AAE-4FB9-9E23-6C95C1FFE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99A7F-D0C2-4990-8617-62DAF74268D4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E75C4-6C3F-4569-85DB-19E63C088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221E7C-113D-4585-8572-FBBCEC62B2BC}" type="datetimeFigureOut">
              <a:rPr lang="ru-RU"/>
              <a:pPr>
                <a:defRPr/>
              </a:pPr>
              <a:t>27.08.2012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B61041-A0AB-4327-B501-D43983293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5786478"/>
          </a:xfrm>
          <a:ln>
            <a:solidFill>
              <a:srgbClr val="FF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800" dirty="0" smtClean="0">
                <a:solidFill>
                  <a:srgbClr val="FF0000"/>
                </a:solidFill>
                <a:latin typeface="Comic Sans MS" pitchFamily="66" charset="0"/>
              </a:rPr>
              <a:t>Алгоритм как модель деятельности</a:t>
            </a:r>
            <a:endParaRPr lang="ru-RU" sz="9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кругленный прямоугольник 2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rtlCol="0" anchor="ctr"/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900igr.net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14313"/>
            <a:ext cx="8572500" cy="6357937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Трассировочная таблица является моделью работы процессора при выполнения программы. Программа выполняется (первый столбец таблицы). В столбце «Команда алгоритма» отображается содержимое </a:t>
            </a:r>
            <a:r>
              <a:rPr lang="ru-RU" i="1" dirty="0" smtClean="0">
                <a:solidFill>
                  <a:schemeClr val="bg1"/>
                </a:solidFill>
              </a:rPr>
              <a:t>регистра команд процессора, </a:t>
            </a:r>
            <a:r>
              <a:rPr lang="ru-RU" dirty="0" smtClean="0">
                <a:solidFill>
                  <a:schemeClr val="bg1"/>
                </a:solidFill>
              </a:rPr>
              <a:t>куда помещается очередная команда. В столбце «Переменные» отображается содержимое </a:t>
            </a:r>
            <a:r>
              <a:rPr lang="ru-RU" i="1" dirty="0" smtClean="0">
                <a:solidFill>
                  <a:schemeClr val="bg1"/>
                </a:solidFill>
              </a:rPr>
              <a:t>ячеек памяти</a:t>
            </a:r>
            <a:r>
              <a:rPr lang="ru-RU" dirty="0" smtClean="0">
                <a:solidFill>
                  <a:schemeClr val="bg1"/>
                </a:solidFill>
              </a:rPr>
              <a:t> компьютера (или регистров памяти процессора), отведенных под переменные величины. В графе «Выполняемое действие» отражаются действия, выполняемое </a:t>
            </a:r>
            <a:r>
              <a:rPr lang="ru-RU" i="1" dirty="0" smtClean="0">
                <a:solidFill>
                  <a:schemeClr val="bg1"/>
                </a:solidFill>
              </a:rPr>
              <a:t>арифметико-логическим устройством </a:t>
            </a:r>
            <a:r>
              <a:rPr lang="ru-RU" dirty="0" smtClean="0">
                <a:solidFill>
                  <a:schemeClr val="bg1"/>
                </a:solidFill>
              </a:rPr>
              <a:t>процессора.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Таким образом, алгоритм в совокупности с трассировочной таблицей полностью моделируют процесс обработки информации, происходящий в компьютере.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i="1" u="sng" dirty="0" smtClean="0">
                <a:solidFill>
                  <a:srgbClr val="0000FF"/>
                </a:solidFill>
              </a:rPr>
              <a:t>Система основных понятий</a:t>
            </a:r>
            <a:endParaRPr lang="ru-RU" i="1" dirty="0">
              <a:solidFill>
                <a:srgbClr val="0000FF"/>
              </a:solidFill>
            </a:endParaRPr>
          </a:p>
        </p:txBody>
      </p:sp>
      <p:graphicFrame>
        <p:nvGraphicFramePr>
          <p:cNvPr id="12321" name="Group 33"/>
          <p:cNvGraphicFramePr>
            <a:graphicFrameLocks noGrp="1"/>
          </p:cNvGraphicFramePr>
          <p:nvPr>
            <p:ph idx="1"/>
          </p:nvPr>
        </p:nvGraphicFramePr>
        <p:xfrm>
          <a:off x="428625" y="1500188"/>
          <a:ext cx="8358188" cy="4997451"/>
        </p:xfrm>
        <a:graphic>
          <a:graphicData uri="http://schemas.openxmlformats.org/drawingml/2006/table">
            <a:tbl>
              <a:tblPr/>
              <a:tblGrid>
                <a:gridCol w="2673350"/>
                <a:gridCol w="2901950"/>
                <a:gridCol w="2782888"/>
              </a:tblGrid>
              <a:tr h="4572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Алгоритм – модель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Объект  моделирования –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целенаправленная деятельность исполнителя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Исполнитель-человек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Исполнитель-автомат (в том числе компьютер)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Неформализованная СКИ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Формализованная СКИ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Формы представления алгоритмов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Блок-схема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Учебный алгоритмический язык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Язык программирования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Трассировка алгоритма –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пошаговое исполнение алгоритма с  тестовым вариантом исходных данных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«Ручная» трассировка – заполнение трассировочной таблицы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Трассировочная таблица – модель работы процессора при исполнение алгоритма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0000FF"/>
                </a:solidFill>
              </a:rPr>
              <a:t>Выполнили ученицы 10 класса:</a:t>
            </a:r>
            <a:endParaRPr lang="ru-RU" i="1" u="sng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30003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               </a:t>
            </a:r>
          </a:p>
          <a:p>
            <a:pPr>
              <a:buFont typeface="Wingdings 2" pitchFamily="18" charset="2"/>
              <a:buNone/>
            </a:pPr>
            <a:r>
              <a:rPr lang="ru-RU" sz="3200" smtClean="0"/>
              <a:t>                   </a:t>
            </a:r>
            <a:r>
              <a:rPr lang="ru-RU" sz="3200" smtClean="0">
                <a:solidFill>
                  <a:schemeClr val="bg1"/>
                </a:solidFill>
              </a:rPr>
              <a:t>  Слободенюк Олеся</a:t>
            </a:r>
          </a:p>
          <a:p>
            <a:pPr>
              <a:buFont typeface="Wingdings 2" pitchFamily="18" charset="2"/>
              <a:buNone/>
            </a:pPr>
            <a:r>
              <a:rPr lang="ru-RU" sz="3200" smtClean="0">
                <a:solidFill>
                  <a:schemeClr val="bg1"/>
                </a:solidFill>
              </a:rPr>
              <a:t>                      Кудрук Виктория</a:t>
            </a:r>
          </a:p>
          <a:p>
            <a:pPr>
              <a:buFont typeface="Wingdings 2" pitchFamily="18" charset="2"/>
              <a:buNone/>
            </a:pPr>
            <a:r>
              <a:rPr lang="ru-RU" sz="3200" smtClean="0">
                <a:solidFill>
                  <a:schemeClr val="bg1"/>
                </a:solidFill>
              </a:rPr>
              <a:t>                      Прокопив Олеся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>
                <a:solidFill>
                  <a:srgbClr val="0000FF"/>
                </a:solidFill>
              </a:rPr>
              <a:t>Ч</a:t>
            </a:r>
            <a:r>
              <a:rPr lang="ru-RU" sz="44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такое алгоритмическая модель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08537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</a:t>
            </a:r>
            <a:r>
              <a:rPr lang="ru-RU" sz="3000" i="1" dirty="0" smtClean="0">
                <a:solidFill>
                  <a:schemeClr val="bg1"/>
                </a:solidFill>
              </a:rPr>
              <a:t> – это понятное и точное предписание конкретному исполнителю совершить конкретную последовательность</a:t>
            </a:r>
            <a:r>
              <a:rPr lang="ru-RU" sz="3000" i="1" u="sng" dirty="0" smtClean="0">
                <a:solidFill>
                  <a:schemeClr val="bg1"/>
                </a:solidFill>
              </a:rPr>
              <a:t> </a:t>
            </a:r>
            <a:r>
              <a:rPr lang="ru-RU" sz="3000" i="1" dirty="0" smtClean="0">
                <a:solidFill>
                  <a:schemeClr val="bg1"/>
                </a:solidFill>
              </a:rPr>
              <a:t>действий, приводящую к поставленной цели.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Этапы деятельности от определения цели (постановки задач) до получения результата такие: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1"/>
                </a:solidFill>
              </a:rPr>
              <a:t>определение цели;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1"/>
                </a:solidFill>
              </a:rPr>
              <a:t>планирование работы исполнителя;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1"/>
                </a:solidFill>
              </a:rPr>
              <a:t>работа исполнителя;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1"/>
                </a:solidFill>
              </a:rPr>
              <a:t>получение результата.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 Алгоритм </a:t>
            </a:r>
            <a:r>
              <a:rPr lang="ru-RU" dirty="0" smtClean="0">
                <a:solidFill>
                  <a:schemeClr val="bg1"/>
                </a:solidFill>
              </a:rPr>
              <a:t>– это детальный план работы исполнителя, это описание последовательности элементарных действий, которые должен совершить исполнитель. Но всякий план или описание есть информационная модель. Следовательно: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3000372"/>
            <a:ext cx="8001056" cy="3000396"/>
          </a:xfrm>
          <a:prstGeom prst="roundRect">
            <a:avLst/>
          </a:prstGeom>
          <a:effectLst>
            <a:glow rad="228600">
              <a:srgbClr val="0000FF">
                <a:alpha val="40000"/>
              </a:srgbClr>
            </a:glow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Алгоритм является информационной моделью деятельности исполнителя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0000FF"/>
                </a:solidFill>
              </a:rPr>
              <a:t>Алгоритмическая модель: </a:t>
            </a:r>
            <a:endParaRPr lang="ru-RU" i="1" u="sng" dirty="0">
              <a:solidFill>
                <a:srgbClr val="0000FF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14375" y="1928813"/>
            <a:ext cx="2214563" cy="164306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Определение цели (постановка задач)</a:t>
            </a:r>
          </a:p>
        </p:txBody>
      </p:sp>
      <p:sp>
        <p:nvSpPr>
          <p:cNvPr id="11" name="Овал 10"/>
          <p:cNvSpPr/>
          <p:nvPr/>
        </p:nvSpPr>
        <p:spPr>
          <a:xfrm>
            <a:off x="5286375" y="1785938"/>
            <a:ext cx="2214563" cy="1500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Построение плана - </a:t>
            </a:r>
            <a:r>
              <a:rPr lang="ru-RU" sz="2000" b="1" i="1" u="sng" dirty="0">
                <a:solidFill>
                  <a:srgbClr val="0000FF"/>
                </a:solidFill>
              </a:rPr>
              <a:t>алгоритма</a:t>
            </a:r>
          </a:p>
        </p:txBody>
      </p:sp>
      <p:sp>
        <p:nvSpPr>
          <p:cNvPr id="13" name="Овал 12"/>
          <p:cNvSpPr/>
          <p:nvPr/>
        </p:nvSpPr>
        <p:spPr>
          <a:xfrm>
            <a:off x="5286375" y="4643438"/>
            <a:ext cx="2214563" cy="1500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Работа исполнителя</a:t>
            </a:r>
          </a:p>
        </p:txBody>
      </p:sp>
      <p:sp>
        <p:nvSpPr>
          <p:cNvPr id="14" name="Овал 13"/>
          <p:cNvSpPr/>
          <p:nvPr/>
        </p:nvSpPr>
        <p:spPr>
          <a:xfrm>
            <a:off x="714375" y="4572000"/>
            <a:ext cx="2214563" cy="15001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Получение результата</a:t>
            </a: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3571875" y="3500438"/>
            <a:ext cx="1857375" cy="1071562"/>
          </a:xfrm>
          <a:prstGeom prst="wedgeRectCallout">
            <a:avLst>
              <a:gd name="adj1" fmla="val 73100"/>
              <a:gd name="adj2" fmla="val -10191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Модель работы исполнителя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2928938" y="2500313"/>
            <a:ext cx="2357437" cy="42862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215063" y="3286125"/>
            <a:ext cx="500062" cy="135731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2928938" y="5214938"/>
            <a:ext cx="2357437" cy="428625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214313" y="571500"/>
            <a:ext cx="8572500" cy="5786438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Чтобы построить реальный план-алгоритм, который окажется выполненным, нужно точно знать возможности исполнителя. Эти возможности определяются </a:t>
            </a:r>
            <a:r>
              <a:rPr lang="ru-RU" sz="3200" b="1" dirty="0" smtClean="0">
                <a:solidFill>
                  <a:srgbClr val="0000FF"/>
                </a:solidFill>
              </a:rPr>
              <a:t>системой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rgbClr val="0000FF"/>
                </a:solidFill>
              </a:rPr>
              <a:t>команд исполнителя (СКИ). </a:t>
            </a:r>
            <a:r>
              <a:rPr lang="ru-RU" sz="3200" dirty="0" smtClean="0">
                <a:solidFill>
                  <a:schemeClr val="bg1"/>
                </a:solidFill>
              </a:rPr>
              <a:t>Составляя алгоритм, нельзя выходить за рамки СКИ. В этом состоит свойство понятности алгоритма.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200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Язык программирования – формализированный  язык описания алгоритмов.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35732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i="1" u="sng" dirty="0" smtClean="0">
                <a:solidFill>
                  <a:srgbClr val="0000FF"/>
                </a:solidFill>
              </a:rPr>
              <a:t>Пример алгоритмической модели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08537"/>
          </a:xfrm>
        </p:spPr>
        <p:txBody>
          <a:bodyPr>
            <a:normAutofit fontScale="6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b="1" dirty="0" smtClean="0">
                <a:solidFill>
                  <a:schemeClr val="bg1"/>
                </a:solidFill>
              </a:rPr>
              <a:t>  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b="1" dirty="0" smtClean="0">
                <a:solidFill>
                  <a:schemeClr val="bg1"/>
                </a:solidFill>
              </a:rPr>
              <a:t>   </a:t>
            </a:r>
            <a:r>
              <a:rPr lang="ru-RU" sz="3400" b="1" u="sng" dirty="0" smtClean="0">
                <a:solidFill>
                  <a:schemeClr val="bg1"/>
                </a:solidFill>
              </a:rPr>
              <a:t>Алгоритм: </a:t>
            </a:r>
            <a:r>
              <a:rPr lang="ru-RU" sz="3400" dirty="0" smtClean="0">
                <a:solidFill>
                  <a:schemeClr val="bg1"/>
                </a:solidFill>
              </a:rPr>
              <a:t>Угадывание числа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u="sng" dirty="0" smtClean="0">
                <a:solidFill>
                  <a:schemeClr val="bg1"/>
                </a:solidFill>
              </a:rPr>
              <a:t>Дано</a:t>
            </a:r>
            <a:r>
              <a:rPr lang="ru-RU" sz="3400" dirty="0" smtClean="0">
                <a:solidFill>
                  <a:schemeClr val="bg1"/>
                </a:solidFill>
              </a:rPr>
              <a:t>: диапазон чисел от А до В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u="sng" dirty="0" smtClean="0">
                <a:solidFill>
                  <a:schemeClr val="bg1"/>
                </a:solidFill>
              </a:rPr>
              <a:t>Надо</a:t>
            </a:r>
            <a:r>
              <a:rPr lang="ru-RU" sz="3400" dirty="0" smtClean="0">
                <a:solidFill>
                  <a:schemeClr val="bg1"/>
                </a:solidFill>
              </a:rPr>
              <a:t>: угадать число Х, задуманное игроком, используя алгоритм половинного деления.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b="1" dirty="0" smtClean="0">
                <a:solidFill>
                  <a:schemeClr val="bg1"/>
                </a:solidFill>
              </a:rPr>
              <a:t>  </a:t>
            </a:r>
            <a:r>
              <a:rPr lang="ru-RU" sz="3400" b="1" u="sng" dirty="0" smtClean="0">
                <a:solidFill>
                  <a:schemeClr val="bg1"/>
                </a:solidFill>
              </a:rPr>
              <a:t> Начало</a:t>
            </a:r>
            <a:endParaRPr lang="ru-RU" sz="3400" u="sng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>
                <a:solidFill>
                  <a:schemeClr val="bg1"/>
                </a:solidFill>
              </a:rPr>
              <a:t>Задать вопрос: Х менее среднего значения между А и В?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>
                <a:solidFill>
                  <a:schemeClr val="bg1"/>
                </a:solidFill>
              </a:rPr>
              <a:t>Если ответ «да», то принять за значение В целую часть среднего значения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>
                <a:solidFill>
                  <a:schemeClr val="bg1"/>
                </a:solidFill>
              </a:rPr>
              <a:t>Если ответ «нет», то принять значение А ближайшее целое число, большее, чем среднее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>
                <a:solidFill>
                  <a:schemeClr val="bg1"/>
                </a:solidFill>
              </a:rPr>
              <a:t>Если значение А и В равны, то их общее значение и есть искомое число Х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>
                <a:solidFill>
                  <a:schemeClr val="bg1"/>
                </a:solidFill>
              </a:rPr>
              <a:t>Если значение А и В не равны, то вернуться к выполнению пункта 1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b="1" dirty="0" smtClean="0">
                <a:solidFill>
                  <a:schemeClr val="bg1"/>
                </a:solidFill>
              </a:rPr>
              <a:t>                 </a:t>
            </a:r>
            <a:r>
              <a:rPr lang="ru-RU" sz="3400" b="1" u="sng" dirty="0" smtClean="0">
                <a:solidFill>
                  <a:schemeClr val="bg1"/>
                </a:solidFill>
              </a:rPr>
              <a:t>Конец</a:t>
            </a:r>
            <a:endParaRPr lang="ru-RU" sz="3400" u="sng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idx="1"/>
          </p:nvPr>
        </p:nvSpPr>
        <p:spPr>
          <a:xfrm>
            <a:off x="214313" y="357188"/>
            <a:ext cx="8643937" cy="62150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 </a:t>
            </a: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b="1" smtClean="0"/>
              <a:t> </a:t>
            </a:r>
            <a:r>
              <a:rPr lang="ru-RU" smtClean="0"/>
              <a:t> 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452938"/>
                <a:gridCol w="4691062"/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    нет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       да                                            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Алг Половинное деление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Цел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А, В, 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Начало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Ввод  А, В, 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Пока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А≠В, повторять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Нц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           Если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Х≤(А+В)/2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                То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В: = цел (А+В)/2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                Иначе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А:=цел((А+В)/2)+1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           Кв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Кц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Вывод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Конец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AF3"/>
                    </a:solid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1785938" y="214313"/>
            <a:ext cx="1571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начало</a:t>
            </a:r>
          </a:p>
        </p:txBody>
      </p:sp>
      <p:sp>
        <p:nvSpPr>
          <p:cNvPr id="7" name="Овал 6"/>
          <p:cNvSpPr/>
          <p:nvPr/>
        </p:nvSpPr>
        <p:spPr>
          <a:xfrm>
            <a:off x="1428750" y="5929313"/>
            <a:ext cx="1928813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конец</a:t>
            </a:r>
          </a:p>
        </p:txBody>
      </p:sp>
      <p:sp>
        <p:nvSpPr>
          <p:cNvPr id="8" name="Блок-схема: данные 7"/>
          <p:cNvSpPr/>
          <p:nvPr/>
        </p:nvSpPr>
        <p:spPr>
          <a:xfrm>
            <a:off x="1357313" y="857250"/>
            <a:ext cx="2428875" cy="50006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Ввод  А, В, Х</a:t>
            </a: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1357313" y="1643063"/>
            <a:ext cx="2071687" cy="8572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А≠В</a:t>
            </a: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1357313" y="2857500"/>
            <a:ext cx="2143125" cy="92868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Х≤(А+В)/2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313" y="4071938"/>
            <a:ext cx="1857375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>
                <a:solidFill>
                  <a:schemeClr val="tx1"/>
                </a:solidFill>
              </a:rPr>
              <a:t>В: = цел(А+В)/2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428875" y="4071938"/>
            <a:ext cx="1857375" cy="5000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А:=цел((А+В)/2)+1</a:t>
            </a:r>
          </a:p>
        </p:txBody>
      </p:sp>
      <p:sp>
        <p:nvSpPr>
          <p:cNvPr id="13" name="Блок-схема: данные 12"/>
          <p:cNvSpPr/>
          <p:nvPr/>
        </p:nvSpPr>
        <p:spPr>
          <a:xfrm>
            <a:off x="1143000" y="5143500"/>
            <a:ext cx="2500313" cy="5715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Вывод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А</a:t>
            </a:r>
          </a:p>
        </p:txBody>
      </p:sp>
      <p:cxnSp>
        <p:nvCxnSpPr>
          <p:cNvPr id="17" name="Соединительная линия уступом 16"/>
          <p:cNvCxnSpPr>
            <a:stCxn id="10" idx="3"/>
          </p:cNvCxnSpPr>
          <p:nvPr/>
        </p:nvCxnSpPr>
        <p:spPr>
          <a:xfrm>
            <a:off x="3500438" y="3321050"/>
            <a:ext cx="500062" cy="7508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10" idx="1"/>
          </p:cNvCxnSpPr>
          <p:nvPr/>
        </p:nvCxnSpPr>
        <p:spPr>
          <a:xfrm rot="10800000" flipV="1">
            <a:off x="785813" y="3321050"/>
            <a:ext cx="571500" cy="7508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6" idx="4"/>
            <a:endCxn id="8" idx="1"/>
          </p:cNvCxnSpPr>
          <p:nvPr/>
        </p:nvCxnSpPr>
        <p:spPr>
          <a:xfrm rot="5400000">
            <a:off x="2463801" y="749300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9" idx="0"/>
          </p:cNvCxnSpPr>
          <p:nvPr/>
        </p:nvCxnSpPr>
        <p:spPr>
          <a:xfrm rot="16200000" flipH="1">
            <a:off x="2232026" y="1482725"/>
            <a:ext cx="285750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9" idx="2"/>
            <a:endCxn id="10" idx="0"/>
          </p:cNvCxnSpPr>
          <p:nvPr/>
        </p:nvCxnSpPr>
        <p:spPr>
          <a:xfrm rot="16200000" flipH="1">
            <a:off x="2232025" y="2660651"/>
            <a:ext cx="357187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3" idx="4"/>
            <a:endCxn id="7" idx="0"/>
          </p:cNvCxnSpPr>
          <p:nvPr/>
        </p:nvCxnSpPr>
        <p:spPr>
          <a:xfrm rot="5400000">
            <a:off x="2286001" y="5822950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9" idx="3"/>
          </p:cNvCxnSpPr>
          <p:nvPr/>
        </p:nvCxnSpPr>
        <p:spPr>
          <a:xfrm>
            <a:off x="3429000" y="2071688"/>
            <a:ext cx="10001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3034507" y="3464719"/>
            <a:ext cx="27876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2643188" y="4929188"/>
            <a:ext cx="17859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13" idx="0"/>
          </p:cNvCxnSpPr>
          <p:nvPr/>
        </p:nvCxnSpPr>
        <p:spPr>
          <a:xfrm rot="5400000">
            <a:off x="2535237" y="5037138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1" idx="2"/>
          </p:cNvCxnSpPr>
          <p:nvPr/>
        </p:nvCxnSpPr>
        <p:spPr>
          <a:xfrm rot="5400000">
            <a:off x="1035051" y="4679950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143000" y="4786313"/>
            <a:ext cx="25003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4356894" y="4858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3571081" y="4715669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3571081" y="4644232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2358231" y="4856957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7" name="TextBox 60"/>
          <p:cNvSpPr txBox="1">
            <a:spLocks noChangeArrowheads="1"/>
          </p:cNvSpPr>
          <p:nvPr/>
        </p:nvSpPr>
        <p:spPr bwMode="auto">
          <a:xfrm>
            <a:off x="2286000" y="49291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cxnSp>
        <p:nvCxnSpPr>
          <p:cNvPr id="63" name="Прямая соединительная линия 62"/>
          <p:cNvCxnSpPr>
            <a:stCxn id="8227" idx="0"/>
          </p:cNvCxnSpPr>
          <p:nvPr/>
        </p:nvCxnSpPr>
        <p:spPr>
          <a:xfrm rot="16200000" flipV="1">
            <a:off x="1260475" y="3811588"/>
            <a:ext cx="1587" cy="2236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-107157" y="5036344"/>
            <a:ext cx="214313" cy="3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hape 70"/>
          <p:cNvCxnSpPr>
            <a:endCxn id="6" idx="2"/>
          </p:cNvCxnSpPr>
          <p:nvPr/>
        </p:nvCxnSpPr>
        <p:spPr>
          <a:xfrm rot="5400000" flipH="1" flipV="1">
            <a:off x="-1285875" y="1857375"/>
            <a:ext cx="4500563" cy="16430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>
                <a:solidFill>
                  <a:srgbClr val="0000FF"/>
                </a:solidFill>
              </a:rPr>
              <a:t>Трассировка алгоритма – модель работы процессора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8"/>
            <a:ext cx="8229600" cy="22145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smtClean="0">
                <a:solidFill>
                  <a:schemeClr val="bg1"/>
                </a:solidFill>
              </a:rPr>
              <a:t>Выполняя ручную трассировку, человек</a:t>
            </a:r>
          </a:p>
          <a:p>
            <a:pPr>
              <a:buFont typeface="Wingdings 2" pitchFamily="18" charset="2"/>
              <a:buNone/>
            </a:pPr>
            <a:r>
              <a:rPr lang="ru-RU" sz="3200" smtClean="0">
                <a:solidFill>
                  <a:schemeClr val="bg1"/>
                </a:solidFill>
              </a:rPr>
              <a:t>моделирует работу процессора. 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u="sng" dirty="0" smtClean="0">
                <a:solidFill>
                  <a:srgbClr val="0000FF"/>
                </a:solidFill>
              </a:rPr>
              <a:t>Трассировочная таблица алгоритма «Половинное деление»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88" y="1785938"/>
          <a:ext cx="8301037" cy="4937449"/>
        </p:xfrm>
        <a:graphic>
          <a:graphicData uri="http://schemas.openxmlformats.org/drawingml/2006/table">
            <a:tbl>
              <a:tblPr/>
              <a:tblGrid>
                <a:gridCol w="1008062"/>
                <a:gridCol w="1920875"/>
                <a:gridCol w="1214438"/>
                <a:gridCol w="1285875"/>
                <a:gridCol w="1285875"/>
                <a:gridCol w="1585912"/>
              </a:tblGrid>
              <a:tr h="3540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шага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Команда алгоритма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переменные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Выполняемые 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Ввод   А, В, 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А≠В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1≠8, 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Х≤(А+В)/2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3≤4,5, 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В: = цел((А+В)/2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В: 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А≠В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1≠4, 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Х≤(А+В)/2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3≤2,5, 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А:=цел((А+В)/2)+1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А: 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А≠В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3=4,да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Х≤(А+В)/2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3≤3,5,да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В: = цел((А+В)/2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В:3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А≠В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3≠3,нет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Вывод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Ответ: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640</Words>
  <Application>Microsoft Office PowerPoint</Application>
  <PresentationFormat>Экран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Алгоритм как модель деятельности</vt:lpstr>
      <vt:lpstr> Что такое алгоритмическая модель </vt:lpstr>
      <vt:lpstr>Слайд 3</vt:lpstr>
      <vt:lpstr>Алгоритмическая модель: </vt:lpstr>
      <vt:lpstr>Слайд 5</vt:lpstr>
      <vt:lpstr>Пример алгоритмической модели </vt:lpstr>
      <vt:lpstr>Слайд 7</vt:lpstr>
      <vt:lpstr> Трассировка алгоритма – модель работы процессора </vt:lpstr>
      <vt:lpstr> Трассировочная таблица алгоритма «Половинное деление» </vt:lpstr>
      <vt:lpstr>Слайд 10</vt:lpstr>
      <vt:lpstr> Система основных понятий</vt:lpstr>
      <vt:lpstr>Выполнили ученицы 10 класса: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как модель деятельности</dc:title>
  <dc:creator>Елена</dc:creator>
  <cp:lastModifiedBy>Owner</cp:lastModifiedBy>
  <cp:revision>26</cp:revision>
  <dcterms:modified xsi:type="dcterms:W3CDTF">2012-08-27T12:46:04Z</dcterms:modified>
</cp:coreProperties>
</file>