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8" r:id="rId6"/>
    <p:sldId id="269" r:id="rId7"/>
    <p:sldId id="262" r:id="rId8"/>
    <p:sldId id="259" r:id="rId9"/>
    <p:sldId id="263" r:id="rId10"/>
    <p:sldId id="264" r:id="rId11"/>
    <p:sldId id="260" r:id="rId12"/>
    <p:sldId id="261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/>
              <a:t>Советская Россия в годы гражданской войны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Автор </a:t>
            </a:r>
            <a:r>
              <a:rPr lang="ru-RU" dirty="0" err="1" smtClean="0"/>
              <a:t>Мингазова</a:t>
            </a:r>
            <a:r>
              <a:rPr lang="ru-RU" dirty="0" smtClean="0"/>
              <a:t> </a:t>
            </a:r>
            <a:r>
              <a:rPr lang="ru-RU" dirty="0" err="1" smtClean="0"/>
              <a:t>Резида</a:t>
            </a:r>
            <a:r>
              <a:rPr lang="ru-RU" dirty="0" smtClean="0"/>
              <a:t> </a:t>
            </a:r>
            <a:r>
              <a:rPr lang="ru-RU" dirty="0" err="1" smtClean="0"/>
              <a:t>Амировна</a:t>
            </a:r>
            <a:endParaRPr lang="ru-RU" dirty="0" smtClean="0"/>
          </a:p>
          <a:p>
            <a:r>
              <a:rPr lang="ru-RU" dirty="0" smtClean="0"/>
              <a:t>МОУ «</a:t>
            </a:r>
            <a:r>
              <a:rPr lang="ru-RU" dirty="0" err="1" smtClean="0"/>
              <a:t>Звениговская</a:t>
            </a:r>
            <a:r>
              <a:rPr lang="ru-RU" dirty="0" smtClean="0"/>
              <a:t> СОШ №1»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39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ru-RU" dirty="0" smtClean="0"/>
              <a:t>2. Красный террор.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341297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Из выступления Я. М. Юровского перед старыми большевиками в Свердловске в 1934 году</a:t>
            </a:r>
          </a:p>
          <a:p>
            <a:r>
              <a:rPr lang="ru-RU" dirty="0"/>
              <a:t>Молодое поколение нас может не понять. Могут упрекнуть, что мы убили девочек, убили наследника-мальчика. Но к сегодняшнему дню девочки-мальчики выросли бы… в кого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122" name="Picture 2" descr="https://upload.wikimedia.org/wikipedia/commons/thumb/7/7f/Yakov_Mikhailovich_Yurovsky_1918.jpg/143px-Yakov_Mikhailovich_Yurovsky_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2" y="1340768"/>
            <a:ext cx="1934599" cy="20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581" y="335654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Комендант Дома Ипатьева Я. М. </a:t>
            </a:r>
            <a:r>
              <a:rPr lang="ru-RU" dirty="0" smtClean="0"/>
              <a:t>Юровский</a:t>
            </a:r>
            <a:r>
              <a:rPr lang="ru-RU" dirty="0"/>
              <a:t> </a:t>
            </a:r>
            <a:r>
              <a:rPr lang="ru-RU" dirty="0" smtClean="0"/>
              <a:t>(1918 </a:t>
            </a:r>
            <a:r>
              <a:rPr lang="ru-RU" dirty="0"/>
              <a:t>год)</a:t>
            </a:r>
          </a:p>
        </p:txBody>
      </p:sp>
      <p:pic>
        <p:nvPicPr>
          <p:cNvPr id="5124" name="Picture 4" descr="https://upload.wikimedia.org/wikipedia/commons/thumb/f/f1/Yekaterinburg_cathedral_on_the_blood_2007.jpg/165px-Yekaterinburg_cathedral_on_the_blood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" y="4221088"/>
            <a:ext cx="15716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5657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Храм-на-Крови в честь Всех Святых, в Земле Российской </a:t>
            </a:r>
            <a:r>
              <a:rPr lang="ru-RU" dirty="0" smtClean="0"/>
              <a:t>просиявших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на месте </a:t>
            </a:r>
            <a:r>
              <a:rPr lang="ru-RU" dirty="0" err="1"/>
              <a:t>Ипатьевского</a:t>
            </a:r>
            <a:r>
              <a:rPr lang="ru-RU" dirty="0"/>
              <a:t> дома в Екатеринбурге</a:t>
            </a:r>
          </a:p>
        </p:txBody>
      </p:sp>
    </p:spTree>
    <p:extLst>
      <p:ext uri="{BB962C8B-B14F-4D97-AF65-F5344CB8AC3E}">
        <p14:creationId xmlns:p14="http://schemas.microsoft.com/office/powerpoint/2010/main" val="196176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3.Особенности тактики правительства Советской Армии.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Роспуск комбедов и  введение продразверстки 1919г </a:t>
            </a:r>
          </a:p>
          <a:p>
            <a:r>
              <a:rPr lang="ru-RU" dirty="0" smtClean="0"/>
              <a:t>2. Заключение временных союзов (</a:t>
            </a:r>
            <a:r>
              <a:rPr lang="ru-RU" dirty="0" err="1" smtClean="0"/>
              <a:t>Н.И.Махно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 Политика привлечение царских офицеров и буржуазных специалистов (1918г)</a:t>
            </a:r>
          </a:p>
          <a:p>
            <a:r>
              <a:rPr lang="ru-RU" dirty="0" smtClean="0"/>
              <a:t>4.Введение института комиссаров – уполномоченных большевистской партии, без санкции которых командиры не принимались к исполнению.</a:t>
            </a:r>
          </a:p>
          <a:p>
            <a:r>
              <a:rPr lang="ru-RU" dirty="0" smtClean="0"/>
              <a:t>5.Выдвинулись блестящие полководцы,  красные командиры:</a:t>
            </a:r>
            <a:r>
              <a:rPr lang="ru-RU" dirty="0"/>
              <a:t> </a:t>
            </a:r>
            <a:r>
              <a:rPr lang="ru-RU" dirty="0" err="1" smtClean="0"/>
              <a:t>М.В.Фрунзе</a:t>
            </a:r>
            <a:r>
              <a:rPr lang="ru-RU" dirty="0" smtClean="0"/>
              <a:t>, </a:t>
            </a:r>
            <a:r>
              <a:rPr lang="ru-RU" dirty="0" err="1" smtClean="0"/>
              <a:t>В.К.Блюхер</a:t>
            </a:r>
            <a:r>
              <a:rPr lang="ru-RU" dirty="0" smtClean="0"/>
              <a:t>, </a:t>
            </a:r>
            <a:r>
              <a:rPr lang="ru-RU" dirty="0" err="1" smtClean="0"/>
              <a:t>М.Н.Тухачевский</a:t>
            </a:r>
            <a:r>
              <a:rPr lang="ru-RU" dirty="0" smtClean="0"/>
              <a:t>, </a:t>
            </a:r>
            <a:r>
              <a:rPr lang="ru-RU" dirty="0" err="1" smtClean="0"/>
              <a:t>В.И.Чапаев</a:t>
            </a:r>
            <a:r>
              <a:rPr lang="ru-RU" dirty="0" smtClean="0"/>
              <a:t>, </a:t>
            </a:r>
            <a:r>
              <a:rPr lang="ru-RU" dirty="0" err="1" smtClean="0"/>
              <a:t>С.М.Буденный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81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4. Советская Россия, Коминтерн и новые национальные государства.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6372200" cy="4992216"/>
          </a:xfrm>
        </p:spPr>
        <p:txBody>
          <a:bodyPr>
            <a:noAutofit/>
          </a:bodyPr>
          <a:lstStyle/>
          <a:p>
            <a:r>
              <a:rPr lang="ru-RU" sz="2000" b="1" dirty="0"/>
              <a:t>Коммунистический интернационал (Коминтерн, 3-й Интернационал)</a:t>
            </a:r>
            <a:r>
              <a:rPr lang="ru-RU" sz="2000" dirty="0"/>
              <a:t> — международная организация, объединявшая коммунистические партии различных стран в 1919—1943 годах.</a:t>
            </a:r>
          </a:p>
          <a:p>
            <a:r>
              <a:rPr lang="ru-RU" sz="2000" dirty="0"/>
              <a:t>Основана 4 марта 1919 года по инициативе </a:t>
            </a:r>
            <a:r>
              <a:rPr lang="ru-RU" sz="2000" dirty="0" smtClean="0"/>
              <a:t>РКП(б</a:t>
            </a:r>
            <a:r>
              <a:rPr lang="ru-RU" sz="2000" dirty="0"/>
              <a:t> и </a:t>
            </a:r>
            <a:r>
              <a:rPr lang="ru-RU" sz="2000" dirty="0" smtClean="0"/>
              <a:t>её руководителя</a:t>
            </a:r>
            <a:r>
              <a:rPr lang="ru-RU" sz="2000" dirty="0"/>
              <a:t> В. И. Ленина для развития и распространения идей революционного интернационального социализма, в противовес реформистскому социализму Второго интернационала, окончательный разрыв с которым был вызван различием позиций относительно Первой мировой войны и Октябрьской революции в России.</a:t>
            </a:r>
          </a:p>
          <a:p>
            <a:endParaRPr lang="ru-RU" sz="2000" dirty="0"/>
          </a:p>
        </p:txBody>
      </p:sp>
      <p:pic>
        <p:nvPicPr>
          <p:cNvPr id="2052" name="Picture 4" descr="Communist-International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664296" cy="36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ta10.gallery.ru/albums/gallery/156685-8d3b6-25495688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4900"/>
            <a:ext cx="13706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2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Советская Россия, Коминтерн и новые национальные государства.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348880"/>
            <a:ext cx="4978896" cy="2692896"/>
          </a:xfrm>
        </p:spPr>
        <p:txBody>
          <a:bodyPr>
            <a:normAutofit/>
          </a:bodyPr>
          <a:lstStyle/>
          <a:p>
            <a:r>
              <a:rPr lang="ru-RU" dirty="0" smtClean="0"/>
              <a:t>Февраль 1920 г мирные договоры с Эстонией, Литвой, Латвией, Финляндией – Россия признала их независимость;</a:t>
            </a:r>
          </a:p>
          <a:p>
            <a:endParaRPr lang="ru-RU" dirty="0" smtClean="0"/>
          </a:p>
          <a:p>
            <a:r>
              <a:rPr lang="ru-RU" dirty="0" smtClean="0"/>
              <a:t>1920 война с Польшей</a:t>
            </a:r>
            <a:endParaRPr lang="ru-RU" dirty="0"/>
          </a:p>
        </p:txBody>
      </p:sp>
      <p:pic>
        <p:nvPicPr>
          <p:cNvPr id="6146" name="Picture 2" descr="https://upload.wikimedia.org/wikipedia/commons/thumb/8/85/%D0%AF%D1%81%D0%BD%D0%BE%D0%B2%D0%B5%D0%BB%D1%8C%D0%BC%D0%BE%D0%B6%D0%BD%D0%B0%D1%8F_%D0%9F%D0%BE%D0%BB%D1%8C%D1%88%D0%B0_%D0%BF%D0%BB%D0%B0%D0%BA%D0%B0%D1%82_%D0%A0%D0%A1%D0%A4%D0%A1%D0%A0_1920.jpg/220px-%D0%AF%D1%81%D0%BD%D0%BE%D0%B2%D0%B5%D0%BB%D1%8C%D0%BC%D0%BE%D0%B6%D0%BD%D0%B0%D1%8F_%D0%9F%D0%BE%D0%BB%D1%8C%D1%88%D0%B0_%D0%BF%D0%BB%D0%B0%D0%BA%D0%B0%D1%82_%D0%A0%D0%A1%D0%A4%D0%A1%D0%A0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448272" cy="33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85" y="5243066"/>
            <a:ext cx="3258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Плакат </a:t>
            </a:r>
            <a:r>
              <a:rPr lang="ru-RU" dirty="0" smtClean="0"/>
              <a:t>РСФСР</a:t>
            </a:r>
          </a:p>
          <a:p>
            <a:r>
              <a:rPr lang="ru-RU" dirty="0" smtClean="0"/>
              <a:t>«</a:t>
            </a:r>
            <a:r>
              <a:rPr lang="ru-RU" dirty="0"/>
              <a:t>Ясновельможная Польша</a:t>
            </a:r>
            <a:r>
              <a:rPr lang="ru-RU" dirty="0" smtClean="0"/>
              <a:t>»,</a:t>
            </a:r>
          </a:p>
          <a:p>
            <a:r>
              <a:rPr lang="ru-RU" dirty="0"/>
              <a:t> 1920</a:t>
            </a:r>
          </a:p>
        </p:txBody>
      </p:sp>
    </p:spTree>
    <p:extLst>
      <p:ext uri="{BB962C8B-B14F-4D97-AF65-F5344CB8AC3E}">
        <p14:creationId xmlns:p14="http://schemas.microsoft.com/office/powerpoint/2010/main" val="277531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 гражданской войны</a:t>
            </a:r>
            <a:endParaRPr lang="ru-RU" dirty="0"/>
          </a:p>
        </p:txBody>
      </p:sp>
      <p:pic>
        <p:nvPicPr>
          <p:cNvPr id="7170" name="Picture 2" descr="http://data10.gallery.ru/albums/gallery/156685-1d06d-2549573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0652"/>
            <a:ext cx="3292061" cy="2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ulez-t.info/uploads/posts/2011-01/1296483727_plakat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74269"/>
            <a:ext cx="31623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o2.imgsmail.ru/imgpreview?key=174e55d52eafd658&amp;mb=imgdb_preview_19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2183"/>
            <a:ext cx="15716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opypast.ru/foto8/2740/plakaty_vremen_grajdanskoj_vojny_v_rossii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97843"/>
            <a:ext cx="4297660" cy="27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9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1.Политика военного коммунизма</a:t>
            </a:r>
          </a:p>
          <a:p>
            <a:r>
              <a:rPr lang="ru-RU" dirty="0" smtClean="0"/>
              <a:t>2.Красный террор.</a:t>
            </a:r>
          </a:p>
          <a:p>
            <a:r>
              <a:rPr lang="ru-RU" dirty="0" smtClean="0"/>
              <a:t>3.Особенности тактики правительства Советской Армии.</a:t>
            </a:r>
          </a:p>
          <a:p>
            <a:r>
              <a:rPr lang="ru-RU" dirty="0" smtClean="0"/>
              <a:t>4. Советская Россия, Коминтерн и новые национальные государства.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5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1.Политика </a:t>
            </a:r>
            <a:r>
              <a:rPr lang="ru-RU" dirty="0" smtClean="0"/>
              <a:t>военного коммунизма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76800"/>
          </a:xfrm>
        </p:spPr>
        <p:txBody>
          <a:bodyPr/>
          <a:lstStyle/>
          <a:p>
            <a:r>
              <a:rPr lang="ru-RU" b="1" dirty="0" smtClean="0"/>
              <a:t>Причины  введения политики военного коммунизма:</a:t>
            </a:r>
          </a:p>
          <a:p>
            <a:r>
              <a:rPr lang="ru-RU" dirty="0" smtClean="0"/>
              <a:t>1. Советская Россия оказалась  в кольце фронтов и отрезанной от основных хлебных и топливно – сырьевых районов;</a:t>
            </a:r>
          </a:p>
          <a:p>
            <a:r>
              <a:rPr lang="ru-RU" dirty="0" smtClean="0"/>
              <a:t>2. У большевиков стремительно снизились шансы на победу;</a:t>
            </a:r>
          </a:p>
          <a:p>
            <a:r>
              <a:rPr lang="ru-RU" dirty="0"/>
              <a:t>3</a:t>
            </a:r>
            <a:r>
              <a:rPr lang="ru-RU" dirty="0" smtClean="0"/>
              <a:t>. Закрывались предприятия, в стране разразился голод, разруха;</a:t>
            </a:r>
          </a:p>
          <a:p>
            <a:r>
              <a:rPr lang="ru-RU" dirty="0"/>
              <a:t>4</a:t>
            </a:r>
            <a:r>
              <a:rPr lang="ru-RU" dirty="0" smtClean="0"/>
              <a:t>.Необходимость бесперебойного снабжения Красной Армии боеприпасами и продовольствием.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70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</a:t>
            </a:r>
            <a:r>
              <a:rPr lang="ru-RU" b="1" dirty="0"/>
              <a:t> </a:t>
            </a:r>
            <a:r>
              <a:rPr lang="ru-RU" b="1" dirty="0" smtClean="0"/>
              <a:t>Политика </a:t>
            </a:r>
            <a:r>
              <a:rPr lang="ru-RU" b="1" dirty="0"/>
              <a:t>военного коммунизма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/>
              <a:t>Вое́нный</a:t>
            </a:r>
            <a:r>
              <a:rPr lang="ru-RU" b="1" dirty="0"/>
              <a:t> </a:t>
            </a:r>
            <a:r>
              <a:rPr lang="ru-RU" b="1" dirty="0" err="1"/>
              <a:t>коммуни́зм</a:t>
            </a:r>
            <a:r>
              <a:rPr lang="ru-RU" dirty="0"/>
              <a:t> — название внутренней политики Советского государства, проводившейся в 1918 — 1921 гг. в условиях Гражданской войны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Основные  мероприятия:</a:t>
            </a:r>
          </a:p>
          <a:p>
            <a:pPr marL="0" indent="0">
              <a:buNone/>
            </a:pPr>
            <a:r>
              <a:rPr lang="ru-RU" dirty="0" smtClean="0"/>
              <a:t>1.Крайняя</a:t>
            </a:r>
            <a:r>
              <a:rPr lang="ru-RU" dirty="0"/>
              <a:t> централизация управления </a:t>
            </a:r>
            <a:r>
              <a:rPr lang="ru-RU" dirty="0" smtClean="0"/>
              <a:t>экономикой (ВСНХ)</a:t>
            </a:r>
          </a:p>
          <a:p>
            <a:pPr marL="0" indent="0">
              <a:buNone/>
            </a:pPr>
            <a:r>
              <a:rPr lang="ru-RU" dirty="0" smtClean="0"/>
              <a:t>2.Национализация</a:t>
            </a:r>
            <a:r>
              <a:rPr lang="ru-RU" dirty="0"/>
              <a:t> крупной, средней и даже мелкой промышленности (частично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/>
              <a:t> </a:t>
            </a:r>
            <a:r>
              <a:rPr lang="ru-RU" dirty="0" smtClean="0"/>
              <a:t>Государственная </a:t>
            </a:r>
            <a:r>
              <a:rPr lang="ru-RU" dirty="0"/>
              <a:t>монополия на многие продукты сельского хозяйства, продразвёрстка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4.Запрет</a:t>
            </a:r>
            <a:r>
              <a:rPr lang="ru-RU" dirty="0"/>
              <a:t> частной торговли,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5.Свёртывание</a:t>
            </a:r>
            <a:r>
              <a:rPr lang="ru-RU" dirty="0"/>
              <a:t> товарно-денежных отношений, </a:t>
            </a:r>
            <a:r>
              <a:rPr lang="ru-RU" dirty="0" smtClean="0"/>
              <a:t>отмена платы за жилье, за коммунальные услуги, за транспорт;</a:t>
            </a:r>
          </a:p>
          <a:p>
            <a:pPr marL="0" indent="0">
              <a:buNone/>
            </a:pPr>
            <a:r>
              <a:rPr lang="ru-RU" dirty="0" smtClean="0"/>
              <a:t>6.Уравнительство </a:t>
            </a:r>
            <a:r>
              <a:rPr lang="ru-RU" dirty="0"/>
              <a:t>в распределении материальных благ</a:t>
            </a:r>
            <a:r>
              <a:rPr lang="ru-RU" dirty="0" smtClean="0"/>
              <a:t>, талоны и продуктовые пайки</a:t>
            </a:r>
          </a:p>
          <a:p>
            <a:pPr marL="0" indent="0">
              <a:buNone/>
            </a:pPr>
            <a:r>
              <a:rPr lang="ru-RU" dirty="0" smtClean="0"/>
              <a:t>7.</a:t>
            </a:r>
            <a:r>
              <a:rPr lang="ru-RU" dirty="0"/>
              <a:t> </a:t>
            </a:r>
            <a:r>
              <a:rPr lang="ru-RU" dirty="0" smtClean="0"/>
              <a:t>Введение всеобщей трудовой и воинской  повинности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345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Словарь: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556792"/>
            <a:ext cx="4788024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b="1" dirty="0" smtClean="0"/>
              <a:t>Продразверстка –</a:t>
            </a:r>
            <a:r>
              <a:rPr lang="ru-RU" sz="3600" dirty="0" smtClean="0"/>
              <a:t> обязательная сдача крестьянами государству по твердым ценам всех излишков хлеба и других продуктов.</a:t>
            </a:r>
          </a:p>
        </p:txBody>
      </p:sp>
      <p:pic>
        <p:nvPicPr>
          <p:cNvPr id="5" name="Picture 3" descr="http://pioss.ru/uploads/images/a/d/9/9/3/6651974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988840"/>
            <a:ext cx="2080231" cy="1656184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1" descr="Rr54a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2237995" cy="16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«Братья крестьяне, взываем о помощи…» листовка большевиков, распространяемая по деревням</a:t>
            </a:r>
          </a:p>
        </p:txBody>
      </p:sp>
    </p:spTree>
    <p:extLst>
      <p:ext uri="{BB962C8B-B14F-4D97-AF65-F5344CB8AC3E}">
        <p14:creationId xmlns:p14="http://schemas.microsoft.com/office/powerpoint/2010/main" val="27390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prodrazverstka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7749"/>
            <a:ext cx="3299323" cy="24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 descr="0f5ab7d87f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684861" cy="26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раскулачивание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00808"/>
            <a:ext cx="25003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5" descr="raz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1" y="4149080"/>
            <a:ext cx="1998444" cy="25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54" y="424370"/>
            <a:ext cx="8229600" cy="7003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Продразверстка в действии</a:t>
            </a:r>
          </a:p>
        </p:txBody>
      </p:sp>
    </p:spTree>
    <p:extLst>
      <p:ext uri="{BB962C8B-B14F-4D97-AF65-F5344CB8AC3E}">
        <p14:creationId xmlns:p14="http://schemas.microsoft.com/office/powerpoint/2010/main" val="30886121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1.Политика </a:t>
            </a:r>
            <a:r>
              <a:rPr lang="ru-RU" b="1" dirty="0">
                <a:solidFill>
                  <a:srgbClr val="C00000"/>
                </a:solidFill>
              </a:rPr>
              <a:t>военного коммунизма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sovr.ru/media/expo/pics/12/image_84.thumbna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7287"/>
            <a:ext cx="2664296" cy="23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85378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Черный рынок 1918 -1920гг</a:t>
            </a:r>
            <a:endParaRPr lang="ru-RU" dirty="0"/>
          </a:p>
        </p:txBody>
      </p:sp>
      <p:pic>
        <p:nvPicPr>
          <p:cNvPr id="1028" name="Picture 4" descr="http://www.sovr.ru/media/expo/pics/12/image_85.thumbnai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85" y="1410566"/>
            <a:ext cx="2088232" cy="24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217" y="36494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Мешочник 1918г</a:t>
            </a:r>
            <a:endParaRPr lang="ru-RU" dirty="0"/>
          </a:p>
        </p:txBody>
      </p:sp>
      <p:pic>
        <p:nvPicPr>
          <p:cNvPr id="1030" name="Picture 6" descr="http://go1.imgsmail.ru/imgpreview?key=d7b8c2c00449e80&amp;mb=imgdb_preview_180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8" y="4176947"/>
            <a:ext cx="1716427" cy="25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datai/istorija/1917-1920-gody/0019-022-Razdel-II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5288"/>
            <a:ext cx="3055755" cy="1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2.imgsmail.ru/imgpreview?key=ac200ff1076630e&amp;mb=imgdb_preview_19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73" y="4235184"/>
            <a:ext cx="1800200" cy="24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1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990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2.Красный </a:t>
            </a:r>
            <a:r>
              <a:rPr lang="ru-RU" dirty="0">
                <a:solidFill>
                  <a:srgbClr val="C00000"/>
                </a:solidFill>
              </a:rPr>
              <a:t>террор.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399276" cy="39604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Кра́сный</a:t>
            </a:r>
            <a:r>
              <a:rPr lang="ru-RU" b="1" dirty="0"/>
              <a:t> </a:t>
            </a:r>
            <a:r>
              <a:rPr lang="ru-RU" b="1" dirty="0" err="1"/>
              <a:t>терро́р</a:t>
            </a:r>
            <a:r>
              <a:rPr lang="ru-RU" dirty="0"/>
              <a:t> — комплекс карательных мер, проводившихся большевиками в ходе Гражданской войны в России(1917—1923) против социальных групп, провозглашённых классовыми врагами, а также против лиц, </a:t>
            </a:r>
            <a:r>
              <a:rPr lang="ru-RU" dirty="0" err="1"/>
              <a:t>обвинявшихся</a:t>
            </a:r>
            <a:r>
              <a:rPr lang="ru-RU" dirty="0"/>
              <a:t> </a:t>
            </a:r>
            <a:r>
              <a:rPr lang="ru-RU" dirty="0" smtClean="0"/>
              <a:t>в контрреволюционной деятельности.</a:t>
            </a:r>
          </a:p>
          <a:p>
            <a:r>
              <a:rPr lang="ru-RU" dirty="0" smtClean="0"/>
              <a:t>Вводиться официально в сентябре  1918 года после покушения на </a:t>
            </a:r>
            <a:r>
              <a:rPr lang="ru-RU" dirty="0" err="1" smtClean="0"/>
              <a:t>В.И.Ленина</a:t>
            </a:r>
            <a:r>
              <a:rPr lang="ru-RU" dirty="0" smtClean="0"/>
              <a:t>.</a:t>
            </a:r>
          </a:p>
          <a:p>
            <a:r>
              <a:rPr lang="ru-RU" dirty="0"/>
              <a:t>По инициативе Троцкого были созданы концентрационные лагеря.</a:t>
            </a:r>
          </a:p>
          <a:p>
            <a:r>
              <a:rPr lang="ru-RU" dirty="0"/>
              <a:t>По оценкам некоторых историков от белого и красного террора погибло не менее  8 </a:t>
            </a:r>
            <a:r>
              <a:rPr lang="ru-RU" dirty="0" err="1"/>
              <a:t>млн.человек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https://upload.wikimedia.org/wikipedia/ru/thumb/b/bd/%D0%91%D0%BE%D0%BB%D1%8C%D1%88%D0%B5%D0%B2%D0%B8%D0%BA%D0%B82.jpg/350px-%D0%91%D0%BE%D0%BB%D1%8C%D1%88%D0%B5%D0%B2%D0%B8%D0%BA%D0%B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42" y="4899491"/>
            <a:ext cx="2331558" cy="19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Антибольшевистский плакат 1918 -1920 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34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2137"/>
            <a:ext cx="8229600" cy="6905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2.Красный террор.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5794" y="1196752"/>
            <a:ext cx="5148064" cy="2660549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Расстре́л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ца́рской</a:t>
            </a:r>
            <a:r>
              <a:rPr lang="ru-RU" sz="1800" b="1" dirty="0"/>
              <a:t> </a:t>
            </a:r>
            <a:r>
              <a:rPr lang="ru-RU" sz="1800" b="1" dirty="0" smtClean="0"/>
              <a:t>семьи́</a:t>
            </a:r>
            <a:r>
              <a:rPr lang="ru-RU" sz="1800" dirty="0"/>
              <a:t> 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(</a:t>
            </a:r>
            <a:r>
              <a:rPr lang="ru-RU" sz="1800" dirty="0"/>
              <a:t>бывшего </a:t>
            </a:r>
            <a:r>
              <a:rPr lang="ru-RU" sz="1800" dirty="0" smtClean="0"/>
              <a:t>российского</a:t>
            </a:r>
            <a:r>
              <a:rPr lang="ru-RU" sz="1800" dirty="0"/>
              <a:t> </a:t>
            </a:r>
            <a:r>
              <a:rPr lang="ru-RU" sz="1800" dirty="0" smtClean="0"/>
              <a:t>императора</a:t>
            </a:r>
            <a:r>
              <a:rPr lang="ru-RU" sz="1800" dirty="0"/>
              <a:t> Николая </a:t>
            </a:r>
            <a:r>
              <a:rPr lang="en-US" sz="1800" dirty="0" smtClean="0"/>
              <a:t>I</a:t>
            </a:r>
            <a:r>
              <a:rPr lang="ru-RU" sz="1800" dirty="0" smtClean="0"/>
              <a:t>I, </a:t>
            </a:r>
            <a:r>
              <a:rPr lang="ru-RU" sz="1800" dirty="0"/>
              <a:t>его семьи и прислуги) был осуществлён в полуподвальном помещении дома </a:t>
            </a:r>
            <a:r>
              <a:rPr lang="ru-RU" sz="1800" dirty="0" smtClean="0"/>
              <a:t>Ипатьева</a:t>
            </a:r>
            <a:r>
              <a:rPr lang="ru-RU" sz="1800" dirty="0"/>
              <a:t> </a:t>
            </a:r>
            <a:r>
              <a:rPr lang="ru-RU" sz="1800" dirty="0" smtClean="0"/>
              <a:t>в</a:t>
            </a:r>
            <a:r>
              <a:rPr lang="ru-RU" sz="1800" dirty="0"/>
              <a:t> </a:t>
            </a:r>
            <a:r>
              <a:rPr lang="ru-RU" sz="1800" dirty="0" smtClean="0"/>
              <a:t>Екатеринбурге</a:t>
            </a: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ночь с 16 на 17 июля 1918 </a:t>
            </a:r>
            <a:r>
              <a:rPr lang="ru-RU" sz="1800" dirty="0" smtClean="0"/>
              <a:t>года</a:t>
            </a:r>
            <a:r>
              <a:rPr lang="ru-RU" sz="1800" dirty="0"/>
              <a:t> </a:t>
            </a:r>
            <a:r>
              <a:rPr lang="ru-RU" sz="1800" dirty="0" smtClean="0"/>
              <a:t>во </a:t>
            </a:r>
            <a:r>
              <a:rPr lang="ru-RU" sz="1800" dirty="0"/>
              <a:t>исполнение постановления исполкома Уральского областного Совета рабочих, крестьянских и солдатских </a:t>
            </a:r>
            <a:r>
              <a:rPr lang="ru-RU" sz="1800" dirty="0" smtClean="0"/>
              <a:t>депутатов</a:t>
            </a:r>
            <a:r>
              <a:rPr lang="ru-RU" sz="1800" baseline="300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возглавлявшегося</a:t>
            </a:r>
            <a:r>
              <a:rPr lang="ru-RU" sz="1800" dirty="0" smtClean="0"/>
              <a:t> </a:t>
            </a:r>
            <a:r>
              <a:rPr lang="ru-RU" sz="1800" dirty="0"/>
              <a:t> </a:t>
            </a:r>
            <a:r>
              <a:rPr lang="ru-RU" sz="1800" dirty="0" smtClean="0"/>
              <a:t>большевиками</a:t>
            </a:r>
          </a:p>
        </p:txBody>
      </p:sp>
      <p:pic>
        <p:nvPicPr>
          <p:cNvPr id="4098" name="Picture 2" descr="http://kprf.ru/images/67453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0749"/>
            <a:ext cx="2662206" cy="20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14" y="64850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Подвал </a:t>
            </a:r>
            <a:r>
              <a:rPr lang="ru-RU" dirty="0" err="1" smtClean="0"/>
              <a:t>Ипатьевского</a:t>
            </a:r>
            <a:r>
              <a:rPr lang="ru-RU" dirty="0" smtClean="0"/>
              <a:t> дома</a:t>
            </a:r>
            <a:endParaRPr lang="ru-RU" dirty="0"/>
          </a:p>
        </p:txBody>
      </p:sp>
      <p:pic>
        <p:nvPicPr>
          <p:cNvPr id="4100" name="Picture 4" descr="http://www.people.su/images/articles/img_item_1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5" y="1196752"/>
            <a:ext cx="3274807" cy="27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8/8f/Ipat%27jev_Haus.jpg/245px-Ipat%27jev_Ha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44370"/>
            <a:ext cx="3789135" cy="23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63113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Ипатьева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62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</TotalTime>
  <Words>366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Советская Россия в годы гражданской войны</vt:lpstr>
      <vt:lpstr>План </vt:lpstr>
      <vt:lpstr>1.Политика военного коммунизма</vt:lpstr>
      <vt:lpstr>1. Политика военного коммунизма </vt:lpstr>
      <vt:lpstr>Словарь:</vt:lpstr>
      <vt:lpstr>Продразверстка в действии</vt:lpstr>
      <vt:lpstr>1.Политика военного коммунизма </vt:lpstr>
      <vt:lpstr>2.Красный террор.</vt:lpstr>
      <vt:lpstr>2.Красный террор.</vt:lpstr>
      <vt:lpstr>2. Красный террор. </vt:lpstr>
      <vt:lpstr>3.Особенности тактики правительства Советской Армии.</vt:lpstr>
      <vt:lpstr>4. Советская Россия, Коминтерн и новые национальные государства.</vt:lpstr>
      <vt:lpstr>4. Советская Россия, Коминтерн и новые национальные государства.</vt:lpstr>
      <vt:lpstr>Плакаты гражданской войны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Советская Россия в годы гражданской войны</dc:title>
  <dc:subject>ая Россия в годы гражданской войны</dc:subject>
  <dc:creator>Мингазова Р.А.</dc:creator>
  <cp:lastModifiedBy>Резеда Амировна</cp:lastModifiedBy>
  <cp:revision>16</cp:revision>
  <dcterms:modified xsi:type="dcterms:W3CDTF">2014-11-04T14:09:34Z</dcterms:modified>
</cp:coreProperties>
</file>