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63" r:id="rId4"/>
    <p:sldId id="267" r:id="rId5"/>
    <p:sldId id="258" r:id="rId6"/>
    <p:sldId id="266" r:id="rId7"/>
    <p:sldId id="268" r:id="rId8"/>
    <p:sldId id="265" r:id="rId9"/>
    <p:sldId id="259" r:id="rId10"/>
    <p:sldId id="269" r:id="rId11"/>
    <p:sldId id="264" r:id="rId12"/>
    <p:sldId id="273" r:id="rId13"/>
    <p:sldId id="260" r:id="rId14"/>
    <p:sldId id="270" r:id="rId15"/>
    <p:sldId id="271" r:id="rId16"/>
    <p:sldId id="272" r:id="rId17"/>
    <p:sldId id="261" r:id="rId18"/>
    <p:sldId id="280" r:id="rId19"/>
    <p:sldId id="281" r:id="rId20"/>
    <p:sldId id="274" r:id="rId21"/>
    <p:sldId id="275" r:id="rId22"/>
    <p:sldId id="262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1C1C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5" autoAdjust="0"/>
    <p:restoredTop sz="94660"/>
  </p:normalViewPr>
  <p:slideViewPr>
    <p:cSldViewPr>
      <p:cViewPr varScale="1">
        <p:scale>
          <a:sx n="64" d="100"/>
          <a:sy n="64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8A5FB-CC81-481D-BA0D-B583C360A02F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4CC09-026B-4B27-B66C-15764783E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CC09-026B-4B27-B66C-15764783E1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%20(7).docx" TargetMode="External"/><Relationship Id="rId4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%20(6).doc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%20(8).docx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69;&#1076;&#1091;&#1072;&#1088;&#1076;\Desktop\&#1080;&#1089;&#1090;&#1086;&#1088;&#1080;&#1103;%20&#1092;&#1086;&#1090;&#1086;%20&#1083;&#1077;&#1085;&#1072;\&#1074;&#1085;&#1077;&#1096;&#1085;&#1103;&#1103;%20&#1087;&#1086;&#1083;&#1080;&#1090;&#1080;&#1082;&#1072;%20&#1053;&#1080;&#1082;&#1086;&#1083;&#1072;&#1103;%201\&#1050;&#1088;&#1099;&#1084;&#1089;&#1082;&#1072;&#1103;%20&#1074;&#1086;&#1081;&#1085;&#1072;\&#1044;&#1086;&#1082;&#1091;&#1084;&#1077;&#1085;&#1090;%20Microsoft%20Office%20Word.doc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sobyt/sevast1855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file:///C:\Users\&#1069;&#1076;&#1091;&#1072;&#1088;&#1076;\Desktop\&#1080;&#1089;&#1090;&#1086;&#1088;&#1080;&#1103;%20&#1092;&#1086;&#1090;&#1086;%20&#1083;&#1077;&#1085;&#1072;\&#1074;&#1085;&#1077;&#1096;&#1085;&#1103;&#1103;%20&#1087;&#1086;&#1083;&#1080;&#1090;&#1080;&#1082;&#1072;%20&#1053;&#1080;&#1082;&#1086;&#1083;&#1072;&#1103;%201\&#1050;&#1088;&#1099;&#1084;&#1089;&#1082;&#1072;&#1103;%20&#1074;&#1086;&#1081;&#1085;&#1072;\&#1044;&#1086;&#1082;&#1091;&#1084;&#1077;&#1085;&#1090;%20Microsoft%20Office%20Word%20(2).doc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%20(5).docx" TargetMode="External"/><Relationship Id="rId2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%20(4).docx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%20(2).docx" TargetMode="External"/><Relationship Id="rId4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69;&#1076;&#1091;&#1072;&#1088;&#1076;\Desktop\&#1080;&#1089;&#1090;&#1086;&#1088;&#1080;&#1103;%20&#1092;&#1086;&#1090;&#1086;%20&#1083;&#1077;&#1085;&#1072;\&#1044;&#1086;&#1082;&#1091;&#1084;&#1077;&#1085;&#1090;%20Microsoft%20Office%20Word%20(3).doc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72" TargetMode="External"/><Relationship Id="rId2" Type="http://schemas.openxmlformats.org/officeDocument/2006/relationships/hyperlink" Target="http://ru.wikipedia.org/wiki/12_%D1%8F%D0%BD%D0%B2%D0%B0%D1%80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hyperlink" Target="http://ru.wikipedia.org/wiki/1839" TargetMode="External"/><Relationship Id="rId4" Type="http://schemas.openxmlformats.org/officeDocument/2006/relationships/hyperlink" Target="http://ru.wikipedia.org/wiki/23_%D1%84%D0%B5%D0%B2%D1%80%D0%B0%D0%BB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00808"/>
            <a:ext cx="4474840" cy="4395192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1.Восстание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декабристов.</a:t>
            </a:r>
          </a:p>
          <a:p>
            <a:pPr marL="514350" indent="-514350" algn="ctr"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Внутренняя политика Николая.</a:t>
            </a:r>
          </a:p>
          <a:p>
            <a:pPr marL="514350" indent="-514350" algn="ctr"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3.Внешняя политика Николая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rgbClr val="4D4D4D"/>
                </a:solidFill>
              </a:rPr>
              <a:t>Правление Николая </a:t>
            </a:r>
            <a:r>
              <a:rPr lang="en-US" dirty="0" smtClean="0">
                <a:solidFill>
                  <a:srgbClr val="4D4D4D"/>
                </a:solidFill>
              </a:rPr>
              <a:t>I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21505" name="Picture 1" descr="C:\Users\Эдуард\Desktop\o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349632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88px-Golike_Vasily_Portrait_of_Count_Sergey_Uvarov_(183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648200" cy="5705475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292080" y="1412776"/>
            <a:ext cx="3473968" cy="489654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С.С. Уваров  (1789 – 1855) – граф, </a:t>
            </a:r>
            <a:r>
              <a:rPr lang="ru-RU" sz="2000" dirty="0" err="1" smtClean="0"/>
              <a:t>попочитель</a:t>
            </a:r>
            <a:r>
              <a:rPr lang="ru-RU" sz="2000" dirty="0" smtClean="0"/>
              <a:t> Петербургского учебного округа, возглавлял Российскую Академию наук с 1818 по 1855 год.</a:t>
            </a:r>
          </a:p>
          <a:p>
            <a:r>
              <a:rPr lang="ru-RU" sz="2000" dirty="0" smtClean="0"/>
              <a:t>1834 г.  Предложил идею воспитания молодого поколения в духе:</a:t>
            </a:r>
            <a:endParaRPr lang="ru-RU" dirty="0" smtClean="0"/>
          </a:p>
          <a:p>
            <a:pPr algn="ctr"/>
            <a:r>
              <a:rPr lang="ru-RU" sz="2200" dirty="0" smtClean="0"/>
              <a:t>Православия</a:t>
            </a:r>
          </a:p>
          <a:p>
            <a:pPr algn="ctr"/>
            <a:r>
              <a:rPr lang="ru-RU" sz="2200" dirty="0" smtClean="0"/>
              <a:t>Самодержавия</a:t>
            </a:r>
          </a:p>
          <a:p>
            <a:pPr algn="ctr"/>
            <a:r>
              <a:rPr lang="ru-RU" sz="2200" dirty="0" smtClean="0"/>
              <a:t>Народности</a:t>
            </a:r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457200"/>
            <a:ext cx="3686944" cy="667544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Теория официальной народности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1842 г. – закон об обязанных крестьянах</a:t>
            </a:r>
          </a:p>
          <a:p>
            <a:r>
              <a:rPr lang="ru-RU" dirty="0" smtClean="0"/>
              <a:t>Запрещено продавать крестьян отдельно  от семьи</a:t>
            </a:r>
          </a:p>
          <a:p>
            <a:r>
              <a:rPr lang="ru-RU" dirty="0" smtClean="0"/>
              <a:t>Помещик мог освободить крестьян, наделить крестьян землей, получив оброк</a:t>
            </a:r>
          </a:p>
          <a:p>
            <a:pPr algn="ctr">
              <a:buNone/>
            </a:pPr>
            <a:r>
              <a:rPr lang="ru-RU" u="sng" dirty="0" smtClean="0"/>
              <a:t>Государственные крестьяне</a:t>
            </a:r>
          </a:p>
          <a:p>
            <a:r>
              <a:rPr lang="ru-RU" dirty="0" smtClean="0"/>
              <a:t>Государственные крестьяне получили право на самоуправление</a:t>
            </a:r>
          </a:p>
          <a:p>
            <a:r>
              <a:rPr lang="ru-RU" dirty="0" smtClean="0"/>
              <a:t>Основание  сельскохозяйственных школ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крестьянского вопроса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дуард\Desktop\история фото лена\внешняя политика Николая 1\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908720"/>
            <a:ext cx="7560840" cy="561662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/>
              <a:t>Особенности внешней политики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Восстание в Польше.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1815 </a:t>
            </a:r>
            <a:r>
              <a:rPr lang="ru-RU" dirty="0" smtClean="0"/>
              <a:t>году определена территория Королевства Польского. Русский император считался королем Польским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Польше были сохранены своя Конституция, сейм, собственная казна и войско.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/>
              <a:t>Восстание в Польше.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59936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Причины восстания:</a:t>
            </a:r>
          </a:p>
          <a:p>
            <a:r>
              <a:rPr lang="ru-RU" dirty="0" smtClean="0"/>
              <a:t>Желание дворянства восстановить независимость Польши</a:t>
            </a:r>
          </a:p>
          <a:p>
            <a:r>
              <a:rPr lang="ru-RU" dirty="0" smtClean="0"/>
              <a:t>Создать государство от Балтийского до Черного моря</a:t>
            </a:r>
          </a:p>
          <a:p>
            <a:r>
              <a:rPr lang="ru-RU" dirty="0" smtClean="0"/>
              <a:t>Поддержка польских националистов католической церковью</a:t>
            </a:r>
          </a:p>
          <a:p>
            <a:r>
              <a:rPr lang="ru-RU" dirty="0" smtClean="0"/>
              <a:t>17 ноября 1830 года заговорщики напали на  </a:t>
            </a:r>
            <a:endParaRPr lang="ru-RU" dirty="0"/>
          </a:p>
        </p:txBody>
      </p:sp>
      <p:pic>
        <p:nvPicPr>
          <p:cNvPr id="1026" name="Picture 2" descr="C:\Users\Эдуард\Desktop\история фото лена\внешняя политика Николая 1\восстание в польше\2польш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30917"/>
            <a:ext cx="4059238" cy="25581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/>
              <a:t>Восстание в Польше.</a:t>
            </a:r>
            <a:endParaRPr lang="ru-RU" dirty="0"/>
          </a:p>
        </p:txBody>
      </p:sp>
      <p:pic>
        <p:nvPicPr>
          <p:cNvPr id="5" name="Содержимое 4" descr="1-584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888432" cy="5040560"/>
          </a:xfrm>
        </p:spPr>
      </p:pic>
      <p:pic>
        <p:nvPicPr>
          <p:cNvPr id="8" name="Содержимое 7" descr="1267681273_0_205d8_dee73753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9105" y="1340768"/>
            <a:ext cx="4037428" cy="4896544"/>
          </a:xfrm>
        </p:spPr>
      </p:pic>
      <p:sp>
        <p:nvSpPr>
          <p:cNvPr id="7" name="Управляющая кнопка: сведения 6">
            <a:hlinkClick r:id="rId4" action="ppaction://hlinkfile" highlightClick="1"/>
          </p:cNvPr>
          <p:cNvSpPr/>
          <p:nvPr/>
        </p:nvSpPr>
        <p:spPr>
          <a:xfrm>
            <a:off x="3419872" y="5877272"/>
            <a:ext cx="648072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5" action="ppaction://hlinkfile" highlightClick="1"/>
          </p:cNvPr>
          <p:cNvSpPr/>
          <p:nvPr/>
        </p:nvSpPr>
        <p:spPr>
          <a:xfrm>
            <a:off x="4644008" y="5661248"/>
            <a:ext cx="576064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восстания в Польше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в 1831 году в стране началась эпидемия холеры</a:t>
            </a:r>
          </a:p>
          <a:p>
            <a:r>
              <a:rPr lang="ru-RU" dirty="0" smtClean="0"/>
              <a:t>От болезни скончался великий князь Константин Павлович</a:t>
            </a:r>
          </a:p>
          <a:p>
            <a:r>
              <a:rPr lang="ru-RU" dirty="0" smtClean="0"/>
              <a:t>28 августа 1831 года русские войска вошли в Варшаву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странах Европы активно поддерживались восставшие</a:t>
            </a:r>
          </a:p>
          <a:p>
            <a:r>
              <a:rPr lang="ru-RU" dirty="0" smtClean="0"/>
              <a:t>В Англии и Франции активно проявляется </a:t>
            </a:r>
            <a:r>
              <a:rPr lang="ru-RU" u="sng" dirty="0" smtClean="0"/>
              <a:t>русофобия</a:t>
            </a:r>
            <a:endParaRPr lang="ru-RU" u="sng" dirty="0"/>
          </a:p>
        </p:txBody>
      </p:sp>
      <p:sp>
        <p:nvSpPr>
          <p:cNvPr id="6" name="Управляющая кнопка: документ 5">
            <a:hlinkClick r:id="rId2" action="ppaction://hlinkfile" highlightClick="1"/>
          </p:cNvPr>
          <p:cNvSpPr/>
          <p:nvPr/>
        </p:nvSpPr>
        <p:spPr>
          <a:xfrm>
            <a:off x="7380312" y="4437112"/>
            <a:ext cx="288032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524000"/>
            <a:ext cx="8003232" cy="50733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Крымская война</a:t>
            </a:r>
            <a:endParaRPr lang="ru-RU" dirty="0"/>
          </a:p>
        </p:txBody>
      </p:sp>
      <p:pic>
        <p:nvPicPr>
          <p:cNvPr id="1026" name="Picture 2" descr="C:\Users\Эдуард\Desktop\история фото лена\внешняя политика Николая 1\Крымская война\крым.jpg2.jpg СЕВАСТОП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64896" cy="51075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– иранская война 1826 -1828гг.</a:t>
            </a:r>
            <a:endParaRPr lang="ru-RU" dirty="0"/>
          </a:p>
        </p:txBody>
      </p:sp>
      <p:pic>
        <p:nvPicPr>
          <p:cNvPr id="7" name="Содержимое 6" descr="Livebrid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3960440" cy="36724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Причины: Борьба за влияние на Кавказе</a:t>
            </a:r>
          </a:p>
          <a:p>
            <a:r>
              <a:rPr lang="ru-RU" dirty="0" smtClean="0"/>
              <a:t>К  Концу 1827 года иранские войска были разбиты</a:t>
            </a:r>
          </a:p>
          <a:p>
            <a:r>
              <a:rPr lang="ru-RU" dirty="0" smtClean="0"/>
              <a:t>Февраль 1828г. Заключен </a:t>
            </a:r>
            <a:r>
              <a:rPr lang="ru-RU" dirty="0" err="1" smtClean="0"/>
              <a:t>Туркманчайский</a:t>
            </a:r>
            <a:r>
              <a:rPr lang="ru-RU" dirty="0" smtClean="0"/>
              <a:t> мирный договор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Война на Кавказе</a:t>
            </a:r>
            <a:endParaRPr lang="ru-RU" dirty="0"/>
          </a:p>
        </p:txBody>
      </p:sp>
      <p:pic>
        <p:nvPicPr>
          <p:cNvPr id="5" name="Содержимое 4" descr="010rt9w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059238" cy="39711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Присоединение новых территорий на Кавказе</a:t>
            </a:r>
          </a:p>
          <a:p>
            <a:r>
              <a:rPr lang="ru-RU" dirty="0" smtClean="0"/>
              <a:t>Народы не признавали власть царя</a:t>
            </a:r>
          </a:p>
          <a:p>
            <a:endParaRPr lang="ru-RU" dirty="0" smtClean="0"/>
          </a:p>
          <a:p>
            <a:r>
              <a:rPr lang="ru-RU" dirty="0" smtClean="0"/>
              <a:t>Провозглашали священную войну –  «</a:t>
            </a:r>
            <a:r>
              <a:rPr lang="ru-RU" dirty="0" err="1" smtClean="0"/>
              <a:t>газзават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«Союз спасения»: Алексей Муравьев, Сергей Трубецкой, Никита Муравьев, 1816г, 30 человек.</a:t>
            </a:r>
          </a:p>
          <a:p>
            <a:r>
              <a:rPr lang="ru-RU" dirty="0" smtClean="0"/>
              <a:t>«Союз благоденствия»: 1818г, 200 человек</a:t>
            </a:r>
          </a:p>
          <a:p>
            <a:r>
              <a:rPr lang="ru-RU" dirty="0" smtClean="0"/>
              <a:t>«Южное общество»: Павел Пестель, Сергей Муравьев – Апостол, Михаил Бестужев - Рюмин</a:t>
            </a:r>
          </a:p>
          <a:p>
            <a:r>
              <a:rPr lang="ru-RU" dirty="0" smtClean="0"/>
              <a:t>«Северное общество»: Сергей Трубецкой, Никита Муравьев, Евгений Оболенский,1821г.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тайные общества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Причины войны: </a:t>
            </a:r>
          </a:p>
          <a:p>
            <a:r>
              <a:rPr lang="ru-RU" dirty="0" smtClean="0"/>
              <a:t>1. Притеснения православных паломников.</a:t>
            </a:r>
          </a:p>
          <a:p>
            <a:r>
              <a:rPr lang="ru-RU" dirty="0" smtClean="0"/>
              <a:t>Противоречия между Россией  с одной стороны, Франции и Англии с другой стороны.</a:t>
            </a:r>
          </a:p>
          <a:p>
            <a:r>
              <a:rPr lang="ru-RU" dirty="0" smtClean="0"/>
              <a:t>27 сентября 1853 года султан объявил войну России.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Крымская война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Крымская война</a:t>
            </a:r>
            <a:endParaRPr lang="ru-RU" dirty="0"/>
          </a:p>
        </p:txBody>
      </p:sp>
      <p:pic>
        <p:nvPicPr>
          <p:cNvPr id="4" name="Содержимое 3" descr="синопск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4733705" cy="554461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560072" cy="4572000"/>
          </a:xfrm>
        </p:spPr>
        <p:txBody>
          <a:bodyPr/>
          <a:lstStyle/>
          <a:p>
            <a:r>
              <a:rPr lang="ru-RU" dirty="0" smtClean="0"/>
              <a:t>18 ноября 1853 русская эскадра под командованием </a:t>
            </a:r>
          </a:p>
          <a:p>
            <a:pPr>
              <a:buNone/>
            </a:pPr>
            <a:r>
              <a:rPr lang="ru-RU" u="sng" dirty="0" smtClean="0"/>
              <a:t>   П.С. Нахимова </a:t>
            </a:r>
            <a:r>
              <a:rPr lang="ru-RU" dirty="0" smtClean="0"/>
              <a:t>уничтожила турецкий флот</a:t>
            </a:r>
            <a:endParaRPr lang="ru-RU" dirty="0"/>
          </a:p>
        </p:txBody>
      </p:sp>
      <p:sp>
        <p:nvSpPr>
          <p:cNvPr id="7" name="Управляющая кнопка: сведения 6">
            <a:hlinkClick r:id="rId3" action="ppaction://hlinkfile" highlightClick="1"/>
          </p:cNvPr>
          <p:cNvSpPr/>
          <p:nvPr/>
        </p:nvSpPr>
        <p:spPr>
          <a:xfrm>
            <a:off x="5148064" y="6237312"/>
            <a:ext cx="360040" cy="2880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548680"/>
            <a:ext cx="3600400" cy="17281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27 марта Англия вступила в войну против России</a:t>
            </a:r>
          </a:p>
          <a:p>
            <a:r>
              <a:rPr lang="ru-RU" dirty="0" smtClean="0"/>
              <a:t>28 марта Франция вступила в войну против России</a:t>
            </a:r>
            <a:endParaRPr lang="ru-RU" dirty="0"/>
          </a:p>
        </p:txBody>
      </p:sp>
      <p:pic>
        <p:nvPicPr>
          <p:cNvPr id="3074" name="Picture 2" descr="C:\Users\Эдуард\Desktop\история фото лена\внешняя политика Николая 1\Крымская война\крым.jpg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248472" cy="5338486"/>
          </a:xfrm>
          <a:prstGeom prst="rect">
            <a:avLst/>
          </a:prstGeom>
          <a:noFill/>
        </p:spPr>
      </p:pic>
      <p:pic>
        <p:nvPicPr>
          <p:cNvPr id="3076" name="Picture 4" descr="http://www.rusarchives.ru/pik/events/crimean_war_exp/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476228" cy="36671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7931224" cy="4515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Крымская война</a:t>
            </a:r>
            <a:endParaRPr lang="ru-RU" sz="3200" dirty="0"/>
          </a:p>
        </p:txBody>
      </p:sp>
      <p:pic>
        <p:nvPicPr>
          <p:cNvPr id="8" name="Рисунок 7" descr="крым.jpg2.jpg СЕВАСТОПОЛЬ.jpg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51" r="21851"/>
          <a:stretch>
            <a:fillRect/>
          </a:stretch>
        </p:blipFill>
        <p:spPr>
          <a:xfrm>
            <a:off x="395288" y="1412776"/>
            <a:ext cx="6019800" cy="505787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14 сентября началась высадка союзных войск в Евпатории</a:t>
            </a: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17 октября началась </a:t>
            </a:r>
            <a:r>
              <a:rPr lang="ru-RU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3" action="ppaction://hlinkfile"/>
              </a:rPr>
              <a:t>осада Севастополя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rId4" action="ppaction://hlinkfile" highlightClick="1"/>
          </p:cNvPr>
          <p:cNvSpPr/>
          <p:nvPr/>
        </p:nvSpPr>
        <p:spPr>
          <a:xfrm>
            <a:off x="8100392" y="4869160"/>
            <a:ext cx="360040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18 марта 1856г. Россия, </a:t>
            </a:r>
          </a:p>
          <a:p>
            <a:pPr>
              <a:buNone/>
            </a:pPr>
            <a:r>
              <a:rPr lang="ru-RU" dirty="0" smtClean="0"/>
              <a:t>   Австрия, Франция, Великобритания, Турция, Пруссия, Сардинское королевство подписали Парижский мирный договор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Россия </a:t>
            </a:r>
            <a:r>
              <a:rPr lang="ru-RU" dirty="0" err="1" smtClean="0"/>
              <a:t>возврвщала</a:t>
            </a:r>
            <a:r>
              <a:rPr lang="ru-RU" dirty="0" smtClean="0"/>
              <a:t> Турции крепость Карс в обмен на Севастополь</a:t>
            </a:r>
          </a:p>
          <a:p>
            <a:r>
              <a:rPr lang="ru-RU" dirty="0" smtClean="0"/>
              <a:t>Черное море объявлялось нейтральным</a:t>
            </a:r>
            <a:endParaRPr lang="ru-RU" dirty="0" smtClean="0"/>
          </a:p>
          <a:p>
            <a:r>
              <a:rPr lang="ru-RU" dirty="0" smtClean="0"/>
              <a:t>России и Турции запрещалось иметь там свои флоты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поражения  России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Расстройство финансовой системы России</a:t>
            </a:r>
          </a:p>
          <a:p>
            <a:r>
              <a:rPr lang="ru-RU" dirty="0" smtClean="0"/>
              <a:t>Итоги войны дают дальнейшее развитие реформам в России</a:t>
            </a:r>
            <a:endParaRPr lang="ru-RU" dirty="0"/>
          </a:p>
        </p:txBody>
      </p:sp>
      <p:pic>
        <p:nvPicPr>
          <p:cNvPr id="5" name="Содержимое 4" descr="4_paris_treaty_18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4608512" cy="48245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к повторению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Назовите причины образования первых тайных обществ</a:t>
            </a:r>
            <a:endParaRPr lang="ru-RU" dirty="0" smtClean="0"/>
          </a:p>
          <a:p>
            <a:r>
              <a:rPr lang="ru-RU" dirty="0" smtClean="0"/>
              <a:t>Почему восстание декабристов не было поддержано  широкими слоями населения</a:t>
            </a:r>
          </a:p>
          <a:p>
            <a:r>
              <a:rPr lang="ru-RU" dirty="0" smtClean="0"/>
              <a:t>В чем отличие программ Северного и Южного обществ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Назовите направления внешней политики России</a:t>
            </a:r>
          </a:p>
          <a:p>
            <a:r>
              <a:rPr lang="ru-RU" dirty="0" smtClean="0"/>
              <a:t>Причины вхождения Франции и Англии в Крымскую войну</a:t>
            </a:r>
          </a:p>
          <a:p>
            <a:r>
              <a:rPr lang="ru-RU" dirty="0" smtClean="0"/>
              <a:t>Назовите итоги крымской войны</a:t>
            </a: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836713"/>
            <a:ext cx="4040188" cy="432047"/>
          </a:xfrm>
        </p:spPr>
        <p:txBody>
          <a:bodyPr/>
          <a:lstStyle/>
          <a:p>
            <a:pPr algn="ctr"/>
            <a:r>
              <a:rPr lang="ru-RU" dirty="0" smtClean="0"/>
              <a:t>Северное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38600" cy="48467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Конституция</a:t>
            </a:r>
          </a:p>
          <a:p>
            <a:endParaRPr lang="ru-RU" dirty="0" smtClean="0"/>
          </a:p>
          <a:p>
            <a:r>
              <a:rPr lang="ru-RU" dirty="0" smtClean="0"/>
              <a:t>Конституционная монархия</a:t>
            </a:r>
          </a:p>
          <a:p>
            <a:r>
              <a:rPr lang="ru-RU" dirty="0" smtClean="0"/>
              <a:t>Отмена крепостного права</a:t>
            </a:r>
          </a:p>
          <a:p>
            <a:r>
              <a:rPr lang="ru-RU" dirty="0" smtClean="0"/>
              <a:t>Народное вече – парламент</a:t>
            </a:r>
          </a:p>
          <a:p>
            <a:r>
              <a:rPr lang="ru-RU" dirty="0" smtClean="0"/>
              <a:t>Избирательное право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1268760"/>
            <a:ext cx="4038600" cy="51845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Русская правда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Республика</a:t>
            </a:r>
          </a:p>
          <a:p>
            <a:r>
              <a:rPr lang="ru-RU" dirty="0" smtClean="0"/>
              <a:t>Державная Дума – исполнительная власть</a:t>
            </a:r>
          </a:p>
          <a:p>
            <a:r>
              <a:rPr lang="ru-RU" dirty="0" smtClean="0"/>
              <a:t>Отмена крепостного права</a:t>
            </a:r>
          </a:p>
          <a:p>
            <a:r>
              <a:rPr lang="ru-RU" dirty="0" smtClean="0"/>
              <a:t>Провозглашение равных прав граждан</a:t>
            </a:r>
          </a:p>
          <a:p>
            <a:r>
              <a:rPr lang="ru-RU" dirty="0" smtClean="0"/>
              <a:t>Упразднение сословий</a:t>
            </a:r>
          </a:p>
          <a:p>
            <a:r>
              <a:rPr lang="ru-RU" dirty="0" smtClean="0"/>
              <a:t>Народный вече – парламент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3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Программы  тайных обществ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836713"/>
            <a:ext cx="4040188" cy="432047"/>
          </a:xfrm>
        </p:spPr>
        <p:txBody>
          <a:bodyPr/>
          <a:lstStyle/>
          <a:p>
            <a:pPr algn="ctr"/>
            <a:r>
              <a:rPr lang="ru-RU" dirty="0" smtClean="0"/>
              <a:t>Южное общество</a:t>
            </a:r>
            <a:endParaRPr lang="ru-RU" dirty="0"/>
          </a:p>
        </p:txBody>
      </p:sp>
      <p:sp>
        <p:nvSpPr>
          <p:cNvPr id="7" name="Управляющая кнопка: сведения 6">
            <a:hlinkClick r:id="rId2" action="ppaction://hlinkfile" highlightClick="1"/>
          </p:cNvPr>
          <p:cNvSpPr/>
          <p:nvPr/>
        </p:nvSpPr>
        <p:spPr>
          <a:xfrm>
            <a:off x="8244408" y="1916832"/>
            <a:ext cx="216024" cy="2880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3" action="ppaction://hlinkfile" highlightClick="1"/>
          </p:cNvPr>
          <p:cNvSpPr/>
          <p:nvPr/>
        </p:nvSpPr>
        <p:spPr>
          <a:xfrm>
            <a:off x="611560" y="1916832"/>
            <a:ext cx="288032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pPr algn="ctr"/>
            <a:r>
              <a:rPr lang="en-US" dirty="0" smtClean="0"/>
              <a:t>   </a:t>
            </a:r>
            <a:r>
              <a:rPr lang="ru-RU" dirty="0" smtClean="0"/>
              <a:t>Александр </a:t>
            </a:r>
            <a:r>
              <a:rPr lang="en-US" dirty="0" smtClean="0"/>
              <a:t>I         </a:t>
            </a:r>
            <a:r>
              <a:rPr lang="ru-RU" dirty="0" smtClean="0"/>
              <a:t>Константин</a:t>
            </a:r>
            <a:endParaRPr lang="ru-RU" dirty="0"/>
          </a:p>
        </p:txBody>
      </p:sp>
      <p:pic>
        <p:nvPicPr>
          <p:cNvPr id="5" name="Содержимое 4" descr="736896_1960-0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808069" cy="4608512"/>
          </a:xfrm>
        </p:spPr>
      </p:pic>
      <p:pic>
        <p:nvPicPr>
          <p:cNvPr id="6" name="Содержимое 5" descr="58776808_Constantine_Pavlovich_of_Russ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721700" cy="4572000"/>
          </a:xfrm>
        </p:spPr>
      </p:pic>
      <p:sp>
        <p:nvSpPr>
          <p:cNvPr id="9" name="Управляющая кнопка: сведения 8">
            <a:hlinkClick r:id="rId4" action="ppaction://hlinkfile" highlightClick="1"/>
          </p:cNvPr>
          <p:cNvSpPr/>
          <p:nvPr/>
        </p:nvSpPr>
        <p:spPr>
          <a:xfrm>
            <a:off x="539552" y="5805264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5" action="ppaction://hlinkfile" highlightClick="1"/>
          </p:cNvPr>
          <p:cNvSpPr/>
          <p:nvPr/>
        </p:nvSpPr>
        <p:spPr>
          <a:xfrm>
            <a:off x="4788024" y="5805264"/>
            <a:ext cx="432048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92696"/>
            <a:ext cx="2890664" cy="5544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Цель восстания: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помешать присяге Николаю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захватить Зимний дворец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арестовать царскую семью,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низложить монархию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14 декабря 1812 года</a:t>
            </a:r>
            <a:endParaRPr lang="ru-RU" dirty="0"/>
          </a:p>
        </p:txBody>
      </p:sp>
      <p:pic>
        <p:nvPicPr>
          <p:cNvPr id="1026" name="Picture 2" descr="C:\Users\Эдуард\Desktop\f12ff01912426fcaa62618ca386edef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5486883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восстания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394720" cy="554461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17 </a:t>
            </a:r>
            <a:r>
              <a:rPr lang="ru-RU" sz="2000" dirty="0" smtClean="0"/>
              <a:t>декабря 1825 г. приступил к работе Следственный комитет</a:t>
            </a:r>
          </a:p>
          <a:p>
            <a:r>
              <a:rPr lang="ru-RU" sz="2000" dirty="0" smtClean="0"/>
              <a:t>Пестеля, Муравьева -Апостола, Рылеева,</a:t>
            </a:r>
          </a:p>
          <a:p>
            <a:pPr>
              <a:buNone/>
            </a:pPr>
            <a:r>
              <a:rPr lang="ru-RU" sz="2000" dirty="0" smtClean="0"/>
              <a:t>Бестужева – Рюмина, Каховского</a:t>
            </a:r>
          </a:p>
          <a:p>
            <a:r>
              <a:rPr lang="ru-RU" sz="2000" dirty="0" smtClean="0"/>
              <a:t>Каторга, лишение чинов, разжалование в рядовые</a:t>
            </a:r>
          </a:p>
          <a:p>
            <a:r>
              <a:rPr lang="ru-RU" sz="2000" dirty="0" smtClean="0"/>
              <a:t>Всего было привлечено к наказанию 600 человек</a:t>
            </a:r>
          </a:p>
          <a:p>
            <a:endParaRPr lang="ru-RU" sz="2000" dirty="0"/>
          </a:p>
        </p:txBody>
      </p:sp>
      <p:pic>
        <p:nvPicPr>
          <p:cNvPr id="7" name="Содержимое 6" descr="44532078_Ne_nado_idti_na_ploschad_ne_nuzhnuy_obvaluy_no_i_dekabristov_zhal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908720"/>
            <a:ext cx="4680520" cy="561662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779af35b14b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94534"/>
            <a:ext cx="4248472" cy="6247753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932040" y="1340768"/>
            <a:ext cx="3834008" cy="5184576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1825</a:t>
            </a:r>
            <a:r>
              <a:rPr lang="en-US" sz="2400" dirty="0" smtClean="0"/>
              <a:t> </a:t>
            </a:r>
            <a:r>
              <a:rPr lang="en-US" sz="2400" dirty="0" smtClean="0"/>
              <a:t>– 1855</a:t>
            </a:r>
            <a:r>
              <a:rPr lang="ru-RU" sz="2400" dirty="0" smtClean="0"/>
              <a:t> гг.</a:t>
            </a:r>
          </a:p>
          <a:p>
            <a:pPr algn="ctr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457200"/>
            <a:ext cx="3830960" cy="6675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Николай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6" name="Управляющая кнопка: сведения 5">
            <a:hlinkClick r:id="rId3" action="ppaction://hlinkfile" highlightClick="1"/>
          </p:cNvPr>
          <p:cNvSpPr/>
          <p:nvPr/>
        </p:nvSpPr>
        <p:spPr>
          <a:xfrm>
            <a:off x="4860032" y="4941168"/>
            <a:ext cx="504056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Эдуард\Desktop\45904702_Alexander_von_Benckendorf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2780928"/>
            <a:ext cx="3203848" cy="366604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139952" y="980728"/>
            <a:ext cx="4626096" cy="15841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 smtClean="0"/>
              <a:t>Собственная е.и.в. канцелярия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 smtClean="0"/>
              <a:t>Создана в 1812 г.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 smtClean="0"/>
              <a:t>Насчитывала 6 отделений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457200"/>
            <a:ext cx="4118992" cy="451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Внутренняя политика Николая </a:t>
            </a:r>
            <a:r>
              <a:rPr lang="en-US" sz="2000" dirty="0" smtClean="0"/>
              <a:t>I</a:t>
            </a:r>
            <a:endParaRPr lang="ru-RU" sz="2000" dirty="0"/>
          </a:p>
        </p:txBody>
      </p:sp>
      <p:pic>
        <p:nvPicPr>
          <p:cNvPr id="2050" name="Picture 2" descr="C:\Users\Эдуард\Desktop\2f0d61cf4a09403b34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2656"/>
            <a:ext cx="3384375" cy="2256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3717032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u="sng" dirty="0" smtClean="0"/>
              <a:t>Третье отделение </a:t>
            </a:r>
            <a:r>
              <a:rPr lang="ru-RU" dirty="0" smtClean="0"/>
              <a:t>- политический сыск</a:t>
            </a:r>
          </a:p>
          <a:p>
            <a:r>
              <a:rPr lang="ru-RU" dirty="0" smtClean="0"/>
              <a:t>Глава - Александр Христофорович </a:t>
            </a:r>
            <a:r>
              <a:rPr lang="ru-RU" dirty="0" err="1" smtClean="0"/>
              <a:t>Бенкендорф</a:t>
            </a:r>
            <a:endParaRPr lang="ru-RU" dirty="0" smtClean="0"/>
          </a:p>
          <a:p>
            <a:r>
              <a:rPr lang="ru-RU" dirty="0" smtClean="0"/>
              <a:t>(1781-1844)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 борьба с злоупотреблениями, цензура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08104" y="1124744"/>
            <a:ext cx="3257944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Кодификация законов Российской империи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1828-1830 – изданы 45 томов законов с 1649 г. – по 1825 г.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1833 – принят свод законов Российской империи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М.М.Сперанский 1 (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2" action="ppaction://hlinkfile" tooltip="12 января"/>
              </a:rPr>
              <a:t>12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января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3" action="ppaction://hlinkfile" tooltip="1772"/>
              </a:rPr>
              <a:t>1772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— 11 (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4" action="ppaction://hlinkfile" tooltip="23 февраля"/>
              </a:rPr>
              <a:t>23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февраля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5" action="ppaction://hlinkfile" tooltip="1839"/>
              </a:rPr>
              <a:t>1839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457200"/>
            <a:ext cx="3744416" cy="667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2. Внутренняя политика</a:t>
            </a:r>
            <a:endParaRPr lang="ru-RU" dirty="0"/>
          </a:p>
        </p:txBody>
      </p:sp>
      <p:pic>
        <p:nvPicPr>
          <p:cNvPr id="1027" name="Picture 3" descr="C:\Users\Эдуард\Desktop\d6c98a8bf7e201f35ed59413c2ee86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36712"/>
            <a:ext cx="5040560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699</Words>
  <Application>Microsoft Office PowerPoint</Application>
  <PresentationFormat>Экран (4:3)</PresentationFormat>
  <Paragraphs>132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Правление Николая I</vt:lpstr>
      <vt:lpstr>Первые тайные общества</vt:lpstr>
      <vt:lpstr>  Программы  тайных обществ  </vt:lpstr>
      <vt:lpstr>   Александр I         Константин</vt:lpstr>
      <vt:lpstr>14 декабря 1812 года</vt:lpstr>
      <vt:lpstr>Итоги восстания</vt:lpstr>
      <vt:lpstr>Николай I</vt:lpstr>
      <vt:lpstr>Внутренняя политика Николая I</vt:lpstr>
      <vt:lpstr>2. Внутренняя политика</vt:lpstr>
      <vt:lpstr>Теория официальной народности</vt:lpstr>
      <vt:lpstr>Решение крестьянского вопроса</vt:lpstr>
      <vt:lpstr>Особенности внешней политики</vt:lpstr>
      <vt:lpstr>Восстание в Польше.</vt:lpstr>
      <vt:lpstr>Восстание в Польше.</vt:lpstr>
      <vt:lpstr>Восстание в Польше.</vt:lpstr>
      <vt:lpstr>Итоги восстания в Польше</vt:lpstr>
      <vt:lpstr>Крымская война</vt:lpstr>
      <vt:lpstr>Русско– иранская война 1826 -1828гг.</vt:lpstr>
      <vt:lpstr>Война на Кавказе</vt:lpstr>
      <vt:lpstr>Крымская война</vt:lpstr>
      <vt:lpstr>Крымская война</vt:lpstr>
      <vt:lpstr>.</vt:lpstr>
      <vt:lpstr>Крымская война</vt:lpstr>
      <vt:lpstr>Итоги войны</vt:lpstr>
      <vt:lpstr>Причины поражения  России </vt:lpstr>
      <vt:lpstr>Вопросы к повторению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Правление Николая I</dc:title>
  <dc:creator>Эдуард</dc:creator>
  <cp:lastModifiedBy>Эдуард</cp:lastModifiedBy>
  <cp:revision>68</cp:revision>
  <dcterms:created xsi:type="dcterms:W3CDTF">2012-05-09T18:58:18Z</dcterms:created>
  <dcterms:modified xsi:type="dcterms:W3CDTF">2012-05-14T20:34:16Z</dcterms:modified>
</cp:coreProperties>
</file>