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257" r:id="rId4"/>
    <p:sldId id="276" r:id="rId5"/>
    <p:sldId id="259" r:id="rId6"/>
    <p:sldId id="261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  <a:srgbClr val="FFFFE1"/>
    <a:srgbClr val="C5E40A"/>
    <a:srgbClr val="EBFFFF"/>
    <a:srgbClr val="FCC7A6"/>
    <a:srgbClr val="B8FED3"/>
    <a:srgbClr val="B91ED8"/>
    <a:srgbClr val="7F0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50" d="100"/>
          <a:sy n="50" d="100"/>
        </p:scale>
        <p:origin x="-66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E9ECD-2C3C-4C2A-A443-52C34A759D35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E844-2EDD-4C53-BA92-9827C8F1E8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ACA3-829E-4532-8349-1455E01C1FF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0F8A-41A8-4D77-AFD4-640A9325F5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-line-teaching.com/excel/" TargetMode="External"/><Relationship Id="rId2" Type="http://schemas.openxmlformats.org/officeDocument/2006/relationships/hyperlink" Target="http://marklv.naro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003232" cy="116205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ЭЛЕКТРОННЫЕ ТАБЛИЦЫ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4869160"/>
            <a:ext cx="8291264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Автор: Миляева Галина Борисовна</a:t>
            </a:r>
          </a:p>
          <a:p>
            <a:pPr algn="ctr"/>
            <a:r>
              <a:rPr lang="ru-RU" sz="2800" dirty="0" smtClean="0"/>
              <a:t>учитель информатики МБОУСОШ № 49 </a:t>
            </a:r>
          </a:p>
          <a:p>
            <a:pPr algn="ctr"/>
            <a:r>
              <a:rPr lang="ru-RU" sz="2800" dirty="0" smtClean="0"/>
              <a:t>города Тула</a:t>
            </a:r>
            <a:endParaRPr lang="ru-RU" sz="2800" dirty="0"/>
          </a:p>
        </p:txBody>
      </p:sp>
      <p:pic>
        <p:nvPicPr>
          <p:cNvPr id="1026" name="Picture 2" descr="C:\Users\User\Desktop\exc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5"/>
            <a:ext cx="2016224" cy="1405247"/>
          </a:xfrm>
          <a:prstGeom prst="rect">
            <a:avLst/>
          </a:prstGeom>
          <a:noFill/>
        </p:spPr>
      </p:pic>
      <p:pic>
        <p:nvPicPr>
          <p:cNvPr id="1027" name="Picture 3" descr="C:\Users\User\Desktop\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5"/>
            <a:ext cx="1872208" cy="1389057"/>
          </a:xfrm>
          <a:prstGeom prst="rect">
            <a:avLst/>
          </a:prstGeom>
          <a:noFill/>
        </p:spPr>
      </p:pic>
      <p:pic>
        <p:nvPicPr>
          <p:cNvPr id="1028" name="Picture 4" descr="C:\Users\User\Desktop\T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636912"/>
            <a:ext cx="4680520" cy="2001456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AF0-E2B8-4BB7-97C0-4595AD259512}" type="datetime1">
              <a:rPr lang="ru-RU" sz="1600" smtClean="0"/>
              <a:t>04.02.2013</a:t>
            </a:fld>
            <a:endParaRPr lang="ru-RU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 вводе формулы в ячейке отображается не сама формула, а </a:t>
            </a:r>
            <a:r>
              <a:rPr lang="ru-RU" sz="2800" u="sng" dirty="0" smtClean="0"/>
              <a:t>результат вычислений по этой формуле</a:t>
            </a:r>
            <a:r>
              <a:rPr lang="ru-RU" sz="2800" dirty="0" smtClean="0"/>
              <a:t>. При изменении исходных значений, входящих в формулу, результат пересчитывается немедленно </a:t>
            </a:r>
            <a:r>
              <a:rPr lang="ru-RU" sz="2800" u="sng" dirty="0" smtClean="0"/>
              <a:t>автоматически.</a:t>
            </a:r>
            <a:endParaRPr lang="ru-RU" sz="2800" dirty="0"/>
          </a:p>
        </p:txBody>
      </p:sp>
      <p:pic>
        <p:nvPicPr>
          <p:cNvPr id="5122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7930845" cy="246263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516216" y="2276872"/>
            <a:ext cx="1547168" cy="648072"/>
          </a:xfrm>
          <a:prstGeom prst="wedgeRoundRectCallout">
            <a:avLst>
              <a:gd name="adj1" fmla="val 2761"/>
              <a:gd name="adj2" fmla="val 15098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Формула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51920" y="5949280"/>
            <a:ext cx="1656184" cy="720080"/>
          </a:xfrm>
          <a:prstGeom prst="wedgeRoundRectCallout">
            <a:avLst>
              <a:gd name="adj1" fmla="val -16786"/>
              <a:gd name="adj2" fmla="val -16434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Результат вычислений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Относительные, абсолютные и  смешанные ссылки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Существуют два основных типа ссылок: </a:t>
            </a:r>
            <a:r>
              <a:rPr lang="ru-RU" sz="2800" b="1" dirty="0" smtClean="0">
                <a:solidFill>
                  <a:srgbClr val="FCC7A6"/>
                </a:solidFill>
              </a:rPr>
              <a:t>относительные</a:t>
            </a:r>
            <a:r>
              <a:rPr lang="ru-RU" sz="2800" b="1" dirty="0" smtClean="0"/>
              <a:t> и </a:t>
            </a:r>
            <a:r>
              <a:rPr lang="ru-RU" sz="2800" b="1" dirty="0" smtClean="0">
                <a:solidFill>
                  <a:srgbClr val="B8FED3"/>
                </a:solidFill>
              </a:rPr>
              <a:t>абсолютные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solidFill>
                  <a:srgbClr val="FCC7A6"/>
                </a:solidFill>
              </a:rPr>
              <a:t>Относительная ссылка</a:t>
            </a:r>
            <a:r>
              <a:rPr lang="ru-RU" sz="2800" b="1" dirty="0" smtClean="0"/>
              <a:t> </a:t>
            </a:r>
            <a:r>
              <a:rPr lang="ru-RU" sz="2800" dirty="0" smtClean="0"/>
              <a:t>в формуле используется для указания адреса ячейки, вычисляемого относительно ячейки, в которой находится формула. </a:t>
            </a:r>
          </a:p>
          <a:p>
            <a:pPr algn="just">
              <a:buFont typeface="Arial" charset="0"/>
              <a:buNone/>
            </a:pPr>
            <a:r>
              <a:rPr lang="ru-RU" sz="2800" dirty="0" smtClean="0"/>
              <a:t>Относительные ссылки имеют следующий вид:А1, В2, С3 и т.д.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6146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4749800" cy="16002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300192" y="4437112"/>
            <a:ext cx="1547168" cy="648072"/>
          </a:xfrm>
          <a:prstGeom prst="wedgeRoundRectCallout">
            <a:avLst>
              <a:gd name="adj1" fmla="val -107383"/>
              <a:gd name="adj2" fmla="val 8257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Относительная ссылка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При перемещении или копировании формулы из активной ячейки относительные ссылки автоматически изменяются в зависимости от положения ячейки, в которую скопирована формула. При смещении положения ячейки на одну строку(1) в формуле изменяются на единицу номера строк, а при смещении на один столбец(2) на одну букву смещаются имена столбцов.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2050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6019800" cy="22098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91880" y="5877272"/>
            <a:ext cx="720080" cy="648072"/>
          </a:xfrm>
          <a:prstGeom prst="wedgeRoundRectCallout">
            <a:avLst>
              <a:gd name="adj1" fmla="val 188918"/>
              <a:gd name="adj2" fmla="val -8631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860032" y="3645024"/>
            <a:ext cx="792088" cy="648072"/>
          </a:xfrm>
          <a:prstGeom prst="wedgeRoundRectCallout">
            <a:avLst>
              <a:gd name="adj1" fmla="val -96889"/>
              <a:gd name="adj2" fmla="val 21725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5E40A"/>
                </a:solidFill>
              </a:rPr>
              <a:t>Абсолютные</a:t>
            </a:r>
            <a:r>
              <a:rPr lang="ru-RU" sz="2800" b="1" dirty="0" smtClean="0">
                <a:solidFill>
                  <a:srgbClr val="B8FED3"/>
                </a:solidFill>
              </a:rPr>
              <a:t> </a:t>
            </a:r>
            <a:r>
              <a:rPr lang="ru-RU" sz="2800" b="1" dirty="0" smtClean="0">
                <a:solidFill>
                  <a:srgbClr val="EBFFFF"/>
                </a:solidFill>
              </a:rPr>
              <a:t> ссылки </a:t>
            </a:r>
            <a:r>
              <a:rPr lang="ru-RU" sz="2800" dirty="0" smtClean="0"/>
              <a:t> в формуле используются для указания фиксированных адресов ячеек.</a:t>
            </a:r>
            <a:endParaRPr lang="ru-RU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824536" cy="42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1916832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абсолютных ссылках перед неизменяемым значением адреса ячейки ставится знак доллара </a:t>
            </a:r>
            <a:r>
              <a:rPr lang="en-US" sz="2800" dirty="0" smtClean="0"/>
              <a:t>$(1)</a:t>
            </a:r>
            <a:r>
              <a:rPr lang="ru-RU" sz="2800" dirty="0" smtClean="0"/>
              <a:t>, </a:t>
            </a:r>
            <a:r>
              <a:rPr lang="ru-RU" sz="2800" u="sng" dirty="0" smtClean="0"/>
              <a:t>например</a:t>
            </a:r>
            <a:r>
              <a:rPr lang="ru-RU" sz="2800" dirty="0" smtClean="0"/>
              <a:t>, $А$1.</a:t>
            </a:r>
            <a:endParaRPr lang="ru-RU" sz="28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491880" y="5877272"/>
            <a:ext cx="720080" cy="648072"/>
          </a:xfrm>
          <a:prstGeom prst="wedgeRoundRectCallout">
            <a:avLst>
              <a:gd name="adj1" fmla="val -172800"/>
              <a:gd name="adj2" fmla="val -1034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 копировании или перемещении формулы абсолютные ссылки не  изменяются.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u="sng" dirty="0" smtClean="0"/>
              <a:t>Например</a:t>
            </a:r>
            <a:r>
              <a:rPr lang="ru-RU" sz="2800" dirty="0" smtClean="0"/>
              <a:t>,</a:t>
            </a:r>
            <a:r>
              <a:rPr lang="ru-RU" sz="2800" u="sng" dirty="0" smtClean="0"/>
              <a:t> </a:t>
            </a:r>
            <a:r>
              <a:rPr lang="ru-RU" sz="2800" dirty="0" smtClean="0"/>
              <a:t>при  копировании формулы из активной ячейки С1, содержащей абсолютные ссылки на ячейки </a:t>
            </a:r>
            <a:r>
              <a:rPr lang="en-US" sz="2800" dirty="0" smtClean="0"/>
              <a:t>$A$1  </a:t>
            </a:r>
            <a:r>
              <a:rPr lang="ru-RU" sz="2800" dirty="0" smtClean="0"/>
              <a:t>и</a:t>
            </a:r>
            <a:r>
              <a:rPr lang="en-US" sz="2800" dirty="0" smtClean="0"/>
              <a:t> $B$1 </a:t>
            </a:r>
            <a:r>
              <a:rPr lang="ru-RU" sz="2800" dirty="0" smtClean="0"/>
              <a:t>значения столбцов и строк не изменятся.</a:t>
            </a:r>
            <a:endParaRPr lang="ru-RU" sz="2800" dirty="0"/>
          </a:p>
        </p:txBody>
      </p:sp>
      <p:pic>
        <p:nvPicPr>
          <p:cNvPr id="3074" name="Picture 2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5981700" cy="1905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220072" y="3068960"/>
            <a:ext cx="1547168" cy="648072"/>
          </a:xfrm>
          <a:prstGeom prst="wedgeRoundRectCallout">
            <a:avLst>
              <a:gd name="adj1" fmla="val -23208"/>
              <a:gd name="adj2" fmla="val 26214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20072" y="3068960"/>
            <a:ext cx="1547168" cy="648072"/>
          </a:xfrm>
          <a:prstGeom prst="wedgeRoundRectCallout">
            <a:avLst>
              <a:gd name="adj1" fmla="val -36640"/>
              <a:gd name="adj2" fmla="val 26214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20072" y="3068960"/>
            <a:ext cx="1547168" cy="648072"/>
          </a:xfrm>
          <a:prstGeom prst="wedgeRoundRectCallout">
            <a:avLst>
              <a:gd name="adj1" fmla="val 33207"/>
              <a:gd name="adj2" fmla="val 30918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88024" y="2780928"/>
            <a:ext cx="1979216" cy="936104"/>
          </a:xfrm>
          <a:prstGeom prst="wedgeRoundRectCallout">
            <a:avLst>
              <a:gd name="adj1" fmla="val 46753"/>
              <a:gd name="adj2" fmla="val 22153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Не изменяются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</a:rPr>
              <a:t>Смешанные ссылки  </a:t>
            </a:r>
            <a:r>
              <a:rPr lang="ru-RU" sz="2600" dirty="0" smtClean="0">
                <a:solidFill>
                  <a:srgbClr val="FFFFE1"/>
                </a:solidFill>
              </a:rPr>
              <a:t>использование в формулах относительных и абсолютных ссылок одновременно. </a:t>
            </a:r>
            <a:r>
              <a:rPr lang="ru-RU" sz="2600" dirty="0" smtClean="0"/>
              <a:t>Относительные ссылки при копировании изменяются, а абсолютные — нет.</a:t>
            </a:r>
            <a:r>
              <a:rPr lang="ru-RU" sz="2600" dirty="0" smtClean="0">
                <a:solidFill>
                  <a:srgbClr val="FFFFE1"/>
                </a:solidFill>
              </a:rPr>
              <a:t> </a:t>
            </a:r>
            <a:r>
              <a:rPr lang="ru-RU" sz="2600" u="sng" dirty="0" smtClean="0">
                <a:solidFill>
                  <a:srgbClr val="FFFFE1"/>
                </a:solidFill>
              </a:rPr>
              <a:t>Например, </a:t>
            </a:r>
            <a:r>
              <a:rPr lang="ru-RU" sz="2600" dirty="0" smtClean="0"/>
              <a:t>символ доллара стоит перед буквой </a:t>
            </a:r>
            <a:r>
              <a:rPr lang="ru-RU" sz="2600" b="1" dirty="0" smtClean="0"/>
              <a:t>$А1</a:t>
            </a:r>
            <a:r>
              <a:rPr lang="ru-RU" sz="2600" dirty="0" smtClean="0"/>
              <a:t>, то координата столбца абсолютная, а строки — относительная. И символ доллара стоит перед числом </a:t>
            </a:r>
            <a:r>
              <a:rPr lang="ru-RU" sz="2600" b="1" dirty="0" smtClean="0"/>
              <a:t>А$1</a:t>
            </a:r>
            <a:r>
              <a:rPr lang="ru-RU" sz="2600" dirty="0" smtClean="0"/>
              <a:t>, то, наоборот, координата столбца относительная, а строки — абсолютная. </a:t>
            </a:r>
            <a:endParaRPr lang="ru-RU" sz="2600" u="sng" dirty="0">
              <a:solidFill>
                <a:srgbClr val="FFFFE1"/>
              </a:solidFill>
            </a:endParaRPr>
          </a:p>
        </p:txBody>
      </p:sp>
      <p:pic>
        <p:nvPicPr>
          <p:cNvPr id="4098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5994400" cy="21082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932040" y="3645024"/>
            <a:ext cx="1584176" cy="504056"/>
          </a:xfrm>
          <a:prstGeom prst="wedgeRoundRectCallout">
            <a:avLst>
              <a:gd name="adj1" fmla="val -44200"/>
              <a:gd name="adj2" fmla="val 2534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60032" y="3645024"/>
            <a:ext cx="1656184" cy="504056"/>
          </a:xfrm>
          <a:prstGeom prst="wedgeRoundRectCallout">
            <a:avLst>
              <a:gd name="adj1" fmla="val 25536"/>
              <a:gd name="adj2" fmla="val 30399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Изменяется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860032" y="6309320"/>
            <a:ext cx="1224136" cy="288032"/>
          </a:xfrm>
          <a:prstGeom prst="wedgeRoundRectCallout">
            <a:avLst>
              <a:gd name="adj1" fmla="val 71549"/>
              <a:gd name="adj2" fmla="val -32789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16016" y="6237312"/>
            <a:ext cx="1584176" cy="432048"/>
          </a:xfrm>
          <a:prstGeom prst="wedgeRoundRectCallout">
            <a:avLst>
              <a:gd name="adj1" fmla="val -19024"/>
              <a:gd name="adj2" fmla="val -28389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Не изменяется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Выгнутая вниз стрелка 8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Сортировка и поиск данных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Упорядочение записей называется </a:t>
            </a:r>
            <a:r>
              <a:rPr lang="ru-RU" sz="2400" b="1" dirty="0" smtClean="0"/>
              <a:t>сортировкой.</a:t>
            </a:r>
          </a:p>
          <a:p>
            <a:pPr algn="just"/>
            <a:r>
              <a:rPr lang="ru-RU" sz="2400" b="1" dirty="0" smtClean="0"/>
              <a:t>Сортировка</a:t>
            </a:r>
            <a:r>
              <a:rPr lang="ru-RU" sz="2400" dirty="0" smtClean="0"/>
              <a:t> данных в электронных таблицах – это упорядочение записей (строк) по значениям одного из полей.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Вложенные сортировки </a:t>
            </a:r>
            <a:r>
              <a:rPr lang="ru-RU" sz="2400" dirty="0" smtClean="0"/>
              <a:t>– это сортировки данных по нескольким столбцам, при этом назначается последовательность сортировки столбцов.</a:t>
            </a:r>
            <a:endParaRPr lang="ru-RU" sz="2400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6017231" cy="2998059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596832" y="4437112"/>
            <a:ext cx="1295648" cy="648072"/>
          </a:xfrm>
          <a:prstGeom prst="wedgeRoundRectCallout">
            <a:avLst>
              <a:gd name="adj1" fmla="val -91264"/>
              <a:gd name="adj2" fmla="val -2431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Сортировка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Поиск данных в электронной таблице – это отбор записей (строк), удовлетворяющих условиям поиска, заданным в форме фильтра.</a:t>
            </a:r>
          </a:p>
          <a:p>
            <a:r>
              <a:rPr lang="ru-RU" sz="2400" dirty="0" smtClean="0"/>
              <a:t>Фильтр скрывает в исходной таблице записи, не удовлетворяющие условиям поиска.</a:t>
            </a:r>
            <a:br>
              <a:rPr lang="ru-RU" sz="2400" dirty="0" smtClean="0"/>
            </a:br>
            <a:r>
              <a:rPr lang="ru-RU" sz="2400" dirty="0" smtClean="0"/>
              <a:t>    Фильтры определяются с помощью условий поиска (больше, меньше, равно, начинается с…, содержит… и т. д.) и значений (100, 10 и т. д.). </a:t>
            </a:r>
            <a:endParaRPr lang="ru-RU" sz="2400" dirty="0"/>
          </a:p>
        </p:txBody>
      </p:sp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5006206" cy="3269215"/>
          </a:xfrm>
          <a:prstGeom prst="rect">
            <a:avLst/>
          </a:prstGeom>
          <a:noFill/>
        </p:spPr>
      </p:pic>
      <p:pic>
        <p:nvPicPr>
          <p:cNvPr id="2052" name="Picture 4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535175" cy="323082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995936" y="5589240"/>
            <a:ext cx="360040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 rot="16437503">
            <a:off x="8537276" y="6434402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5736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Построение диаграмм и графиков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9358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Электронные таблицы  позволяют  визуализировать данные, размещенные на рабочем листе, в виде </a:t>
            </a:r>
            <a:r>
              <a:rPr lang="ru-RU" sz="2400" b="1" dirty="0" smtClean="0"/>
              <a:t>диаграммы .  </a:t>
            </a:r>
            <a:r>
              <a:rPr lang="ru-RU" sz="2400" dirty="0" smtClean="0"/>
              <a:t>Для каждого набора данных важно правильно подобрать тип создаваемой диаграммы.</a:t>
            </a:r>
            <a:endParaRPr lang="ru-RU" sz="2400" b="1" dirty="0" smtClean="0"/>
          </a:p>
          <a:p>
            <a:r>
              <a:rPr lang="ru-RU" sz="2400" b="1" dirty="0" smtClean="0"/>
              <a:t>Типы диаграмм: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>
                <a:hlinkClick r:id="rId2" action="ppaction://hlinksldjump"/>
              </a:rPr>
              <a:t>Линейчатые </a:t>
            </a:r>
            <a:r>
              <a:rPr lang="ru-RU" sz="2400" dirty="0" smtClean="0"/>
              <a:t>(для наглядного сравнения различных величин)</a:t>
            </a:r>
          </a:p>
          <a:p>
            <a:pPr>
              <a:buFontTx/>
              <a:buChar char="-"/>
            </a:pPr>
            <a:r>
              <a:rPr lang="ru-RU" sz="2400" b="1" dirty="0" smtClean="0">
                <a:hlinkClick r:id="rId3" action="ppaction://hlinksldjump"/>
              </a:rPr>
              <a:t>Круговые</a:t>
            </a:r>
            <a:r>
              <a:rPr lang="ru-RU" sz="2400" dirty="0" smtClean="0"/>
              <a:t> (для отображения величин частей некоторого целого)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dirty="0" smtClean="0">
                <a:hlinkClick r:id="rId4" action="ppaction://hlinksldjump"/>
              </a:rPr>
              <a:t>Графики</a:t>
            </a:r>
            <a:r>
              <a:rPr lang="ru-RU" sz="2400" dirty="0" smtClean="0"/>
              <a:t> (для построения графиков функций и отображения изменения величин в зависимости от времени) </a:t>
            </a:r>
          </a:p>
          <a:p>
            <a:r>
              <a:rPr lang="ru-RU" sz="2400" b="1" dirty="0" smtClean="0"/>
              <a:t>Ряд данных </a:t>
            </a:r>
            <a:r>
              <a:rPr lang="ru-RU" sz="2400" dirty="0" smtClean="0"/>
              <a:t>– множество значений, которые необходимо отобразить на диаграмме.</a:t>
            </a:r>
          </a:p>
          <a:p>
            <a:r>
              <a:rPr lang="ru-RU" sz="2400" b="1" dirty="0" smtClean="0"/>
              <a:t>Категории -</a:t>
            </a:r>
            <a:r>
              <a:rPr lang="ru-RU" sz="2400" dirty="0" smtClean="0"/>
              <a:t> задают положение значений ряда данных на диаграмме.</a:t>
            </a:r>
          </a:p>
          <a:p>
            <a:r>
              <a:rPr lang="ru-RU" sz="2400" dirty="0" smtClean="0"/>
              <a:t>Диаграммы </a:t>
            </a:r>
            <a:r>
              <a:rPr lang="ru-RU" sz="2400" u="sng" dirty="0" smtClean="0"/>
              <a:t>связаны</a:t>
            </a:r>
            <a:r>
              <a:rPr lang="ru-RU" sz="2400" dirty="0" smtClean="0"/>
              <a:t> с исходными данными на рабочем листе и </a:t>
            </a:r>
            <a:r>
              <a:rPr lang="ru-RU" sz="2400" u="sng" dirty="0" smtClean="0"/>
              <a:t>обновляются</a:t>
            </a:r>
            <a:r>
              <a:rPr lang="ru-RU" sz="2400" dirty="0" smtClean="0"/>
              <a:t> при обновлении данных на рабочем листе.</a:t>
            </a:r>
          </a:p>
          <a:p>
            <a:endParaRPr lang="ru-RU" dirty="0"/>
          </a:p>
        </p:txBody>
      </p:sp>
      <p:sp>
        <p:nvSpPr>
          <p:cNvPr id="5" name="Выгнутая вниз стрелка 4">
            <a:hlinkClick r:id="rId5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28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Линейчатые  диаграммы</a:t>
            </a:r>
            <a:endParaRPr lang="ru-RU" sz="2800" dirty="0"/>
          </a:p>
        </p:txBody>
      </p:sp>
      <p:pic>
        <p:nvPicPr>
          <p:cNvPr id="1026" name="Picture 2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35896" cy="4347640"/>
          </a:xfrm>
          <a:prstGeom prst="rect">
            <a:avLst/>
          </a:prstGeom>
          <a:noFill/>
        </p:spPr>
      </p:pic>
      <p:pic>
        <p:nvPicPr>
          <p:cNvPr id="1027" name="Picture 3" descr="C:\Users\User\Desktop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19523" cy="4433555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588224" y="1052736"/>
            <a:ext cx="1691184" cy="648072"/>
          </a:xfrm>
          <a:prstGeom prst="wedgeRoundRectCallout">
            <a:avLst>
              <a:gd name="adj1" fmla="val -42908"/>
              <a:gd name="adj2" fmla="val 4395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Горизонтальная объемная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19672" y="5949280"/>
            <a:ext cx="1547168" cy="648072"/>
          </a:xfrm>
          <a:prstGeom prst="wedgeRoundRectCallout">
            <a:avLst>
              <a:gd name="adj1" fmla="val 1866"/>
              <a:gd name="adj2" fmla="val -20389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Вертикальная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Выгнутая вниз стрелка 7">
            <a:hlinkClick r:id="rId4" action="ppaction://hlinksldjump"/>
          </p:cNvPr>
          <p:cNvSpPr/>
          <p:nvPr/>
        </p:nvSpPr>
        <p:spPr>
          <a:xfrm rot="16437503">
            <a:off x="8719749" y="6434404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Содержание презентации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24744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hlinkClick r:id="rId2" action="ppaction://hlinksldjump"/>
              </a:rPr>
              <a:t>1.</a:t>
            </a:r>
            <a:r>
              <a:rPr lang="ru-RU" sz="2800" dirty="0" smtClean="0">
                <a:hlinkClick r:id="rId2" action="ppaction://hlinksldjump"/>
              </a:rPr>
              <a:t>Основные параметры электронных таблиц</a:t>
            </a:r>
            <a:endParaRPr lang="en-US" sz="2800" dirty="0" smtClean="0">
              <a:hlinkClick r:id="rId2" action="ppaction://hlinksldjump"/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  <a:hlinkClick r:id="rId3" action="ppaction://hlinksldjump"/>
              </a:rPr>
              <a:t>2.</a:t>
            </a:r>
            <a:r>
              <a:rPr lang="ru-RU" sz="2800" dirty="0" smtClean="0">
                <a:hlinkClick r:id="rId3" action="ppaction://hlinksldjump"/>
              </a:rPr>
              <a:t> Структура окна </a:t>
            </a:r>
            <a:r>
              <a:rPr lang="en-US" sz="2800" dirty="0" smtClean="0">
                <a:hlinkClick r:id="rId3" action="ppaction://hlinksldjump"/>
              </a:rPr>
              <a:t>Excel</a:t>
            </a:r>
            <a:endParaRPr lang="en-US" sz="2800" dirty="0" smtClean="0">
              <a:hlinkClick r:id="rId2" action="ppaction://hlinksldjump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Типы данных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 </a:t>
            </a:r>
            <a:r>
              <a:rPr lang="ru-RU" sz="2800" dirty="0" smtClean="0">
                <a:solidFill>
                  <a:srgbClr val="FFFF00"/>
                </a:solidFill>
                <a:hlinkClick r:id="rId5" action="ppaction://hlinksldjump"/>
              </a:rPr>
              <a:t>Относительные, абсолютные и  смешанные ссылки</a:t>
            </a:r>
            <a:endParaRPr lang="en-US" sz="2800" dirty="0" smtClean="0">
              <a:solidFill>
                <a:srgbClr val="FFFF00"/>
              </a:solidFill>
              <a:hlinkClick r:id="rId2" action="ppaction://hlinksldjump"/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Сортировка и поиск данных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6.</a:t>
            </a:r>
            <a:r>
              <a:rPr lang="ru-RU" sz="2800" dirty="0" smtClean="0">
                <a:solidFill>
                  <a:srgbClr val="FFFF00"/>
                </a:solidFill>
                <a:hlinkClick r:id="rId7" action="ppaction://hlinksldjump"/>
              </a:rPr>
              <a:t> Построение диаграмм и графиков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7. </a:t>
            </a:r>
            <a:r>
              <a:rPr lang="ru-RU" sz="2800" dirty="0" smtClean="0">
                <a:solidFill>
                  <a:srgbClr val="FFFF00"/>
                </a:solidFill>
                <a:hlinkClick r:id="rId8" action="ppaction://hlinksldjump"/>
              </a:rPr>
              <a:t>Встроенные </a:t>
            </a:r>
            <a:r>
              <a:rPr lang="ru-RU" sz="2800" dirty="0" smtClean="0">
                <a:solidFill>
                  <a:srgbClr val="FFFF00"/>
                </a:solidFill>
                <a:hlinkClick r:id="rId8" action="ppaction://hlinksldjump"/>
              </a:rPr>
              <a:t>функции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dirty="0" smtClean="0">
                <a:solidFill>
                  <a:srgbClr val="FFFF00"/>
                </a:solidFill>
                <a:hlinkClick r:id="rId9" action="ppaction://hlinksldjump"/>
              </a:rPr>
              <a:t>8.Использованная </a:t>
            </a:r>
            <a:r>
              <a:rPr lang="ru-RU" sz="2800" dirty="0" smtClean="0">
                <a:solidFill>
                  <a:srgbClr val="FFFF00"/>
                </a:solidFill>
                <a:hlinkClick r:id="rId9" action="ppaction://hlinksldjump"/>
              </a:rPr>
              <a:t>литература и Интернет- ресурсы: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Круговые диаграммы</a:t>
            </a:r>
            <a:endParaRPr lang="ru-RU" sz="2800" dirty="0"/>
          </a:p>
        </p:txBody>
      </p:sp>
      <p:pic>
        <p:nvPicPr>
          <p:cNvPr id="2050" name="Picture 2" descr="C:\Users\User\Desktop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43699" cy="3672408"/>
          </a:xfrm>
          <a:prstGeom prst="rect">
            <a:avLst/>
          </a:prstGeom>
          <a:noFill/>
        </p:spPr>
      </p:pic>
      <p:pic>
        <p:nvPicPr>
          <p:cNvPr id="2051" name="Picture 3" descr="C:\Users\User\Desktop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30638" cy="4067217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732240" y="1628800"/>
            <a:ext cx="1547168" cy="648072"/>
          </a:xfrm>
          <a:prstGeom prst="wedgeRoundRectCallout">
            <a:avLst>
              <a:gd name="adj1" fmla="val 1865"/>
              <a:gd name="adj2" fmla="val 35621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Объемная разрезанная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528" y="4941168"/>
            <a:ext cx="1547168" cy="648072"/>
          </a:xfrm>
          <a:prstGeom prst="wedgeRoundRectCallout">
            <a:avLst>
              <a:gd name="adj1" fmla="val 43953"/>
              <a:gd name="adj2" fmla="val -18679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Плоская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 rot="16437503">
            <a:off x="8465269" y="6259816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1640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Графики</a:t>
            </a:r>
            <a:endParaRPr lang="ru-RU" sz="2800" dirty="0"/>
          </a:p>
        </p:txBody>
      </p:sp>
      <p:pic>
        <p:nvPicPr>
          <p:cNvPr id="3074" name="Picture 2" descr="C:\Users\User\Desktop\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816424" cy="4985802"/>
          </a:xfrm>
          <a:prstGeom prst="rect">
            <a:avLst/>
          </a:prstGeom>
          <a:noFill/>
        </p:spPr>
      </p:pic>
      <p:pic>
        <p:nvPicPr>
          <p:cNvPr id="3075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912892" cy="458556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7584" y="6021288"/>
            <a:ext cx="1547168" cy="648072"/>
          </a:xfrm>
          <a:prstGeom prst="wedgeRoundRectCallout">
            <a:avLst>
              <a:gd name="adj1" fmla="val 41267"/>
              <a:gd name="adj2" fmla="val -21244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Плоский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948264" y="1052736"/>
            <a:ext cx="1547168" cy="648072"/>
          </a:xfrm>
          <a:prstGeom prst="wedgeRoundRectCallout">
            <a:avLst>
              <a:gd name="adj1" fmla="val 6343"/>
              <a:gd name="adj2" fmla="val 46951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Объемный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 rot="16437503">
            <a:off x="8537276" y="6434403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69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Встроенные функции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Математические</a:t>
            </a:r>
          </a:p>
          <a:p>
            <a:r>
              <a:rPr lang="ru-RU" sz="2400" dirty="0" smtClean="0"/>
              <a:t>-Статистические</a:t>
            </a:r>
          </a:p>
          <a:p>
            <a:r>
              <a:rPr lang="ru-RU" sz="2400" dirty="0" smtClean="0"/>
              <a:t>-Финансовые</a:t>
            </a:r>
          </a:p>
          <a:p>
            <a:r>
              <a:rPr lang="ru-RU" sz="2400" dirty="0" smtClean="0"/>
              <a:t>-Дата и время и т. д.</a:t>
            </a:r>
            <a:endParaRPr lang="ru-RU" sz="2400" dirty="0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 rot="16437503">
            <a:off x="8465269" y="6434403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8964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Для облегчения расчетов в табличном процессоре </a:t>
            </a:r>
            <a:r>
              <a:rPr lang="en-US" sz="2600" dirty="0" smtClean="0"/>
              <a:t>Excel</a:t>
            </a:r>
            <a:r>
              <a:rPr lang="ru-RU" sz="2600" dirty="0" smtClean="0"/>
              <a:t> есть встроенные функции.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Каждая стандартная встроенная функция имеет свое имя.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Для удобства выбора и обращения к ним, все функции объединены в группы, называемые </a:t>
            </a:r>
            <a:r>
              <a:rPr lang="ru-RU" sz="2600" b="1" i="1" dirty="0" smtClean="0"/>
              <a:t>категориями</a:t>
            </a:r>
            <a:r>
              <a:rPr lang="ru-RU" sz="2600" dirty="0" smtClean="0"/>
              <a:t>:</a:t>
            </a:r>
            <a:endParaRPr lang="ru-RU" sz="2600" dirty="0" smtClean="0"/>
          </a:p>
        </p:txBody>
      </p:sp>
      <p:pic>
        <p:nvPicPr>
          <p:cNvPr id="8" name="Picture 2" descr="C:\Users\User\Desktop\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4464496" cy="3804527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051720" y="5229200"/>
            <a:ext cx="1115616" cy="648072"/>
          </a:xfrm>
          <a:prstGeom prst="wedgeRoundRectCallout">
            <a:avLst>
              <a:gd name="adj1" fmla="val 166518"/>
              <a:gd name="adj2" fmla="val -2658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Категории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Использование всех функций в формулах происходит по совершенно одинаковым </a:t>
            </a:r>
            <a:r>
              <a:rPr lang="ru-RU" sz="2400" b="1" dirty="0" smtClean="0">
                <a:solidFill>
                  <a:srgbClr val="FFFFFF"/>
                </a:solidFill>
              </a:rPr>
              <a:t>правилам</a:t>
            </a:r>
            <a:r>
              <a:rPr lang="ru-RU" sz="2400" dirty="0" smtClean="0">
                <a:solidFill>
                  <a:srgbClr val="FFFFFF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Каждая функция имеет свое неповторимое (уникальное) имя;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При обращении к функции после ее имени в круглых скобках указывается список аргументов, разделенных точкой с запятой;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FF"/>
                </a:solidFill>
              </a:rPr>
              <a:t>Ввод функции в ячейку надо начинать со знака «=», а затем указать ее </a:t>
            </a:r>
            <a:r>
              <a:rPr lang="ru-RU" sz="2400" dirty="0" smtClean="0">
                <a:solidFill>
                  <a:srgbClr val="FFFFFF"/>
                </a:solidFill>
              </a:rPr>
              <a:t>имя.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Например, некоторые математические функции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 rot="16437503">
            <a:off x="8719749" y="625981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539552" y="3933056"/>
          <a:ext cx="8229600" cy="2229232"/>
        </p:xfrm>
        <a:graphic>
          <a:graphicData uri="http://schemas.openxmlformats.org/drawingml/2006/table">
            <a:tbl>
              <a:tblPr/>
              <a:tblGrid>
                <a:gridCol w="2590800"/>
                <a:gridCol w="1981200"/>
                <a:gridCol w="1600200"/>
                <a:gridCol w="20574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Название и обозначение функции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Имя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Пример записи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фунции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Примечание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Синус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sin(x)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(А5)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Содержимое ячеек А5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радианах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Квадратный корень -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 (…)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D12)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Содержимое ячейки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D12&gt;0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Сумма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СУММ(…)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СУММ(А1;В9)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Сложение двух чисел, содержащихся в ячейках А1 и В9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Например, суммирование значений диапазона ячеек одна из наиболее часто используемых функций. Для этого  выделяем нужный диапазон  ячеек, выбираем категорию </a:t>
            </a:r>
            <a:r>
              <a:rPr lang="ru-RU" sz="2800" u="sng" dirty="0" smtClean="0"/>
              <a:t>математические,</a:t>
            </a:r>
            <a:r>
              <a:rPr lang="ru-RU" sz="2800" dirty="0" smtClean="0"/>
              <a:t> функцию</a:t>
            </a:r>
            <a:r>
              <a:rPr lang="ru-RU" sz="2800" u="sng" dirty="0" smtClean="0"/>
              <a:t> СУММ</a:t>
            </a:r>
            <a:r>
              <a:rPr lang="ru-RU" sz="2800" dirty="0" smtClean="0"/>
              <a:t>, нужный диапазон ячеек и </a:t>
            </a:r>
            <a:r>
              <a:rPr lang="ru-RU" sz="2800" u="sng" dirty="0" smtClean="0"/>
              <a:t>ОК.</a:t>
            </a:r>
            <a:r>
              <a:rPr lang="ru-RU" sz="2800" dirty="0" smtClean="0"/>
              <a:t> Получаем  искомую сумму.</a:t>
            </a:r>
            <a:endParaRPr lang="ru-RU" sz="2800" u="sng" dirty="0"/>
          </a:p>
        </p:txBody>
      </p:sp>
      <p:pic>
        <p:nvPicPr>
          <p:cNvPr id="6146" name="Picture 2" descr="C:\Users\User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801161" cy="2995042"/>
          </a:xfrm>
          <a:prstGeom prst="rect">
            <a:avLst/>
          </a:prstGeom>
          <a:noFill/>
        </p:spPr>
      </p:pic>
      <p:pic>
        <p:nvPicPr>
          <p:cNvPr id="6147" name="Picture 3" descr="C:\Users\User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4211960" cy="2505153"/>
          </a:xfrm>
          <a:prstGeom prst="rect">
            <a:avLst/>
          </a:prstGeom>
          <a:noFill/>
        </p:spPr>
      </p:pic>
      <p:pic>
        <p:nvPicPr>
          <p:cNvPr id="6148" name="Picture 4" descr="C:\Users\User\Desktop\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36912"/>
            <a:ext cx="3092366" cy="2828280"/>
          </a:xfrm>
          <a:prstGeom prst="rect">
            <a:avLst/>
          </a:prstGeom>
          <a:noFill/>
        </p:spPr>
      </p:pic>
      <p:sp>
        <p:nvSpPr>
          <p:cNvPr id="6" name="Выгнутая вниз стрелка 5">
            <a:hlinkClick r:id="rId5" action="ppaction://hlinksldjump"/>
          </p:cNvPr>
          <p:cNvSpPr/>
          <p:nvPr/>
        </p:nvSpPr>
        <p:spPr>
          <a:xfrm rot="16437503">
            <a:off x="8537276" y="6187809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Использованная литература и Интернет- ресурсы: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 err="1" smtClean="0"/>
              <a:t>Н.Д.Угринович</a:t>
            </a:r>
            <a:r>
              <a:rPr lang="ru-RU" sz="2000" dirty="0" smtClean="0"/>
              <a:t>  </a:t>
            </a:r>
            <a:r>
              <a:rPr lang="ru-RU" sz="2000" dirty="0" smtClean="0"/>
              <a:t>«Информатика и ИКТ»  9 </a:t>
            </a:r>
            <a:r>
              <a:rPr lang="ru-RU" sz="2000" dirty="0" smtClean="0"/>
              <a:t>класс</a:t>
            </a:r>
            <a:r>
              <a:rPr lang="ru-RU" sz="2000" dirty="0" smtClean="0"/>
              <a:t>, БИНОМ, Москва,  2010г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Н.Д.Угринович</a:t>
            </a:r>
            <a:r>
              <a:rPr lang="ru-RU" sz="2000" dirty="0" smtClean="0"/>
              <a:t>  «Информатика и ИКТ»  </a:t>
            </a:r>
            <a:r>
              <a:rPr lang="ru-RU" sz="2000" dirty="0" smtClean="0"/>
              <a:t>10 </a:t>
            </a:r>
            <a:r>
              <a:rPr lang="ru-RU" sz="2000" dirty="0" smtClean="0"/>
              <a:t>класс, БИНОМ, Москва,  </a:t>
            </a:r>
            <a:r>
              <a:rPr lang="ru-RU" sz="2000" dirty="0" smtClean="0"/>
              <a:t>2010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Гейн</a:t>
            </a:r>
            <a:r>
              <a:rPr lang="ru-RU" sz="2000" dirty="0" smtClean="0"/>
              <a:t> А.Г., Сенокосов А.И., </a:t>
            </a:r>
            <a:r>
              <a:rPr lang="ru-RU" sz="2000" dirty="0" err="1" smtClean="0"/>
              <a:t>Шолохович</a:t>
            </a:r>
            <a:r>
              <a:rPr lang="ru-RU" sz="2000" dirty="0" smtClean="0"/>
              <a:t> В.Ф. Информатика: 7-9 </a:t>
            </a:r>
            <a:r>
              <a:rPr lang="ru-RU" sz="2000" dirty="0" err="1" smtClean="0"/>
              <a:t>кл</a:t>
            </a:r>
            <a:r>
              <a:rPr lang="ru-RU" sz="2000" dirty="0" smtClean="0"/>
              <a:t>. Учеб. для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 учеб. заведений — М.: Дрофа, 1998. </a:t>
            </a:r>
            <a:endParaRPr lang="ru-RU" sz="2000" dirty="0" smtClean="0"/>
          </a:p>
          <a:p>
            <a:pPr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Угринович</a:t>
            </a:r>
            <a:r>
              <a:rPr lang="ru-RU" sz="2000" dirty="0" smtClean="0"/>
              <a:t> Н. Информатика и информационные технологии. Учебное пособие для общеобразовательных учреждений. — М.: БИНОМ, 2001. 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Информатика. 7-8 класс /Под ред. Н.В. Макаровой. — СПб: Питер Ком, 1999. 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Информатика. 7-8 класс /Под ред. Н.В. Макаровой. — СПб: Питер Ком, 1999. 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marklv.narod.ru</a:t>
            </a:r>
            <a:endParaRPr lang="ru-RU" sz="2000" dirty="0" smtClean="0"/>
          </a:p>
          <a:p>
            <a:pPr>
              <a:buFont typeface="Arial" charset="0"/>
              <a:buChar char="•"/>
            </a:pPr>
            <a:r>
              <a:rPr lang="ru-RU" sz="2000" dirty="0" smtClean="0">
                <a:hlinkClick r:id="rId3"/>
              </a:rPr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://www.on-line-teaching.com/excel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Выгнутая вниз стрелка 3">
            <a:hlinkClick r:id="rId4" action="ppaction://hlinksldjump"/>
          </p:cNvPr>
          <p:cNvSpPr/>
          <p:nvPr/>
        </p:nvSpPr>
        <p:spPr>
          <a:xfrm rot="16437503">
            <a:off x="8537276" y="6187809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Электронная таблица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–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работающее в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диалоговом режиме приложение, хранящее и обрабатывающее данные  в прямоугольных таблицах.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Основные параметры электронных таблиц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149080"/>
            <a:ext cx="3995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1.</a:t>
            </a:r>
            <a:r>
              <a:rPr lang="ru-RU" sz="2400" dirty="0" smtClean="0"/>
              <a:t>Рабочие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листы и книги</a:t>
            </a:r>
          </a:p>
          <a:p>
            <a:endParaRPr lang="ru-RU" sz="2800" dirty="0" smtClean="0"/>
          </a:p>
        </p:txBody>
      </p:sp>
      <p:pic>
        <p:nvPicPr>
          <p:cNvPr id="2050" name="Picture 2" descr="C:\Users\User\Desktop\tt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99844"/>
            <a:ext cx="3888432" cy="3958156"/>
          </a:xfrm>
          <a:prstGeom prst="rect">
            <a:avLst/>
          </a:prstGeom>
          <a:noFill/>
        </p:spPr>
      </p:pic>
      <p:sp>
        <p:nvSpPr>
          <p:cNvPr id="9" name="Выгнутая вниз стрелка 8">
            <a:hlinkClick r:id="rId4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16200000">
            <a:off x="1314276" y="5606603"/>
            <a:ext cx="396875" cy="938212"/>
          </a:xfrm>
          <a:prstGeom prst="wedgeRoundRectCallout">
            <a:avLst>
              <a:gd name="adj1" fmla="val -153247"/>
              <a:gd name="adj2" fmla="val -764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Рабочие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листы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484784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2.</a:t>
            </a:r>
            <a:r>
              <a:rPr lang="ru-RU" sz="2400" dirty="0" smtClean="0"/>
              <a:t> Электронная таблица состоит из </a:t>
            </a:r>
            <a:r>
              <a:rPr lang="ru-RU" sz="2400" u="sng" dirty="0" smtClean="0"/>
              <a:t>столбцов и строк</a:t>
            </a:r>
            <a:r>
              <a:rPr lang="ru-RU" sz="2400" dirty="0" smtClean="0"/>
              <a:t>. Заголовки столбцов обозначаются буквами или сочетаниями букв (A, </a:t>
            </a:r>
            <a:r>
              <a:rPr lang="en-US" sz="2400" dirty="0" smtClean="0"/>
              <a:t>B</a:t>
            </a:r>
            <a:r>
              <a:rPr lang="ru-RU" sz="2400" dirty="0" smtClean="0"/>
              <a:t>,</a:t>
            </a:r>
            <a:r>
              <a:rPr lang="en-US" sz="2400" dirty="0" smtClean="0"/>
              <a:t> C, </a:t>
            </a:r>
            <a:r>
              <a:rPr lang="ru-RU" sz="2400" dirty="0" smtClean="0"/>
              <a:t> АВ и т. п.), заголовки строк — числами (1, </a:t>
            </a:r>
            <a:r>
              <a:rPr lang="en-US" sz="2400" dirty="0" smtClean="0"/>
              <a:t>6</a:t>
            </a:r>
            <a:r>
              <a:rPr lang="ru-RU" sz="2400" dirty="0" smtClean="0"/>
              <a:t>,</a:t>
            </a:r>
            <a:r>
              <a:rPr lang="en-US" sz="2400" dirty="0" smtClean="0"/>
              <a:t> 56,</a:t>
            </a:r>
            <a:r>
              <a:rPr lang="ru-RU" sz="2400" dirty="0" smtClean="0"/>
              <a:t> </a:t>
            </a:r>
            <a:r>
              <a:rPr lang="en-US" sz="2400" dirty="0" smtClean="0"/>
              <a:t>310</a:t>
            </a:r>
            <a:r>
              <a:rPr lang="ru-RU" sz="2400" dirty="0" smtClean="0"/>
              <a:t> и т. п.). </a:t>
            </a:r>
          </a:p>
        </p:txBody>
      </p:sp>
      <p:pic>
        <p:nvPicPr>
          <p:cNvPr id="3" name="Picture 2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6424" cy="4371988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 rot="16200000">
            <a:off x="827584" y="5085184"/>
            <a:ext cx="432048" cy="864096"/>
          </a:xfrm>
          <a:prstGeom prst="wedgeRoundRectCallout">
            <a:avLst>
              <a:gd name="adj1" fmla="val 269422"/>
              <a:gd name="adj2" fmla="val -548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Номер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строки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3072408" y="2624336"/>
            <a:ext cx="396875" cy="854075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название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столбца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6200000">
            <a:off x="3144416" y="5504656"/>
            <a:ext cx="396875" cy="854075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столбец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216424" y="4712568"/>
            <a:ext cx="396875" cy="854075"/>
          </a:xfrm>
          <a:prstGeom prst="wedgeRoundRectCallout">
            <a:avLst>
              <a:gd name="adj1" fmla="val 230376"/>
              <a:gd name="adj2" fmla="val -10482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строка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Ячейка</a:t>
            </a:r>
            <a:r>
              <a:rPr lang="ru-RU" sz="2400" dirty="0" smtClean="0"/>
              <a:t> — место пересечения столбца и строки. Каждая ячейка таблицы имеет свой собственный адрес.</a:t>
            </a:r>
          </a:p>
          <a:p>
            <a:pPr algn="just"/>
            <a:r>
              <a:rPr lang="ru-RU" sz="2400" dirty="0" smtClean="0"/>
              <a:t>    Адрес ячейки электронной таблицы составляется из заголовка столбца и заголовка строки, например: Al, B5, E7. Ячейка, с которой производятся какие-то действия, выделяется рамкой и называется активной.</a:t>
            </a:r>
          </a:p>
        </p:txBody>
      </p:sp>
      <p:pic>
        <p:nvPicPr>
          <p:cNvPr id="1027" name="Picture 3" descr="C:\Users\User\Desktop\kbcn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880320" cy="3888432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6200000">
            <a:off x="248382" y="4404754"/>
            <a:ext cx="720080" cy="1216843"/>
          </a:xfrm>
          <a:prstGeom prst="wedgeRoundRectCallout">
            <a:avLst>
              <a:gd name="adj1" fmla="val 68470"/>
              <a:gd name="adj2" fmla="val 923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Адрес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ячейки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596246" y="5340858"/>
            <a:ext cx="720080" cy="1216843"/>
          </a:xfrm>
          <a:prstGeom prst="wedgeRoundRectCallout">
            <a:avLst>
              <a:gd name="adj1" fmla="val 120419"/>
              <a:gd name="adj2" fmla="val -17517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Активная ячейка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76872"/>
            <a:ext cx="406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FF"/>
                </a:solidFill>
              </a:rPr>
              <a:t>Чтобы сделать ячейку активной, можно выбрать ее щелчком мыши или подвести “рамку” к нужной ячейке клавишами перемещения курсора. В средней части строки формул в режиме ввода появляются три кнопки</a:t>
            </a:r>
          </a:p>
          <a:p>
            <a:pPr algn="just"/>
            <a:r>
              <a:rPr lang="ru-RU" sz="2400" dirty="0" smtClean="0">
                <a:solidFill>
                  <a:srgbClr val="FFFFFF"/>
                </a:solidFill>
              </a:rPr>
              <a:t>   а справа высвечивается содержимое ячейки</a:t>
            </a:r>
            <a:r>
              <a:rPr lang="ru-RU" sz="2400" dirty="0" smtClean="0"/>
              <a:t>.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835400" cy="4381500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 rot="16200000">
            <a:off x="6624230" y="4977170"/>
            <a:ext cx="1080118" cy="1728193"/>
          </a:xfrm>
          <a:prstGeom prst="wedgeRoundRectCallout">
            <a:avLst>
              <a:gd name="adj1" fmla="val 55002"/>
              <a:gd name="adj2" fmla="val -10733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Диапазон ячеек А1: С5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7446" y="3244334"/>
            <a:ext cx="1889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3</a:t>
            </a:r>
            <a:r>
              <a:rPr lang="ru-RU" dirty="0" smtClean="0"/>
              <a:t>.Диапазон ячеек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FFFFE1"/>
                </a:solidFill>
              </a:rPr>
              <a:t>Диапазон ячеек-</a:t>
            </a:r>
            <a:r>
              <a:rPr lang="ru-RU" sz="2800" b="1" dirty="0" smtClean="0">
                <a:solidFill>
                  <a:srgbClr val="FFFFE1"/>
                </a:solidFill>
              </a:rPr>
              <a:t> </a:t>
            </a:r>
            <a:r>
              <a:rPr lang="ru-RU" sz="2800" dirty="0" smtClean="0">
                <a:solidFill>
                  <a:srgbClr val="FFFFE1"/>
                </a:solidFill>
              </a:rPr>
              <a:t>группа ячеек. Чтобы задать адрес диапазона, нужно указать адреса его левой верхней и правой нижней ячеек,  разделив их двоеточием</a:t>
            </a:r>
            <a:r>
              <a:rPr lang="ru-RU" sz="2800" b="1" dirty="0" smtClean="0">
                <a:solidFill>
                  <a:srgbClr val="FFFFE1"/>
                </a:solidFill>
              </a:rPr>
              <a:t>. </a:t>
            </a:r>
          </a:p>
          <a:p>
            <a:endParaRPr lang="ru-RU" sz="2800" b="1" u="sng" dirty="0" smtClean="0">
              <a:solidFill>
                <a:srgbClr val="FFFFE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bcn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013589" cy="4708525"/>
          </a:xfrm>
          <a:prstGeom prst="rect">
            <a:avLst/>
          </a:prstGeom>
          <a:noFill/>
        </p:spPr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FF00"/>
                </a:solidFill>
              </a:rPr>
              <a:t>Структура окна </a:t>
            </a:r>
            <a:r>
              <a:rPr lang="en-US" sz="2800" dirty="0" smtClean="0">
                <a:solidFill>
                  <a:srgbClr val="FFFF00"/>
                </a:solidFill>
              </a:rPr>
              <a:t>Excel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59832" y="692696"/>
            <a:ext cx="936104" cy="504056"/>
          </a:xfrm>
          <a:prstGeom prst="wedgeRoundRectCallout">
            <a:avLst>
              <a:gd name="adj1" fmla="val 3420"/>
              <a:gd name="adj2" fmla="val 18907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с</a:t>
            </a:r>
            <a:r>
              <a:rPr lang="ru-RU" sz="1000" b="1" dirty="0" smtClean="0">
                <a:solidFill>
                  <a:schemeClr val="bg1"/>
                </a:solidFill>
              </a:rPr>
              <a:t>трока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заголовка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99992" y="908720"/>
            <a:ext cx="827088" cy="482971"/>
          </a:xfrm>
          <a:prstGeom prst="wedgeRoundRectCallout">
            <a:avLst>
              <a:gd name="adj1" fmla="val 10820"/>
              <a:gd name="adj2" fmla="val 19373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Главное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меню</a:t>
            </a: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91681" y="1124744"/>
            <a:ext cx="1008112" cy="504378"/>
          </a:xfrm>
          <a:prstGeom prst="wedgeRoundRectCallout">
            <a:avLst>
              <a:gd name="adj1" fmla="val 728"/>
              <a:gd name="adj2" fmla="val 28278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</a:rPr>
              <a:t>Панель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</a:rPr>
              <a:t>инструментов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16200000">
            <a:off x="914326" y="3198242"/>
            <a:ext cx="395287" cy="712787"/>
          </a:xfrm>
          <a:prstGeom prst="wedgeRoundRectCallout">
            <a:avLst>
              <a:gd name="adj1" fmla="val 191963"/>
              <a:gd name="adj2" fmla="val -1842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адрес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ячейки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rot="16200000">
            <a:off x="1068551" y="4225418"/>
            <a:ext cx="395288" cy="712788"/>
          </a:xfrm>
          <a:prstGeom prst="wedgeRoundRectCallout">
            <a:avLst>
              <a:gd name="adj1" fmla="val 195667"/>
              <a:gd name="adj2" fmla="val -10452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Номер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строки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16200000">
            <a:off x="3144416" y="3056384"/>
            <a:ext cx="396875" cy="854075"/>
          </a:xfrm>
          <a:prstGeom prst="wedgeRoundRectCallout">
            <a:avLst>
              <a:gd name="adj1" fmla="val 125648"/>
              <a:gd name="adj2" fmla="val 8821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название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столбца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16200000">
            <a:off x="1922879" y="3053785"/>
            <a:ext cx="469616" cy="787997"/>
          </a:xfrm>
          <a:prstGeom prst="wedgeRoundRectCallout">
            <a:avLst>
              <a:gd name="adj1" fmla="val 132007"/>
              <a:gd name="adj2" fmla="val 5460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Строка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формул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596336" y="2636912"/>
            <a:ext cx="998538" cy="457200"/>
          </a:xfrm>
          <a:prstGeom prst="wedgeRoundRectCallout">
            <a:avLst>
              <a:gd name="adj1" fmla="val -222833"/>
              <a:gd name="adj2" fmla="val 32342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Рабочее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поле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rot="16200000">
            <a:off x="3190229" y="5277753"/>
            <a:ext cx="396875" cy="925512"/>
          </a:xfrm>
          <a:prstGeom prst="wedgeRoundRectCallout">
            <a:avLst>
              <a:gd name="adj1" fmla="val -183171"/>
              <a:gd name="adj2" fmla="val -4042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Строка состояния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rot="16200000">
            <a:off x="892929" y="4985354"/>
            <a:ext cx="396875" cy="938212"/>
          </a:xfrm>
          <a:prstGeom prst="wedgeRoundRectCallout">
            <a:avLst>
              <a:gd name="adj1" fmla="val -216083"/>
              <a:gd name="adj2" fmla="val 37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Рабочие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листы</a:t>
            </a:r>
          </a:p>
        </p:txBody>
      </p:sp>
      <p:sp>
        <p:nvSpPr>
          <p:cNvPr id="15" name="Выгнутая вниз стрелка 14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Типы данных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</a:rPr>
              <a:t>Вычислительные возможности электронных таблиц позволяют создавать любые документы, содержащие данные различных типов :</a:t>
            </a:r>
            <a:r>
              <a:rPr lang="ru-RU" sz="2200" i="1" dirty="0" smtClean="0">
                <a:latin typeface="Times New Roman" pitchFamily="18" charset="0"/>
              </a:rPr>
              <a:t>текстовые и числовые данные, рисунки и графики, формулы и функции и др.</a:t>
            </a:r>
            <a:endParaRPr lang="ru-RU" sz="2200" dirty="0" smtClean="0"/>
          </a:p>
          <a:p>
            <a:pPr algn="just">
              <a:buFont typeface="Arial" charset="0"/>
              <a:buNone/>
            </a:pPr>
            <a:r>
              <a:rPr lang="ru-RU" sz="2200" dirty="0" smtClean="0"/>
              <a:t>            Числа в электронных таблицах Excel могут быть записаны в обычном числовом или экспоненциальном формате, </a:t>
            </a:r>
            <a:r>
              <a:rPr lang="ru-RU" sz="2200" u="sng" dirty="0" smtClean="0"/>
              <a:t>например</a:t>
            </a:r>
            <a:r>
              <a:rPr lang="ru-RU" sz="2200" dirty="0" smtClean="0"/>
              <a:t>: 69,56 или 0,6956</a:t>
            </a:r>
            <a:r>
              <a:rPr lang="en-US" sz="2200" dirty="0" smtClean="0">
                <a:latin typeface="Arial" charset="0"/>
              </a:rPr>
              <a:t>E</a:t>
            </a:r>
            <a:r>
              <a:rPr lang="ru-RU" sz="2200" dirty="0" smtClean="0"/>
              <a:t> + 02. </a:t>
            </a:r>
          </a:p>
          <a:p>
            <a:pPr algn="just">
              <a:buFont typeface="Arial" charset="0"/>
              <a:buNone/>
            </a:pPr>
            <a:r>
              <a:rPr lang="ru-RU" sz="2200" dirty="0" smtClean="0"/>
              <a:t>       Текстом в электронных таблицах Excel является последовательность символов, состоящая из букв, цифр и пробелов, </a:t>
            </a:r>
            <a:r>
              <a:rPr lang="ru-RU" sz="2200" u="sng" dirty="0" smtClean="0"/>
              <a:t>например</a:t>
            </a:r>
            <a:r>
              <a:rPr lang="ru-RU" sz="2200" dirty="0" smtClean="0"/>
              <a:t>, запись «21 день» является текстовой. </a:t>
            </a: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5497562" cy="2604927"/>
          </a:xfrm>
          <a:prstGeom prst="rect">
            <a:avLst/>
          </a:prstGeom>
          <a:noFill/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 rot="16437503">
            <a:off x="8569190" y="6101747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Формула </a:t>
            </a:r>
            <a:r>
              <a:rPr lang="ru-RU" sz="2800" dirty="0" smtClean="0"/>
              <a:t>  должна начинаться со знака « = » и может включать в себя числа, имена ячеек, функции (математические, статистические, логические, финансовые, дата и время и т.д.) и знаки математических операций.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267744" cy="248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20072" y="2456795"/>
            <a:ext cx="3923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u="sng" dirty="0" smtClean="0"/>
              <a:t>Например</a:t>
            </a:r>
            <a:r>
              <a:rPr lang="ru-RU" sz="2600" dirty="0" smtClean="0"/>
              <a:t>, формула «=А1+В2»</a:t>
            </a:r>
            <a:r>
              <a:rPr lang="en-US" sz="2600" dirty="0" smtClean="0"/>
              <a:t>(1)</a:t>
            </a:r>
            <a:r>
              <a:rPr lang="ru-RU" sz="2600" dirty="0" smtClean="0"/>
              <a:t> обеспечивает сложение чисел, хранящихся в ячейках А1 и В2, а формула «=А1*С5»</a:t>
            </a:r>
            <a:r>
              <a:rPr lang="en-US" sz="2600" dirty="0" smtClean="0"/>
              <a:t>(2)</a:t>
            </a:r>
            <a:r>
              <a:rPr lang="ru-RU" sz="2600" dirty="0" smtClean="0"/>
              <a:t> —умножение числа, хранящегося в ячейке А1, на число в ячейке С5.</a:t>
            </a:r>
            <a:endParaRPr lang="ru-RU" sz="2600" dirty="0"/>
          </a:p>
        </p:txBody>
      </p:sp>
      <p:pic>
        <p:nvPicPr>
          <p:cNvPr id="3074" name="Picture 2" descr="C:\Users\User\Desktop\Безымянный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149080"/>
            <a:ext cx="2402673" cy="2438648"/>
          </a:xfrm>
          <a:prstGeom prst="rect">
            <a:avLst/>
          </a:prstGeom>
          <a:noFill/>
        </p:spPr>
      </p:pic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 rot="16437503">
            <a:off x="8537276" y="6434402"/>
            <a:ext cx="419414" cy="401092"/>
          </a:xfrm>
          <a:prstGeom prst="curvedUp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27784" y="3284984"/>
            <a:ext cx="864096" cy="648072"/>
          </a:xfrm>
          <a:prstGeom prst="wedgeRoundRectCallout">
            <a:avLst>
              <a:gd name="adj1" fmla="val -165882"/>
              <a:gd name="adj2" fmla="val 7188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03648" y="5661248"/>
            <a:ext cx="899096" cy="648072"/>
          </a:xfrm>
          <a:prstGeom prst="wedgeRoundRectCallout">
            <a:avLst>
              <a:gd name="adj1" fmla="val 202496"/>
              <a:gd name="adj2" fmla="val 1630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D023C"/>
      </a:dk1>
      <a:lt1>
        <a:srgbClr val="E6E3F9"/>
      </a:lt1>
      <a:dk2>
        <a:srgbClr val="49468E"/>
      </a:dk2>
      <a:lt2>
        <a:srgbClr val="9486FA"/>
      </a:lt2>
      <a:accent1>
        <a:srgbClr val="AD10DE"/>
      </a:accent1>
      <a:accent2>
        <a:srgbClr val="B18DF3"/>
      </a:accent2>
      <a:accent3>
        <a:srgbClr val="8897E4"/>
      </a:accent3>
      <a:accent4>
        <a:srgbClr val="6585CF"/>
      </a:accent4>
      <a:accent5>
        <a:srgbClr val="7E6BC9"/>
      </a:accent5>
      <a:accent6>
        <a:srgbClr val="A379BB"/>
      </a:accent6>
      <a:hlink>
        <a:srgbClr val="D5FC14"/>
      </a:hlink>
      <a:folHlink>
        <a:srgbClr val="E29A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1455</TotalTime>
  <Words>1257</Words>
  <Application>Microsoft Office PowerPoint</Application>
  <PresentationFormat>Экран (4:3)</PresentationFormat>
  <Paragraphs>157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ЭЛЕКТРОННЫЕ ТАБЛИЦЫ</vt:lpstr>
      <vt:lpstr>Слайд 2</vt:lpstr>
      <vt:lpstr>Слайд 3</vt:lpstr>
      <vt:lpstr>Слайд 4</vt:lpstr>
      <vt:lpstr>Слайд 5</vt:lpstr>
      <vt:lpstr>Слайд 6</vt:lpstr>
      <vt:lpstr>Структура окна Excel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</dc:title>
  <dc:creator>admin</dc:creator>
  <cp:lastModifiedBy>User</cp:lastModifiedBy>
  <cp:revision>178</cp:revision>
  <dcterms:created xsi:type="dcterms:W3CDTF">2013-01-25T07:32:13Z</dcterms:created>
  <dcterms:modified xsi:type="dcterms:W3CDTF">2013-02-04T12:09:40Z</dcterms:modified>
</cp:coreProperties>
</file>